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5"/>
  </p:notesMasterIdLst>
  <p:handoutMasterIdLst>
    <p:handoutMasterId r:id="rId16"/>
  </p:handoutMasterIdLst>
  <p:sldIdLst>
    <p:sldId id="270" r:id="rId3"/>
    <p:sldId id="271" r:id="rId4"/>
    <p:sldId id="273" r:id="rId5"/>
    <p:sldId id="274" r:id="rId6"/>
    <p:sldId id="275" r:id="rId7"/>
    <p:sldId id="282" r:id="rId8"/>
    <p:sldId id="281" r:id="rId9"/>
    <p:sldId id="283" r:id="rId10"/>
    <p:sldId id="277" r:id="rId11"/>
    <p:sldId id="278" r:id="rId12"/>
    <p:sldId id="279" r:id="rId13"/>
    <p:sldId id="280" r:id="rId14"/>
  </p:sldIdLst>
  <p:sldSz cx="12192000" cy="6858000"/>
  <p:notesSz cx="6858000" cy="9144000"/>
  <p:custDataLst>
    <p:tags r:id="rId17"/>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71" autoAdjust="0"/>
    <p:restoredTop sz="96357" autoAdjust="0"/>
  </p:normalViewPr>
  <p:slideViewPr>
    <p:cSldViewPr snapToGrid="0" snapToObjects="1">
      <p:cViewPr varScale="1">
        <p:scale>
          <a:sx n="107" d="100"/>
          <a:sy n="107" d="100"/>
        </p:scale>
        <p:origin x="114" y="168"/>
      </p:cViewPr>
      <p:guideLst>
        <p:guide orient="horz" pos="2160"/>
        <p:guide pos="3840"/>
      </p:guideLst>
    </p:cSldViewPr>
  </p:slideViewPr>
  <p:outlineViewPr>
    <p:cViewPr>
      <p:scale>
        <a:sx n="33" d="100"/>
        <a:sy n="33" d="100"/>
      </p:scale>
      <p:origin x="0" y="-2580"/>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34352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extLst>
      <p:ext uri="{BB962C8B-B14F-4D97-AF65-F5344CB8AC3E}">
        <p14:creationId xmlns:p14="http://schemas.microsoft.com/office/powerpoint/2010/main" val="29374955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14.13 What happens to commonly recycled items.</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8</a:t>
            </a:fld>
            <a:endParaRPr lang="en-US" altLang="en-US"/>
          </a:p>
        </p:txBody>
      </p:sp>
    </p:spTree>
    <p:extLst>
      <p:ext uri="{BB962C8B-B14F-4D97-AF65-F5344CB8AC3E}">
        <p14:creationId xmlns:p14="http://schemas.microsoft.com/office/powerpoint/2010/main" val="19304821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14.4</a:t>
            </a:r>
            <a:br>
              <a:rPr lang="en-US" altLang="en-US" cap="none" dirty="0">
                <a:latin typeface="Helvetica Neue Condensed"/>
              </a:rPr>
            </a:br>
            <a:r>
              <a:rPr lang="en-US" altLang="en-US" cap="none" dirty="0">
                <a:latin typeface="Helvetica Neue Condensed"/>
              </a:rPr>
              <a:t>Living Green</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458F9-0FA4-4A89-9171-7F2B8A61DBB6}"/>
              </a:ext>
            </a:extLst>
          </p:cNvPr>
          <p:cNvSpPr>
            <a:spLocks noGrp="1"/>
          </p:cNvSpPr>
          <p:nvPr>
            <p:ph type="title"/>
          </p:nvPr>
        </p:nvSpPr>
        <p:spPr/>
        <p:txBody>
          <a:bodyPr/>
          <a:lstStyle/>
          <a:p>
            <a:r>
              <a:rPr lang="en-US" dirty="0"/>
              <a:t>Dispose</a:t>
            </a:r>
          </a:p>
        </p:txBody>
      </p:sp>
      <p:sp>
        <p:nvSpPr>
          <p:cNvPr id="3" name="Content Placeholder 2">
            <a:extLst>
              <a:ext uri="{FF2B5EF4-FFF2-40B4-BE49-F238E27FC236}">
                <a16:creationId xmlns:a16="http://schemas.microsoft.com/office/drawing/2014/main" id="{DF05E49A-2814-4760-82AE-EED495BE05F8}"/>
              </a:ext>
            </a:extLst>
          </p:cNvPr>
          <p:cNvSpPr>
            <a:spLocks noGrp="1"/>
          </p:cNvSpPr>
          <p:nvPr>
            <p:ph idx="1"/>
          </p:nvPr>
        </p:nvSpPr>
        <p:spPr/>
        <p:txBody>
          <a:bodyPr/>
          <a:lstStyle/>
          <a:p>
            <a:r>
              <a:rPr lang="en-US" dirty="0"/>
              <a:t>Dispose properly of materials that can’t be recycled or otherwise treated. </a:t>
            </a:r>
          </a:p>
          <a:p>
            <a:r>
              <a:rPr lang="en-US" dirty="0"/>
              <a:t>This includes </a:t>
            </a:r>
          </a:p>
          <a:p>
            <a:pPr lvl="1"/>
            <a:r>
              <a:rPr lang="en-US" dirty="0"/>
              <a:t>not littering;</a:t>
            </a:r>
          </a:p>
          <a:p>
            <a:pPr lvl="1"/>
            <a:r>
              <a:rPr lang="en-US" dirty="0"/>
              <a:t>properly disposing of any item containing toxic or dangerous substances so that they don’t contaminate the water, soil, or air; and </a:t>
            </a:r>
          </a:p>
          <a:p>
            <a:pPr lvl="1"/>
            <a:r>
              <a:rPr lang="en-US" dirty="0"/>
              <a:t>disposing of batteries at designated areas. </a:t>
            </a:r>
          </a:p>
        </p:txBody>
      </p:sp>
    </p:spTree>
    <p:extLst>
      <p:ext uri="{BB962C8B-B14F-4D97-AF65-F5344CB8AC3E}">
        <p14:creationId xmlns:p14="http://schemas.microsoft.com/office/powerpoint/2010/main" val="2273619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700CF-E7CC-457D-89D7-62DBA8A26899}"/>
              </a:ext>
            </a:extLst>
          </p:cNvPr>
          <p:cNvSpPr>
            <a:spLocks noGrp="1"/>
          </p:cNvSpPr>
          <p:nvPr>
            <p:ph type="title"/>
          </p:nvPr>
        </p:nvSpPr>
        <p:spPr/>
        <p:txBody>
          <a:bodyPr/>
          <a:lstStyle/>
          <a:p>
            <a:r>
              <a:rPr lang="en-US" dirty="0"/>
              <a:t>What Does Living Green Mean?</a:t>
            </a:r>
          </a:p>
        </p:txBody>
      </p:sp>
      <p:sp>
        <p:nvSpPr>
          <p:cNvPr id="3" name="Content Placeholder 2">
            <a:extLst>
              <a:ext uri="{FF2B5EF4-FFF2-40B4-BE49-F238E27FC236}">
                <a16:creationId xmlns:a16="http://schemas.microsoft.com/office/drawing/2014/main" id="{2B356145-5F8D-4052-BA02-9D00E37D34FB}"/>
              </a:ext>
            </a:extLst>
          </p:cNvPr>
          <p:cNvSpPr>
            <a:spLocks noGrp="1"/>
          </p:cNvSpPr>
          <p:nvPr>
            <p:ph idx="1"/>
          </p:nvPr>
        </p:nvSpPr>
        <p:spPr/>
        <p:txBody>
          <a:bodyPr/>
          <a:lstStyle/>
          <a:p>
            <a:r>
              <a:rPr lang="en-US" dirty="0"/>
              <a:t>Living green means being aware of the affect your lifestyle and choices have on the environment.</a:t>
            </a:r>
          </a:p>
          <a:p>
            <a:r>
              <a:rPr lang="en-US" dirty="0"/>
              <a:t>Living green means being earth friendly or environmentally friendly in your personal choices.</a:t>
            </a:r>
          </a:p>
        </p:txBody>
      </p:sp>
    </p:spTree>
    <p:extLst>
      <p:ext uri="{BB962C8B-B14F-4D97-AF65-F5344CB8AC3E}">
        <p14:creationId xmlns:p14="http://schemas.microsoft.com/office/powerpoint/2010/main" val="2524497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8317E-2905-49A8-B0D4-6456335687AF}"/>
              </a:ext>
            </a:extLst>
          </p:cNvPr>
          <p:cNvSpPr>
            <a:spLocks noGrp="1"/>
          </p:cNvSpPr>
          <p:nvPr>
            <p:ph type="title"/>
          </p:nvPr>
        </p:nvSpPr>
        <p:spPr/>
        <p:txBody>
          <a:bodyPr/>
          <a:lstStyle/>
          <a:p>
            <a:r>
              <a:rPr lang="en-US" dirty="0"/>
              <a:t>Tips for Being a Green Student</a:t>
            </a:r>
          </a:p>
        </p:txBody>
      </p:sp>
      <p:sp>
        <p:nvSpPr>
          <p:cNvPr id="3" name="Content Placeholder 2">
            <a:extLst>
              <a:ext uri="{FF2B5EF4-FFF2-40B4-BE49-F238E27FC236}">
                <a16:creationId xmlns:a16="http://schemas.microsoft.com/office/drawing/2014/main" id="{BAC04610-C96A-4E86-B9A4-864EEB4D8CDC}"/>
              </a:ext>
            </a:extLst>
          </p:cNvPr>
          <p:cNvSpPr>
            <a:spLocks noGrp="1"/>
          </p:cNvSpPr>
          <p:nvPr>
            <p:ph idx="1"/>
          </p:nvPr>
        </p:nvSpPr>
        <p:spPr/>
        <p:txBody>
          <a:bodyPr/>
          <a:lstStyle/>
          <a:p>
            <a:r>
              <a:rPr lang="en-US" dirty="0"/>
              <a:t>Take notes electronically. </a:t>
            </a:r>
          </a:p>
          <a:p>
            <a:r>
              <a:rPr lang="en-US" dirty="0"/>
              <a:t>Carry and reuse water bottles. </a:t>
            </a:r>
          </a:p>
          <a:p>
            <a:r>
              <a:rPr lang="en-US" dirty="0"/>
              <a:t>Use reusable lunch bags.</a:t>
            </a:r>
          </a:p>
          <a:p>
            <a:r>
              <a:rPr lang="en-US" dirty="0"/>
              <a:t>Recycle your papers. </a:t>
            </a:r>
          </a:p>
          <a:p>
            <a:r>
              <a:rPr lang="en-US" dirty="0"/>
              <a:t>Read more tips for being a green student in lesson 14.4 of your textbook! </a:t>
            </a:r>
          </a:p>
        </p:txBody>
      </p:sp>
    </p:spTree>
    <p:extLst>
      <p:ext uri="{BB962C8B-B14F-4D97-AF65-F5344CB8AC3E}">
        <p14:creationId xmlns:p14="http://schemas.microsoft.com/office/powerpoint/2010/main" val="69215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About It</a:t>
            </a:r>
          </a:p>
        </p:txBody>
      </p:sp>
      <p:sp>
        <p:nvSpPr>
          <p:cNvPr id="3" name="Content Placeholder 2"/>
          <p:cNvSpPr>
            <a:spLocks noGrp="1"/>
          </p:cNvSpPr>
          <p:nvPr>
            <p:ph idx="1"/>
          </p:nvPr>
        </p:nvSpPr>
        <p:spPr/>
        <p:txBody>
          <a:bodyPr/>
          <a:lstStyle/>
          <a:p>
            <a:r>
              <a:rPr lang="en-US" dirty="0"/>
              <a:t>What does it mean to live green? </a:t>
            </a:r>
          </a:p>
          <a:p>
            <a:r>
              <a:rPr lang="en-US" dirty="0"/>
              <a:t>Do you think about the environmental impact of your daily life? </a:t>
            </a:r>
          </a:p>
          <a:p>
            <a:r>
              <a:rPr lang="en-US" dirty="0"/>
              <a:t>Why or why not?</a:t>
            </a:r>
          </a:p>
        </p:txBody>
      </p:sp>
    </p:spTree>
    <p:extLst>
      <p:ext uri="{BB962C8B-B14F-4D97-AF65-F5344CB8AC3E}">
        <p14:creationId xmlns:p14="http://schemas.microsoft.com/office/powerpoint/2010/main" val="255012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EB0AE-268A-4F37-9A01-C76C98E089DB}"/>
              </a:ext>
            </a:extLst>
          </p:cNvPr>
          <p:cNvSpPr>
            <a:spLocks noGrp="1"/>
          </p:cNvSpPr>
          <p:nvPr>
            <p:ph type="title"/>
          </p:nvPr>
        </p:nvSpPr>
        <p:spPr/>
        <p:txBody>
          <a:bodyPr/>
          <a:lstStyle/>
          <a:p>
            <a:r>
              <a:rPr lang="en-US" dirty="0"/>
              <a:t>Our Changing Environment</a:t>
            </a:r>
          </a:p>
        </p:txBody>
      </p:sp>
      <p:sp>
        <p:nvSpPr>
          <p:cNvPr id="3" name="Content Placeholder 2">
            <a:extLst>
              <a:ext uri="{FF2B5EF4-FFF2-40B4-BE49-F238E27FC236}">
                <a16:creationId xmlns:a16="http://schemas.microsoft.com/office/drawing/2014/main" id="{85244C9F-51AD-493B-8427-E249FF1F46C2}"/>
              </a:ext>
            </a:extLst>
          </p:cNvPr>
          <p:cNvSpPr>
            <a:spLocks noGrp="1"/>
          </p:cNvSpPr>
          <p:nvPr>
            <p:ph idx="1"/>
          </p:nvPr>
        </p:nvSpPr>
        <p:spPr/>
        <p:txBody>
          <a:bodyPr/>
          <a:lstStyle/>
          <a:p>
            <a:r>
              <a:rPr lang="en-US" dirty="0"/>
              <a:t>Climate change refers to any significant change in the measures of climate that last for an extended period. </a:t>
            </a:r>
          </a:p>
          <a:p>
            <a:pPr lvl="1"/>
            <a:r>
              <a:rPr lang="en-US" dirty="0"/>
              <a:t>Temperature changes</a:t>
            </a:r>
          </a:p>
          <a:p>
            <a:pPr lvl="1"/>
            <a:r>
              <a:rPr lang="en-US" dirty="0"/>
              <a:t>Changes in precipitation (rain and snow)</a:t>
            </a:r>
          </a:p>
          <a:p>
            <a:r>
              <a:rPr lang="en-US" dirty="0"/>
              <a:t>As the human population grows and we produce more pollution in the air, we are contributing to climate change. </a:t>
            </a:r>
          </a:p>
        </p:txBody>
      </p:sp>
    </p:spTree>
    <p:extLst>
      <p:ext uri="{BB962C8B-B14F-4D97-AF65-F5344CB8AC3E}">
        <p14:creationId xmlns:p14="http://schemas.microsoft.com/office/powerpoint/2010/main" val="818065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01B98-3F39-4E4A-ACF8-72861683BF4E}"/>
              </a:ext>
            </a:extLst>
          </p:cNvPr>
          <p:cNvSpPr>
            <a:spLocks noGrp="1"/>
          </p:cNvSpPr>
          <p:nvPr>
            <p:ph type="title"/>
          </p:nvPr>
        </p:nvSpPr>
        <p:spPr/>
        <p:txBody>
          <a:bodyPr/>
          <a:lstStyle/>
          <a:p>
            <a:r>
              <a:rPr lang="en-US" dirty="0"/>
              <a:t>Protecting the Environment</a:t>
            </a:r>
          </a:p>
        </p:txBody>
      </p:sp>
      <p:sp>
        <p:nvSpPr>
          <p:cNvPr id="3" name="Content Placeholder 2">
            <a:extLst>
              <a:ext uri="{FF2B5EF4-FFF2-40B4-BE49-F238E27FC236}">
                <a16:creationId xmlns:a16="http://schemas.microsoft.com/office/drawing/2014/main" id="{34193E33-FE33-4C93-BF75-02258389FFBC}"/>
              </a:ext>
            </a:extLst>
          </p:cNvPr>
          <p:cNvSpPr>
            <a:spLocks noGrp="1"/>
          </p:cNvSpPr>
          <p:nvPr>
            <p:ph idx="1"/>
          </p:nvPr>
        </p:nvSpPr>
        <p:spPr/>
        <p:txBody>
          <a:bodyPr/>
          <a:lstStyle/>
          <a:p>
            <a:pPr marL="0" indent="0">
              <a:buNone/>
            </a:pPr>
            <a:r>
              <a:rPr lang="en-US" dirty="0"/>
              <a:t>According to the EPA, there are five ways to protect the environment. </a:t>
            </a:r>
          </a:p>
          <a:p>
            <a:pPr marL="514350" indent="-514350">
              <a:buFont typeface="+mj-lt"/>
              <a:buAutoNum type="arabicPeriod"/>
            </a:pPr>
            <a:r>
              <a:rPr lang="en-US" dirty="0"/>
              <a:t>Reduce</a:t>
            </a:r>
          </a:p>
          <a:p>
            <a:pPr marL="514350" indent="-514350">
              <a:buFont typeface="+mj-lt"/>
              <a:buAutoNum type="arabicPeriod"/>
            </a:pPr>
            <a:r>
              <a:rPr lang="en-US" dirty="0"/>
              <a:t>Reuse  </a:t>
            </a:r>
          </a:p>
          <a:p>
            <a:pPr marL="514350" indent="-514350">
              <a:buFont typeface="+mj-lt"/>
              <a:buAutoNum type="arabicPeriod"/>
            </a:pPr>
            <a:r>
              <a:rPr lang="en-US" dirty="0"/>
              <a:t>Recycle </a:t>
            </a:r>
          </a:p>
          <a:p>
            <a:pPr marL="514350" indent="-514350">
              <a:buFont typeface="+mj-lt"/>
              <a:buAutoNum type="arabicPeriod"/>
            </a:pPr>
            <a:r>
              <a:rPr lang="en-US" dirty="0"/>
              <a:t>Treat </a:t>
            </a:r>
          </a:p>
          <a:p>
            <a:pPr marL="514350" indent="-514350">
              <a:buFont typeface="+mj-lt"/>
              <a:buAutoNum type="arabicPeriod"/>
            </a:pPr>
            <a:r>
              <a:rPr lang="en-US" dirty="0"/>
              <a:t>Dispose </a:t>
            </a:r>
          </a:p>
        </p:txBody>
      </p:sp>
    </p:spTree>
    <p:extLst>
      <p:ext uri="{BB962C8B-B14F-4D97-AF65-F5344CB8AC3E}">
        <p14:creationId xmlns:p14="http://schemas.microsoft.com/office/powerpoint/2010/main" val="33503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E06E2-3F06-435C-99DD-3B4E0ABD30F8}"/>
              </a:ext>
            </a:extLst>
          </p:cNvPr>
          <p:cNvSpPr>
            <a:spLocks noGrp="1"/>
          </p:cNvSpPr>
          <p:nvPr>
            <p:ph type="title"/>
          </p:nvPr>
        </p:nvSpPr>
        <p:spPr/>
        <p:txBody>
          <a:bodyPr/>
          <a:lstStyle/>
          <a:p>
            <a:r>
              <a:rPr lang="en-US" dirty="0"/>
              <a:t>Reduce</a:t>
            </a:r>
          </a:p>
        </p:txBody>
      </p:sp>
      <p:sp>
        <p:nvSpPr>
          <p:cNvPr id="3" name="Content Placeholder 2">
            <a:extLst>
              <a:ext uri="{FF2B5EF4-FFF2-40B4-BE49-F238E27FC236}">
                <a16:creationId xmlns:a16="http://schemas.microsoft.com/office/drawing/2014/main" id="{9E2A4647-1AF3-405F-BD96-AED4C492F0E1}"/>
              </a:ext>
            </a:extLst>
          </p:cNvPr>
          <p:cNvSpPr>
            <a:spLocks noGrp="1"/>
          </p:cNvSpPr>
          <p:nvPr>
            <p:ph idx="1"/>
          </p:nvPr>
        </p:nvSpPr>
        <p:spPr/>
        <p:txBody>
          <a:bodyPr/>
          <a:lstStyle/>
          <a:p>
            <a:r>
              <a:rPr lang="en-US" dirty="0"/>
              <a:t>The most impactful way to protect the environment is to reduce the amount of trash and pollution we create in the first place. </a:t>
            </a:r>
          </a:p>
          <a:p>
            <a:pPr lvl="1"/>
            <a:r>
              <a:rPr lang="en-US" dirty="0"/>
              <a:t>Focus on energy sources that create less pollution. </a:t>
            </a:r>
          </a:p>
          <a:p>
            <a:pPr lvl="1"/>
            <a:r>
              <a:rPr lang="en-US" dirty="0"/>
              <a:t>Utilize renewable energy sources, which are a type of energy that will never run out (energy generated from the sun and wind).</a:t>
            </a:r>
          </a:p>
        </p:txBody>
      </p:sp>
    </p:spTree>
    <p:extLst>
      <p:ext uri="{BB962C8B-B14F-4D97-AF65-F5344CB8AC3E}">
        <p14:creationId xmlns:p14="http://schemas.microsoft.com/office/powerpoint/2010/main" val="3479723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8EF5C-9250-4708-9A99-AF96FB038137}"/>
              </a:ext>
            </a:extLst>
          </p:cNvPr>
          <p:cNvSpPr>
            <a:spLocks noGrp="1"/>
          </p:cNvSpPr>
          <p:nvPr>
            <p:ph type="title"/>
          </p:nvPr>
        </p:nvSpPr>
        <p:spPr/>
        <p:txBody>
          <a:bodyPr/>
          <a:lstStyle/>
          <a:p>
            <a:r>
              <a:rPr lang="en-US" dirty="0"/>
              <a:t>Reuse</a:t>
            </a:r>
            <a:endParaRPr lang="en-US" sz="2400" i="1" dirty="0"/>
          </a:p>
        </p:txBody>
      </p:sp>
      <p:sp>
        <p:nvSpPr>
          <p:cNvPr id="3" name="Content Placeholder 2">
            <a:extLst>
              <a:ext uri="{FF2B5EF4-FFF2-40B4-BE49-F238E27FC236}">
                <a16:creationId xmlns:a16="http://schemas.microsoft.com/office/drawing/2014/main" id="{67D00610-84EB-456B-89BA-C22349DABF33}"/>
              </a:ext>
            </a:extLst>
          </p:cNvPr>
          <p:cNvSpPr>
            <a:spLocks noGrp="1"/>
          </p:cNvSpPr>
          <p:nvPr>
            <p:ph idx="1"/>
          </p:nvPr>
        </p:nvSpPr>
        <p:spPr/>
        <p:txBody>
          <a:bodyPr/>
          <a:lstStyle/>
          <a:p>
            <a:r>
              <a:rPr lang="en-US" dirty="0"/>
              <a:t>On average, each person in the United States produces five pounds of waste materials every day. </a:t>
            </a:r>
          </a:p>
          <a:p>
            <a:r>
              <a:rPr lang="en-US" dirty="0"/>
              <a:t>For example, try to buy less stuff and find ways to reuse what you have, reuse plastic shopping bags, and give clothing items you no longer want to someone who will use them longer.</a:t>
            </a:r>
            <a:endParaRPr lang="en-US" sz="1400" b="0" i="1" dirty="0"/>
          </a:p>
        </p:txBody>
      </p:sp>
    </p:spTree>
    <p:extLst>
      <p:ext uri="{BB962C8B-B14F-4D97-AF65-F5344CB8AC3E}">
        <p14:creationId xmlns:p14="http://schemas.microsoft.com/office/powerpoint/2010/main" val="3975472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295C6-50C7-4E0C-ABBB-77B026190B80}"/>
              </a:ext>
            </a:extLst>
          </p:cNvPr>
          <p:cNvSpPr>
            <a:spLocks noGrp="1"/>
          </p:cNvSpPr>
          <p:nvPr>
            <p:ph type="title"/>
          </p:nvPr>
        </p:nvSpPr>
        <p:spPr/>
        <p:txBody>
          <a:bodyPr/>
          <a:lstStyle/>
          <a:p>
            <a:r>
              <a:rPr lang="en-US" dirty="0"/>
              <a:t>Recycle </a:t>
            </a:r>
            <a:r>
              <a:rPr lang="en-US" sz="2400" i="1" dirty="0"/>
              <a:t>(1 of 2)</a:t>
            </a:r>
            <a:r>
              <a:rPr lang="en-US" dirty="0"/>
              <a:t> </a:t>
            </a:r>
            <a:endParaRPr lang="en-US" sz="2400" dirty="0"/>
          </a:p>
        </p:txBody>
      </p:sp>
      <p:sp>
        <p:nvSpPr>
          <p:cNvPr id="3" name="Content Placeholder 2">
            <a:extLst>
              <a:ext uri="{FF2B5EF4-FFF2-40B4-BE49-F238E27FC236}">
                <a16:creationId xmlns:a16="http://schemas.microsoft.com/office/drawing/2014/main" id="{872D2F22-2C03-4636-AFC2-435E1525FC52}"/>
              </a:ext>
            </a:extLst>
          </p:cNvPr>
          <p:cNvSpPr>
            <a:spLocks noGrp="1"/>
          </p:cNvSpPr>
          <p:nvPr>
            <p:ph idx="1"/>
          </p:nvPr>
        </p:nvSpPr>
        <p:spPr/>
        <p:txBody>
          <a:bodyPr/>
          <a:lstStyle/>
          <a:p>
            <a:r>
              <a:rPr lang="en-US" dirty="0"/>
              <a:t>Recycling is the process of collecting and processing materials that would otherwise be thrown away as trash and turning them into new products.</a:t>
            </a:r>
          </a:p>
          <a:p>
            <a:pPr lvl="1"/>
            <a:r>
              <a:rPr lang="en-US" dirty="0"/>
              <a:t>This reduces the amount of trash that goes to landfills. </a:t>
            </a:r>
          </a:p>
          <a:p>
            <a:r>
              <a:rPr lang="en-US" dirty="0"/>
              <a:t>In most places, plastics, paper products, and glass are commonly recycled.</a:t>
            </a:r>
          </a:p>
          <a:p>
            <a:pPr marL="0" indent="0">
              <a:buNone/>
            </a:pPr>
            <a:endParaRPr lang="en-US" dirty="0"/>
          </a:p>
          <a:p>
            <a:pPr marL="0" indent="0">
              <a:buNone/>
            </a:pPr>
            <a:endParaRPr lang="en-US" dirty="0"/>
          </a:p>
          <a:p>
            <a:pPr marL="0" indent="0">
              <a:buNone/>
            </a:pPr>
            <a:endParaRPr lang="en-US" dirty="0"/>
          </a:p>
          <a:p>
            <a:pPr marL="0" indent="0" algn="r">
              <a:buNone/>
            </a:pPr>
            <a:r>
              <a:rPr lang="en-US" sz="1400" b="0" i="1" dirty="0"/>
              <a:t>(continued)</a:t>
            </a:r>
            <a:endParaRPr lang="en-US" dirty="0"/>
          </a:p>
        </p:txBody>
      </p:sp>
    </p:spTree>
    <p:extLst>
      <p:ext uri="{BB962C8B-B14F-4D97-AF65-F5344CB8AC3E}">
        <p14:creationId xmlns:p14="http://schemas.microsoft.com/office/powerpoint/2010/main" val="282012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B5D40-9214-4749-B961-28B4A17E33C5}"/>
              </a:ext>
            </a:extLst>
          </p:cNvPr>
          <p:cNvSpPr>
            <a:spLocks noGrp="1"/>
          </p:cNvSpPr>
          <p:nvPr>
            <p:ph type="title"/>
          </p:nvPr>
        </p:nvSpPr>
        <p:spPr/>
        <p:txBody>
          <a:bodyPr/>
          <a:lstStyle/>
          <a:p>
            <a:r>
              <a:rPr lang="en-US" dirty="0"/>
              <a:t>Recycle </a:t>
            </a:r>
            <a:r>
              <a:rPr lang="en-US" sz="2400" i="1" dirty="0"/>
              <a:t>(2 of 2)</a:t>
            </a:r>
          </a:p>
        </p:txBody>
      </p:sp>
      <p:pic>
        <p:nvPicPr>
          <p:cNvPr id="5" name="Content Placeholder 4" descr="Recycled plastic bottles can be turned into plastic lumber, buckets, backpacks, new bottles, carpet, Frisbees, or polar fleece. Recycled paper can become toilet paper, paper towels, tissue, new computer and notebook paper, or napkins.">
            <a:extLst>
              <a:ext uri="{FF2B5EF4-FFF2-40B4-BE49-F238E27FC236}">
                <a16:creationId xmlns:a16="http://schemas.microsoft.com/office/drawing/2014/main" id="{4A9D13F0-AD5E-42FA-A6A6-124DDFB39A82}"/>
              </a:ext>
            </a:extLst>
          </p:cNvPr>
          <p:cNvPicPr>
            <a:picLocks noGrp="1" noChangeAspect="1"/>
          </p:cNvPicPr>
          <p:nvPr>
            <p:ph idx="1"/>
          </p:nvPr>
        </p:nvPicPr>
        <p:blipFill>
          <a:blip r:embed="rId3"/>
          <a:stretch>
            <a:fillRect/>
          </a:stretch>
        </p:blipFill>
        <p:spPr>
          <a:xfrm>
            <a:off x="3417061" y="1808163"/>
            <a:ext cx="5357878" cy="4168775"/>
          </a:xfrm>
        </p:spPr>
      </p:pic>
    </p:spTree>
    <p:extLst>
      <p:ext uri="{BB962C8B-B14F-4D97-AF65-F5344CB8AC3E}">
        <p14:creationId xmlns:p14="http://schemas.microsoft.com/office/powerpoint/2010/main" val="3433912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99592-5E5C-4D46-B98C-D06318DF583D}"/>
              </a:ext>
            </a:extLst>
          </p:cNvPr>
          <p:cNvSpPr>
            <a:spLocks noGrp="1"/>
          </p:cNvSpPr>
          <p:nvPr>
            <p:ph type="title"/>
          </p:nvPr>
        </p:nvSpPr>
        <p:spPr/>
        <p:txBody>
          <a:bodyPr/>
          <a:lstStyle/>
          <a:p>
            <a:r>
              <a:rPr lang="en-US" dirty="0"/>
              <a:t>Treatment</a:t>
            </a:r>
          </a:p>
        </p:txBody>
      </p:sp>
      <p:sp>
        <p:nvSpPr>
          <p:cNvPr id="3" name="Content Placeholder 2">
            <a:extLst>
              <a:ext uri="{FF2B5EF4-FFF2-40B4-BE49-F238E27FC236}">
                <a16:creationId xmlns:a16="http://schemas.microsoft.com/office/drawing/2014/main" id="{0CCE81A0-53DB-4D26-8AC4-65A575967D56}"/>
              </a:ext>
            </a:extLst>
          </p:cNvPr>
          <p:cNvSpPr>
            <a:spLocks noGrp="1"/>
          </p:cNvSpPr>
          <p:nvPr>
            <p:ph idx="1"/>
          </p:nvPr>
        </p:nvSpPr>
        <p:spPr/>
        <p:txBody>
          <a:bodyPr/>
          <a:lstStyle/>
          <a:p>
            <a:r>
              <a:rPr lang="en-US" dirty="0"/>
              <a:t>Treating substances that may be dangerous to the environment can protect people and the environment from the damage the substances cause. </a:t>
            </a:r>
          </a:p>
          <a:p>
            <a:r>
              <a:rPr lang="en-US" dirty="0"/>
              <a:t>Examples include</a:t>
            </a:r>
          </a:p>
          <a:p>
            <a:pPr lvl="1"/>
            <a:r>
              <a:rPr lang="en-US" dirty="0"/>
              <a:t>treating contaminated water for safe use and</a:t>
            </a:r>
          </a:p>
          <a:p>
            <a:pPr lvl="1"/>
            <a:r>
              <a:rPr lang="en-US" dirty="0"/>
              <a:t>treating land that is contaminated so that it can be used for future projects.</a:t>
            </a:r>
          </a:p>
        </p:txBody>
      </p:sp>
    </p:spTree>
    <p:extLst>
      <p:ext uri="{BB962C8B-B14F-4D97-AF65-F5344CB8AC3E}">
        <p14:creationId xmlns:p14="http://schemas.microsoft.com/office/powerpoint/2010/main" val="117186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530</TotalTime>
  <Words>474</Words>
  <Application>Microsoft Office PowerPoint</Application>
  <PresentationFormat>Widescreen</PresentationFormat>
  <Paragraphs>56</Paragraphs>
  <Slides>12</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12</vt:i4>
      </vt:variant>
    </vt:vector>
  </HeadingPairs>
  <TitlesOfParts>
    <vt:vector size="23"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14.4 Living Green</vt:lpstr>
      <vt:lpstr>Write About It</vt:lpstr>
      <vt:lpstr>Our Changing Environment</vt:lpstr>
      <vt:lpstr>Protecting the Environment</vt:lpstr>
      <vt:lpstr>Reduce</vt:lpstr>
      <vt:lpstr>Reuse</vt:lpstr>
      <vt:lpstr>Recycle (1 of 2) </vt:lpstr>
      <vt:lpstr>Recycle (2 of 2)</vt:lpstr>
      <vt:lpstr>Treatment</vt:lpstr>
      <vt:lpstr>Dispose</vt:lpstr>
      <vt:lpstr>What Does Living Green Mean?</vt:lpstr>
      <vt:lpstr>Tips for Being a Green Student</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82</cp:revision>
  <cp:lastPrinted>2017-03-14T16:50:08Z</cp:lastPrinted>
  <dcterms:created xsi:type="dcterms:W3CDTF">2017-03-14T15:11:25Z</dcterms:created>
  <dcterms:modified xsi:type="dcterms:W3CDTF">2020-09-18T18:35:39Z</dcterms:modified>
</cp:coreProperties>
</file>