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4"/>
  </p:notesMasterIdLst>
  <p:handoutMasterIdLst>
    <p:handoutMasterId r:id="rId15"/>
  </p:handoutMasterIdLst>
  <p:sldIdLst>
    <p:sldId id="270" r:id="rId3"/>
    <p:sldId id="271" r:id="rId4"/>
    <p:sldId id="273" r:id="rId5"/>
    <p:sldId id="274" r:id="rId6"/>
    <p:sldId id="279" r:id="rId7"/>
    <p:sldId id="275" r:id="rId8"/>
    <p:sldId id="308" r:id="rId9"/>
    <p:sldId id="309" r:id="rId10"/>
    <p:sldId id="277" r:id="rId11"/>
    <p:sldId id="278" r:id="rId12"/>
    <p:sldId id="280" r:id="rId13"/>
  </p:sldIdLst>
  <p:sldSz cx="12192000" cy="6858000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46" autoAdjust="0"/>
    <p:restoredTop sz="96357" autoAdjust="0"/>
  </p:normalViewPr>
  <p:slideViewPr>
    <p:cSldViewPr snapToGrid="0" snapToObjects="1">
      <p:cViewPr varScale="1">
        <p:scale>
          <a:sx n="106" d="100"/>
          <a:sy n="106" d="100"/>
        </p:scale>
        <p:origin x="120" y="1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927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170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14.1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841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Table 14.1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095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Table 14.2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095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14.2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954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5085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14.1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Exploring Public Health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14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A78F9-83B4-4667-8C27-DEDA0E8D0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and Local Health Departments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EA489-D120-470B-843F-A8B82FBC0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 disparities exist for a variety of reasons, including</a:t>
            </a:r>
            <a:endParaRPr lang="en-US" sz="2400" dirty="0"/>
          </a:p>
          <a:p>
            <a:pPr lvl="1"/>
            <a:r>
              <a:rPr lang="en-US" dirty="0"/>
              <a:t>poverty,</a:t>
            </a:r>
            <a:endParaRPr lang="en-US" sz="2000" dirty="0"/>
          </a:p>
          <a:p>
            <a:pPr lvl="1"/>
            <a:r>
              <a:rPr lang="en-US" dirty="0"/>
              <a:t>environmental conditions,</a:t>
            </a:r>
            <a:endParaRPr lang="en-US" sz="2000" dirty="0"/>
          </a:p>
          <a:p>
            <a:pPr lvl="1"/>
            <a:r>
              <a:rPr lang="en-US" dirty="0"/>
              <a:t>inadequate access to health care,</a:t>
            </a:r>
            <a:endParaRPr lang="en-US" sz="2000" dirty="0"/>
          </a:p>
          <a:p>
            <a:pPr lvl="1"/>
            <a:r>
              <a:rPr lang="en-US" dirty="0"/>
              <a:t>individual and behavioral factors, and</a:t>
            </a:r>
            <a:endParaRPr lang="en-US" sz="2000" dirty="0"/>
          </a:p>
          <a:p>
            <a:pPr lvl="1"/>
            <a:r>
              <a:rPr lang="en-US" dirty="0"/>
              <a:t>educational inequities.</a:t>
            </a:r>
          </a:p>
        </p:txBody>
      </p:sp>
    </p:spTree>
    <p:extLst>
      <p:ext uri="{BB962C8B-B14F-4D97-AF65-F5344CB8AC3E}">
        <p14:creationId xmlns:p14="http://schemas.microsoft.com/office/powerpoint/2010/main" val="766989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64EB7-6664-43A6-AD7D-07BCC3330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Global Health Issues</a:t>
            </a:r>
          </a:p>
        </p:txBody>
      </p:sp>
      <p:pic>
        <p:nvPicPr>
          <p:cNvPr id="5" name="Content Placeholder 4" descr="Issues include protecting countries from threats; identifying new disease threats; ensuring all people are immunized against known diseases; protecting people from malaria and parasites; ensuring all people have food and water; protecting travelers">
            <a:extLst>
              <a:ext uri="{FF2B5EF4-FFF2-40B4-BE49-F238E27FC236}">
                <a16:creationId xmlns:a16="http://schemas.microsoft.com/office/drawing/2014/main" id="{57451EA1-EC55-4F2F-9286-7F90E02A23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97646" y="1808163"/>
            <a:ext cx="7396707" cy="4168775"/>
          </a:xfrm>
        </p:spPr>
      </p:pic>
    </p:spTree>
    <p:extLst>
      <p:ext uri="{BB962C8B-B14F-4D97-AF65-F5344CB8AC3E}">
        <p14:creationId xmlns:p14="http://schemas.microsoft.com/office/powerpoint/2010/main" val="271817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you ever heard of public health? </a:t>
            </a:r>
          </a:p>
          <a:p>
            <a:r>
              <a:rPr lang="en-US" dirty="0"/>
              <a:t>What do you think it means? </a:t>
            </a:r>
          </a:p>
          <a:p>
            <a:r>
              <a:rPr lang="en-US" dirty="0"/>
              <a:t>Provide examples in your response.</a:t>
            </a:r>
          </a:p>
        </p:txBody>
      </p:sp>
    </p:spTree>
    <p:extLst>
      <p:ext uri="{BB962C8B-B14F-4D97-AF65-F5344CB8AC3E}">
        <p14:creationId xmlns:p14="http://schemas.microsoft.com/office/powerpoint/2010/main" val="25501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5B234-18B7-4B2B-970B-49CA78494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Public and Community Health?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DF32A-4127-4D43-874C-80816EFAB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health is the art and science of protecting and improving the health of individuals and large populations. </a:t>
            </a:r>
          </a:p>
          <a:p>
            <a:r>
              <a:rPr lang="en-US" dirty="0"/>
              <a:t>Community health is a form of public health that is focused on a group of people or geographic area. </a:t>
            </a:r>
          </a:p>
        </p:txBody>
      </p:sp>
    </p:spTree>
    <p:extLst>
      <p:ext uri="{BB962C8B-B14F-4D97-AF65-F5344CB8AC3E}">
        <p14:creationId xmlns:p14="http://schemas.microsoft.com/office/powerpoint/2010/main" val="2904185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51DEE-20CD-48D8-BE5F-39767B2F4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Health and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5AD23-58A6-4AFC-8198-2EFCA8CE0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individual health is affected by the people around you, the community you live in, and the society you live in and the policy and rules that govern it. </a:t>
            </a:r>
          </a:p>
        </p:txBody>
      </p:sp>
    </p:spTree>
    <p:extLst>
      <p:ext uri="{BB962C8B-B14F-4D97-AF65-F5344CB8AC3E}">
        <p14:creationId xmlns:p14="http://schemas.microsoft.com/office/powerpoint/2010/main" val="3364342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9541-FF39-4BBC-B9A7-1DB24BF12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Are Surrounded by Public Health Influences</a:t>
            </a:r>
          </a:p>
        </p:txBody>
      </p:sp>
      <p:pic>
        <p:nvPicPr>
          <p:cNvPr id="5" name="Content Placeholder 4" descr="A globe, a map of the United States, a group of houses, a group of people, and a single person illustrate the fact that there are global, national, community, group, and personal influences on your health.">
            <a:extLst>
              <a:ext uri="{FF2B5EF4-FFF2-40B4-BE49-F238E27FC236}">
                <a16:creationId xmlns:a16="http://schemas.microsoft.com/office/drawing/2014/main" id="{796A2225-2C01-47E3-9FA0-CFB61D370A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14948" y="1808163"/>
            <a:ext cx="8962104" cy="4168775"/>
          </a:xfrm>
        </p:spPr>
      </p:pic>
    </p:spTree>
    <p:extLst>
      <p:ext uri="{BB962C8B-B14F-4D97-AF65-F5344CB8AC3E}">
        <p14:creationId xmlns:p14="http://schemas.microsoft.com/office/powerpoint/2010/main" val="1298852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D4BB-CE78-4526-881A-6A5B6E799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Careers in Community and Public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02310-9597-4047-A9E0-1F1570AC0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and community health workers are part of the health care industry.</a:t>
            </a:r>
          </a:p>
          <a:p>
            <a:r>
              <a:rPr lang="en-US" dirty="0"/>
              <a:t>There are a wide range of jobs in public and community health. </a:t>
            </a:r>
          </a:p>
          <a:p>
            <a:pPr lvl="1"/>
            <a:r>
              <a:rPr lang="en-US" dirty="0"/>
              <a:t>Most of these jobs require at least an undergraduate college degree, and many require graduate education.</a:t>
            </a:r>
          </a:p>
        </p:txBody>
      </p:sp>
    </p:spTree>
    <p:extLst>
      <p:ext uri="{BB962C8B-B14F-4D97-AF65-F5344CB8AC3E}">
        <p14:creationId xmlns:p14="http://schemas.microsoft.com/office/powerpoint/2010/main" val="1393081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0" y="554478"/>
            <a:ext cx="12192000" cy="846306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Examples of Public and Community Health Careers</a:t>
            </a:r>
            <a:endParaRPr lang="en-US" altLang="en-US" sz="2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25AF1B9-15FE-4EC0-A350-C69FBAFF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31432"/>
              </p:ext>
            </p:extLst>
          </p:nvPr>
        </p:nvGraphicFramePr>
        <p:xfrm>
          <a:off x="1852525" y="1400784"/>
          <a:ext cx="8486949" cy="458216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2743353">
                  <a:extLst>
                    <a:ext uri="{9D8B030D-6E8A-4147-A177-3AD203B41FA5}">
                      <a16:colId xmlns:a16="http://schemas.microsoft.com/office/drawing/2014/main" val="2601170719"/>
                    </a:ext>
                  </a:extLst>
                </a:gridCol>
                <a:gridCol w="5743596">
                  <a:extLst>
                    <a:ext uri="{9D8B030D-6E8A-4147-A177-3AD203B41FA5}">
                      <a16:colId xmlns:a16="http://schemas.microsoft.com/office/drawing/2014/main" val="1394795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Career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Description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80714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Epidemiologist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Researches and investigates patterns of disease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294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Social worker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Provides counseling and assistance to people in need (like children, veterans, seniors, homeless)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645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Public health nurse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Focuses on working to improve the health of a specific group or community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163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Microbiologist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Researches microorganisms with the goal of developing drugs to fight infectious diseases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900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Public health educator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Provides education to a community in order to promote their health or prevent the spread of disease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845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Public health 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Gathers and tracks data about public health activities and programs to determine their effectiveness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4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Health inspector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Ensures that state laws and sanitary codes are followed in a community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407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897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0" y="801759"/>
            <a:ext cx="12192000" cy="846306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Examples of Government and Nongovernment Public Health Organizations</a:t>
            </a:r>
            <a:endParaRPr lang="en-US" altLang="en-US" sz="2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25AF1B9-15FE-4EC0-A350-C69FBAFF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811371"/>
              </p:ext>
            </p:extLst>
          </p:nvPr>
        </p:nvGraphicFramePr>
        <p:xfrm>
          <a:off x="2032000" y="1963166"/>
          <a:ext cx="8128000" cy="34798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60117071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394795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Government agencies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Nongovernment agencies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80714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Centers for Disease Control and Prevention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Health and Human Services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National Institutes of Health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Indian Health Services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Food and Drug Administration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Division of Adolescent and School Health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 Health Departments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Local Health Departments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City Health Departments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World Health Organization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American Public Health Organization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Doctors Without Borders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World Bank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 Carter Center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Bill and Melinda Gates Foundation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American Red Cross</a:t>
                      </a: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National Kidney Foundation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294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776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F6FF7-3219-4CB3-956F-36F7C673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and Local Health Departments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095A4-BA7C-4C27-AA3B-6F007FC64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state has its own state and local health departments with the goal of reducing health disparities. </a:t>
            </a:r>
          </a:p>
          <a:p>
            <a:r>
              <a:rPr lang="en-US" dirty="0"/>
              <a:t>A health disparity is a preventable difference in disease, injury, violence, or opportunities to achieve optimal health.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286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</TotalTime>
  <Words>470</Words>
  <Application>Microsoft Office PowerPoint</Application>
  <PresentationFormat>Widescreen</PresentationFormat>
  <Paragraphs>77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14.1 Exploring Public Health</vt:lpstr>
      <vt:lpstr>Write About It </vt:lpstr>
      <vt:lpstr>What Are Public and Community Health?</vt:lpstr>
      <vt:lpstr>Public Health and You</vt:lpstr>
      <vt:lpstr>You Are Surrounded by Public Health Influences</vt:lpstr>
      <vt:lpstr>Careers in Community and Public Health</vt:lpstr>
      <vt:lpstr>Examples of Public and Community Health Careers</vt:lpstr>
      <vt:lpstr>Examples of Government and Nongovernment Public Health Organizations</vt:lpstr>
      <vt:lpstr>State and Local Health Departments (1 of 2)</vt:lpstr>
      <vt:lpstr>State and Local Health Departments (2 of 2)</vt:lpstr>
      <vt:lpstr>Major Global Health Issues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79</cp:revision>
  <cp:lastPrinted>2017-03-14T16:50:08Z</cp:lastPrinted>
  <dcterms:created xsi:type="dcterms:W3CDTF">2017-03-14T15:11:25Z</dcterms:created>
  <dcterms:modified xsi:type="dcterms:W3CDTF">2020-09-18T18:31:16Z</dcterms:modified>
</cp:coreProperties>
</file>