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6" r:id="rId2"/>
  </p:sldMasterIdLst>
  <p:notesMasterIdLst>
    <p:notesMasterId r:id="rId17"/>
  </p:notesMasterIdLst>
  <p:handoutMasterIdLst>
    <p:handoutMasterId r:id="rId18"/>
  </p:handoutMasterIdLst>
  <p:sldIdLst>
    <p:sldId id="270" r:id="rId3"/>
    <p:sldId id="282" r:id="rId4"/>
    <p:sldId id="283" r:id="rId5"/>
    <p:sldId id="271" r:id="rId6"/>
    <p:sldId id="272" r:id="rId7"/>
    <p:sldId id="273" r:id="rId8"/>
    <p:sldId id="274" r:id="rId9"/>
    <p:sldId id="275" r:id="rId10"/>
    <p:sldId id="285" r:id="rId11"/>
    <p:sldId id="284" r:id="rId12"/>
    <p:sldId id="277" r:id="rId13"/>
    <p:sldId id="279" r:id="rId14"/>
    <p:sldId id="280" r:id="rId15"/>
    <p:sldId id="281" r:id="rId16"/>
  </p:sldIdLst>
  <p:sldSz cx="12192000" cy="6858000"/>
  <p:notesSz cx="6858000" cy="9144000"/>
  <p:custDataLst>
    <p:tags r:id="rId19"/>
  </p:custDataLst>
  <p:defaultTextStyle>
    <a:defPPr>
      <a:defRPr lang="en-US"/>
    </a:defPPr>
    <a:lvl1pPr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5pPr>
    <a:lvl6pPr marL="2286000" algn="l" defTabSz="914400" rtl="0" eaLnBrk="1" latinLnBrk="0" hangingPunct="1">
      <a:defRPr kern="1200">
        <a:solidFill>
          <a:schemeClr val="tx1"/>
        </a:solidFill>
        <a:latin typeface="Franklin Gothic Book" panose="020B0503020102020204" pitchFamily="34" charset="0"/>
        <a:ea typeface="+mn-ea"/>
        <a:cs typeface="+mn-cs"/>
      </a:defRPr>
    </a:lvl6pPr>
    <a:lvl7pPr marL="2743200" algn="l" defTabSz="914400" rtl="0" eaLnBrk="1" latinLnBrk="0" hangingPunct="1">
      <a:defRPr kern="1200">
        <a:solidFill>
          <a:schemeClr val="tx1"/>
        </a:solidFill>
        <a:latin typeface="Franklin Gothic Book" panose="020B0503020102020204" pitchFamily="34" charset="0"/>
        <a:ea typeface="+mn-ea"/>
        <a:cs typeface="+mn-cs"/>
      </a:defRPr>
    </a:lvl7pPr>
    <a:lvl8pPr marL="3200400" algn="l" defTabSz="914400" rtl="0" eaLnBrk="1" latinLnBrk="0" hangingPunct="1">
      <a:defRPr kern="1200">
        <a:solidFill>
          <a:schemeClr val="tx1"/>
        </a:solidFill>
        <a:latin typeface="Franklin Gothic Book" panose="020B0503020102020204" pitchFamily="34" charset="0"/>
        <a:ea typeface="+mn-ea"/>
        <a:cs typeface="+mn-cs"/>
      </a:defRPr>
    </a:lvl8pPr>
    <a:lvl9pPr marL="3657600" algn="l" defTabSz="914400" rtl="0" eaLnBrk="1" latinLnBrk="0" hangingPunct="1">
      <a:defRPr kern="1200">
        <a:solidFill>
          <a:schemeClr val="tx1"/>
        </a:solidFill>
        <a:latin typeface="Franklin Gothic Book" panose="020B05030201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6BC"/>
    <a:srgbClr val="D7D7D7"/>
    <a:srgbClr val="069E51"/>
    <a:srgbClr val="6A6A6A"/>
    <a:srgbClr val="B93737"/>
    <a:srgbClr val="F49C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959" autoAdjust="0"/>
    <p:restoredTop sz="96357" autoAdjust="0"/>
  </p:normalViewPr>
  <p:slideViewPr>
    <p:cSldViewPr snapToGrid="0" snapToObjects="1">
      <p:cViewPr varScale="1">
        <p:scale>
          <a:sx n="105" d="100"/>
          <a:sy n="105" d="100"/>
        </p:scale>
        <p:origin x="144" y="21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87A2C252-5688-44A0-BFF9-CFA8D34B8E5E}" type="datetimeFigureOut">
              <a:rPr lang="en-US" altLang="en-US"/>
              <a:pPr>
                <a:defRPr/>
              </a:pPr>
              <a:t>9/18/2020</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D254FF0-9A45-4C62-8064-44E4CC66855D}" type="slidenum">
              <a:rPr lang="en-US" altLang="en-US"/>
              <a:pPr/>
              <a:t>‹#›</a:t>
            </a:fld>
            <a:endParaRPr lang="en-US" altLang="en-US"/>
          </a:p>
        </p:txBody>
      </p:sp>
    </p:spTree>
    <p:extLst>
      <p:ext uri="{BB962C8B-B14F-4D97-AF65-F5344CB8AC3E}">
        <p14:creationId xmlns:p14="http://schemas.microsoft.com/office/powerpoint/2010/main" val="33775491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itchFamily="34" charset="0"/>
              </a:defRPr>
            </a:lvl1pPr>
          </a:lstStyle>
          <a:p>
            <a:pPr>
              <a:defRPr/>
            </a:pPr>
            <a:fld id="{96CCC59E-CCE7-404B-AA4E-0DEAD720DA9F}" type="datetimeFigureOut">
              <a:rPr lang="en-US" altLang="en-US"/>
              <a:pPr>
                <a:defRPr/>
              </a:pPr>
              <a:t>9/18/2020</a:t>
            </a:fld>
            <a:endParaRPr lang="en-US"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9D8F4014-75F9-474D-8DFA-11374318636E}" type="slidenum">
              <a:rPr lang="en-US" altLang="en-US"/>
              <a:pPr/>
              <a:t>‹#›</a:t>
            </a:fld>
            <a:endParaRPr lang="en-US" altLang="en-US"/>
          </a:p>
        </p:txBody>
      </p:sp>
    </p:spTree>
    <p:extLst>
      <p:ext uri="{BB962C8B-B14F-4D97-AF65-F5344CB8AC3E}">
        <p14:creationId xmlns:p14="http://schemas.microsoft.com/office/powerpoint/2010/main" val="21153427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8</a:t>
            </a:fld>
            <a:endParaRPr lang="en-US" altLang="en-US"/>
          </a:p>
        </p:txBody>
      </p:sp>
    </p:spTree>
    <p:extLst>
      <p:ext uri="{BB962C8B-B14F-4D97-AF65-F5344CB8AC3E}">
        <p14:creationId xmlns:p14="http://schemas.microsoft.com/office/powerpoint/2010/main" val="672593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Put in picture of burns if they are kept. </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11</a:t>
            </a:fld>
            <a:endParaRPr lang="en-US" altLang="en-US"/>
          </a:p>
        </p:txBody>
      </p:sp>
    </p:spTree>
    <p:extLst>
      <p:ext uri="{BB962C8B-B14F-4D97-AF65-F5344CB8AC3E}">
        <p14:creationId xmlns:p14="http://schemas.microsoft.com/office/powerpoint/2010/main" val="294253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Include pictures if you keep them. </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12</a:t>
            </a:fld>
            <a:endParaRPr lang="en-US" altLang="en-US"/>
          </a:p>
        </p:txBody>
      </p:sp>
    </p:spTree>
    <p:extLst>
      <p:ext uri="{BB962C8B-B14F-4D97-AF65-F5344CB8AC3E}">
        <p14:creationId xmlns:p14="http://schemas.microsoft.com/office/powerpoint/2010/main" val="2283134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87158"/>
            <a:ext cx="9144000" cy="1866319"/>
          </a:xfrm>
          <a:prstGeom prst="rect">
            <a:avLst/>
          </a:prstGeom>
        </p:spPr>
        <p:txBody>
          <a:bodyPr anchor="t"/>
          <a:lstStyle>
            <a:lvl1pPr algn="ctr">
              <a:defRPr sz="6000" b="1" i="0" cap="all" baseline="0">
                <a:ln>
                  <a:noFill/>
                </a:ln>
                <a:solidFill>
                  <a:srgbClr val="3766BC"/>
                </a:solidFill>
                <a:latin typeface="Helvetica Neue Condensed" charset="0"/>
              </a:defRPr>
            </a:lvl1pPr>
          </a:lstStyle>
          <a:p>
            <a:r>
              <a:rPr lang="en-US"/>
              <a:t>Click to edit Master title style</a:t>
            </a:r>
            <a:endParaRPr lang="en-US" dirty="0"/>
          </a:p>
        </p:txBody>
      </p:sp>
      <p:sp>
        <p:nvSpPr>
          <p:cNvPr id="3" name="Subtitle 2"/>
          <p:cNvSpPr>
            <a:spLocks noGrp="1"/>
          </p:cNvSpPr>
          <p:nvPr>
            <p:ph type="subTitle" idx="1"/>
          </p:nvPr>
        </p:nvSpPr>
        <p:spPr>
          <a:xfrm>
            <a:off x="1524000" y="1975134"/>
            <a:ext cx="9144000" cy="412024"/>
          </a:xfrm>
        </p:spPr>
        <p:txBody>
          <a:bodyPr>
            <a:normAutofit/>
          </a:bodyPr>
          <a:lstStyle>
            <a:lvl1pPr marL="0" indent="0" algn="ctr">
              <a:buNone/>
              <a:defRPr sz="2200" cap="all" baseline="0">
                <a:solidFill>
                  <a:srgbClr val="6A6A6A"/>
                </a:solidFill>
                <a:latin typeface="Helvetica Neue"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Content Placeholder 7"/>
          <p:cNvSpPr>
            <a:spLocks noGrp="1"/>
          </p:cNvSpPr>
          <p:nvPr>
            <p:ph sz="quarter" idx="10"/>
          </p:nvPr>
        </p:nvSpPr>
        <p:spPr>
          <a:xfrm>
            <a:off x="0" y="5845552"/>
            <a:ext cx="12192000" cy="457277"/>
          </a:xfrm>
        </p:spPr>
        <p:txBody>
          <a:bodyPr>
            <a:normAutofit/>
          </a:bodyPr>
          <a:lstStyle>
            <a:lvl1pPr marL="0" indent="0" algn="ctr">
              <a:buFontTx/>
              <a:buNone/>
              <a:defRPr sz="1800" baseline="0">
                <a:solidFill>
                  <a:srgbClr val="D7D7D7"/>
                </a:solidFill>
              </a:defRPr>
            </a:lvl1pPr>
          </a:lstStyle>
          <a:p>
            <a:pPr lvl="0"/>
            <a:r>
              <a:rPr lang="en-US"/>
              <a:t>Edit Master text styles</a:t>
            </a:r>
          </a:p>
        </p:txBody>
      </p:sp>
    </p:spTree>
    <p:extLst>
      <p:ext uri="{BB962C8B-B14F-4D97-AF65-F5344CB8AC3E}">
        <p14:creationId xmlns:p14="http://schemas.microsoft.com/office/powerpoint/2010/main" val="382023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AB519A-78B7-4C0F-8A15-E9B5323AC18E}" type="datetimeFigureOut">
              <a:rPr lang="en-US" altLang="en-US"/>
              <a:pPr>
                <a:defRPr/>
              </a:pPr>
              <a:t>9/18/2020</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fld id="{3FAA1434-A6A6-46B9-BAF2-FED71B7A5BEC}" type="slidenum">
              <a:rPr lang="en-US" altLang="en-US"/>
              <a:pPr/>
              <a:t>‹#›</a:t>
            </a:fld>
            <a:endParaRPr lang="en-US" altLang="en-US"/>
          </a:p>
        </p:txBody>
      </p:sp>
    </p:spTree>
    <p:extLst>
      <p:ext uri="{BB962C8B-B14F-4D97-AF65-F5344CB8AC3E}">
        <p14:creationId xmlns:p14="http://schemas.microsoft.com/office/powerpoint/2010/main" val="2080850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C56E29B-72B0-4DFE-BAF8-4FA4CD0AE990}"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E4F52ED4-BC79-47BF-8A23-39D94FF7F8D7}" type="slidenum">
              <a:rPr lang="en-US" altLang="en-US"/>
              <a:pPr/>
              <a:t>‹#›</a:t>
            </a:fld>
            <a:endParaRPr lang="en-US" altLang="en-US"/>
          </a:p>
        </p:txBody>
      </p:sp>
    </p:spTree>
    <p:extLst>
      <p:ext uri="{BB962C8B-B14F-4D97-AF65-F5344CB8AC3E}">
        <p14:creationId xmlns:p14="http://schemas.microsoft.com/office/powerpoint/2010/main" val="4129021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63273E4-1673-4F49-A000-75434E831798}"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F52C659B-36D2-41BC-8F83-C5BFD5B89924}" type="slidenum">
              <a:rPr lang="en-US" altLang="en-US"/>
              <a:pPr/>
              <a:t>‹#›</a:t>
            </a:fld>
            <a:endParaRPr lang="en-US" altLang="en-US"/>
          </a:p>
        </p:txBody>
      </p:sp>
    </p:spTree>
    <p:extLst>
      <p:ext uri="{BB962C8B-B14F-4D97-AF65-F5344CB8AC3E}">
        <p14:creationId xmlns:p14="http://schemas.microsoft.com/office/powerpoint/2010/main" val="329168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1297C10-F4CF-4AAF-9394-2137F383A334}"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10FCE6-E227-4E91-84F8-5EF6FA89DEE0}" type="slidenum">
              <a:rPr lang="en-US" altLang="en-US"/>
              <a:pPr/>
              <a:t>‹#›</a:t>
            </a:fld>
            <a:endParaRPr lang="en-US" altLang="en-US"/>
          </a:p>
        </p:txBody>
      </p:sp>
    </p:spTree>
    <p:extLst>
      <p:ext uri="{BB962C8B-B14F-4D97-AF65-F5344CB8AC3E}">
        <p14:creationId xmlns:p14="http://schemas.microsoft.com/office/powerpoint/2010/main" val="3276217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6566095-A1A3-4C98-A61E-8857A55537CF}"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C1A75FD8-31B5-4DD0-A600-3D54C457EDB7}" type="slidenum">
              <a:rPr lang="en-US" altLang="en-US"/>
              <a:pPr/>
              <a:t>‹#›</a:t>
            </a:fld>
            <a:endParaRPr lang="en-US" altLang="en-US"/>
          </a:p>
        </p:txBody>
      </p:sp>
    </p:spTree>
    <p:extLst>
      <p:ext uri="{BB962C8B-B14F-4D97-AF65-F5344CB8AC3E}">
        <p14:creationId xmlns:p14="http://schemas.microsoft.com/office/powerpoint/2010/main" val="113619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a:prstGeom prst="rect">
            <a:avLst/>
          </a:prstGeom>
        </p:spPr>
        <p:txBody>
          <a:bodyPr lIns="0" tIns="0" rIns="0" bIns="0">
            <a:noAutofit/>
          </a:bodyPr>
          <a:lstStyle>
            <a:lvl1pPr algn="ctr">
              <a:defRPr sz="3800" b="1" i="0" cap="none" baseline="0">
                <a:solidFill>
                  <a:srgbClr val="3766BC"/>
                </a:solidFill>
                <a:latin typeface="Helvetica Neue Condensed" charset="0"/>
              </a:defRPr>
            </a:lvl1pPr>
          </a:lstStyle>
          <a:p>
            <a:r>
              <a:rPr lang="en-US"/>
              <a:t>Click to edit Master title style</a:t>
            </a:r>
            <a:endParaRPr lang="en-US" dirty="0"/>
          </a:p>
        </p:txBody>
      </p:sp>
      <p:sp>
        <p:nvSpPr>
          <p:cNvPr id="3" name="Content Placeholder 2"/>
          <p:cNvSpPr>
            <a:spLocks noGrp="1"/>
          </p:cNvSpPr>
          <p:nvPr>
            <p:ph idx="1"/>
          </p:nvPr>
        </p:nvSpPr>
        <p:spPr>
          <a:xfrm>
            <a:off x="838200" y="1807919"/>
            <a:ext cx="10515600" cy="4168338"/>
          </a:xfrm>
        </p:spPr>
        <p:txBody>
          <a:bodyPr>
            <a:noAutofit/>
          </a:bodyPr>
          <a:lstStyle>
            <a:lvl1pPr>
              <a:defRPr b="1" baseline="0">
                <a:latin typeface="Helvetica" pitchFamily="34" charset="0"/>
              </a:defRPr>
            </a:lvl1pPr>
            <a:lvl2pPr>
              <a:defRPr b="1" baseline="0">
                <a:latin typeface="Helvetica" pitchFamily="34" charset="0"/>
              </a:defRPr>
            </a:lvl2pPr>
            <a:lvl3pPr>
              <a:defRPr b="1">
                <a:latin typeface="Helvetica" pitchFamily="34" charset="0"/>
              </a:defRPr>
            </a:lvl3pPr>
            <a:lvl4pPr>
              <a:defRPr b="1" baseline="0">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897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41954"/>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41953"/>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838200" y="969560"/>
            <a:ext cx="10515600" cy="409790"/>
          </a:xfrm>
          <a:prstGeom prst="rect">
            <a:avLst/>
          </a:prstGeom>
        </p:spPr>
        <p:txBody>
          <a:bodyPr lIns="0" tIns="0" rIns="0" bIns="0">
            <a:normAutofit/>
          </a:bodyPr>
          <a:lstStyle>
            <a:lvl1pPr algn="ctr">
              <a:defRPr sz="3800" b="1" i="0" baseline="0">
                <a:solidFill>
                  <a:srgbClr val="3766BC"/>
                </a:solidFill>
                <a:latin typeface="Helvetica Neue Condensed" charset="0"/>
              </a:defRPr>
            </a:lvl1pPr>
          </a:lstStyle>
          <a:p>
            <a:r>
              <a:rPr lang="en-US" dirty="0"/>
              <a:t>Click to edit Master title style</a:t>
            </a:r>
          </a:p>
        </p:txBody>
      </p:sp>
    </p:spTree>
    <p:extLst>
      <p:ext uri="{BB962C8B-B14F-4D97-AF65-F5344CB8AC3E}">
        <p14:creationId xmlns:p14="http://schemas.microsoft.com/office/powerpoint/2010/main" val="2105059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A37BA7D-B68D-4CAB-B007-9C48419216CD}"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7474A3-2782-4698-B0C3-200C78EED7DD}" type="slidenum">
              <a:rPr lang="en-US" altLang="en-US"/>
              <a:pPr/>
              <a:t>‹#›</a:t>
            </a:fld>
            <a:endParaRPr lang="en-US" altLang="en-US"/>
          </a:p>
        </p:txBody>
      </p:sp>
    </p:spTree>
    <p:extLst>
      <p:ext uri="{BB962C8B-B14F-4D97-AF65-F5344CB8AC3E}">
        <p14:creationId xmlns:p14="http://schemas.microsoft.com/office/powerpoint/2010/main" val="3754330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6D9FC19-6F6B-40BB-A551-5B23405E1A22}"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AD8DB88A-3BFC-43D6-A0B9-1F9382ED257F}" type="slidenum">
              <a:rPr lang="en-US" altLang="en-US"/>
              <a:pPr/>
              <a:t>‹#›</a:t>
            </a:fld>
            <a:endParaRPr lang="en-US" altLang="en-US"/>
          </a:p>
        </p:txBody>
      </p:sp>
    </p:spTree>
    <p:extLst>
      <p:ext uri="{BB962C8B-B14F-4D97-AF65-F5344CB8AC3E}">
        <p14:creationId xmlns:p14="http://schemas.microsoft.com/office/powerpoint/2010/main" val="3042760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E08C940-C326-4E22-A072-F58D9986B6CC}"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AC6C458-612D-410B-A23A-38C22B1AD289}" type="slidenum">
              <a:rPr lang="en-US" altLang="en-US"/>
              <a:pPr/>
              <a:t>‹#›</a:t>
            </a:fld>
            <a:endParaRPr lang="en-US" altLang="en-US"/>
          </a:p>
        </p:txBody>
      </p:sp>
    </p:spTree>
    <p:extLst>
      <p:ext uri="{BB962C8B-B14F-4D97-AF65-F5344CB8AC3E}">
        <p14:creationId xmlns:p14="http://schemas.microsoft.com/office/powerpoint/2010/main" val="3925558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F0B050E1-B9F5-47B8-8A5F-7ADCF818B579}"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728573AA-BCB7-4BEE-8B0C-22CEC8BA2796}" type="slidenum">
              <a:rPr lang="en-US" altLang="en-US"/>
              <a:pPr/>
              <a:t>‹#›</a:t>
            </a:fld>
            <a:endParaRPr lang="en-US" altLang="en-US"/>
          </a:p>
        </p:txBody>
      </p:sp>
    </p:spTree>
    <p:extLst>
      <p:ext uri="{BB962C8B-B14F-4D97-AF65-F5344CB8AC3E}">
        <p14:creationId xmlns:p14="http://schemas.microsoft.com/office/powerpoint/2010/main" val="2546376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1056B03A-8A4D-4B18-85EA-C920101115C2}" type="datetimeFigureOut">
              <a:rPr lang="en-US" altLang="en-US"/>
              <a:pPr>
                <a:defRPr/>
              </a:pPr>
              <a:t>9/18/2020</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fld id="{891E2BBD-6DFD-4051-B524-3C412915A2BF}" type="slidenum">
              <a:rPr lang="en-US" altLang="en-US"/>
              <a:pPr/>
              <a:t>‹#›</a:t>
            </a:fld>
            <a:endParaRPr lang="en-US" altLang="en-US"/>
          </a:p>
        </p:txBody>
      </p:sp>
    </p:spTree>
    <p:extLst>
      <p:ext uri="{BB962C8B-B14F-4D97-AF65-F5344CB8AC3E}">
        <p14:creationId xmlns:p14="http://schemas.microsoft.com/office/powerpoint/2010/main" val="3185609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23BF81C-7F74-4E4D-BD97-843E430D1755}" type="datetimeFigureOut">
              <a:rPr lang="en-US" altLang="en-US"/>
              <a:pPr>
                <a:defRPr/>
              </a:pPr>
              <a:t>9/18/2020</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fld id="{1981CFFC-F819-4CCF-95AB-0B72F07DC821}" type="slidenum">
              <a:rPr lang="en-US" altLang="en-US"/>
              <a:pPr/>
              <a:t>‹#›</a:t>
            </a:fld>
            <a:endParaRPr lang="en-US" altLang="en-US"/>
          </a:p>
        </p:txBody>
      </p:sp>
    </p:spTree>
    <p:extLst>
      <p:ext uri="{BB962C8B-B14F-4D97-AF65-F5344CB8AC3E}">
        <p14:creationId xmlns:p14="http://schemas.microsoft.com/office/powerpoint/2010/main" val="37291336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7" name="Title Placeholder 8"/>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Franklin Gothic Medium" pitchFamily="34" charset="0"/>
        </a:defRPr>
      </a:lvl2pPr>
      <a:lvl3pPr algn="l" rtl="0" eaLnBrk="0" fontAlgn="base" hangingPunct="0">
        <a:lnSpc>
          <a:spcPct val="90000"/>
        </a:lnSpc>
        <a:spcBef>
          <a:spcPct val="0"/>
        </a:spcBef>
        <a:spcAft>
          <a:spcPct val="0"/>
        </a:spcAft>
        <a:defRPr sz="4400">
          <a:solidFill>
            <a:schemeClr val="tx1"/>
          </a:solidFill>
          <a:latin typeface="Franklin Gothic Medium" pitchFamily="34" charset="0"/>
        </a:defRPr>
      </a:lvl3pPr>
      <a:lvl4pPr algn="l" rtl="0" eaLnBrk="0" fontAlgn="base" hangingPunct="0">
        <a:lnSpc>
          <a:spcPct val="90000"/>
        </a:lnSpc>
        <a:spcBef>
          <a:spcPct val="0"/>
        </a:spcBef>
        <a:spcAft>
          <a:spcPct val="0"/>
        </a:spcAft>
        <a:defRPr sz="4400">
          <a:solidFill>
            <a:schemeClr val="tx1"/>
          </a:solidFill>
          <a:latin typeface="Franklin Gothic Medium" pitchFamily="34" charset="0"/>
        </a:defRPr>
      </a:lvl4pPr>
      <a:lvl5pPr algn="l" rtl="0" eaLnBrk="0" fontAlgn="base" hangingPunct="0">
        <a:lnSpc>
          <a:spcPct val="90000"/>
        </a:lnSpc>
        <a:spcBef>
          <a:spcPct val="0"/>
        </a:spcBef>
        <a:spcAft>
          <a:spcPct val="0"/>
        </a:spcAft>
        <a:defRPr sz="4400">
          <a:solidFill>
            <a:schemeClr val="tx1"/>
          </a:solidFill>
          <a:latin typeface="Franklin Gothic Medium" pitchFamily="34" charset="0"/>
        </a:defRPr>
      </a:lvl5pPr>
      <a:lvl6pPr marL="457200" algn="l" rtl="0" fontAlgn="base">
        <a:lnSpc>
          <a:spcPct val="90000"/>
        </a:lnSpc>
        <a:spcBef>
          <a:spcPct val="0"/>
        </a:spcBef>
        <a:spcAft>
          <a:spcPct val="0"/>
        </a:spcAft>
        <a:defRPr sz="4400">
          <a:solidFill>
            <a:schemeClr val="tx1"/>
          </a:solidFill>
          <a:latin typeface="Franklin Gothic Medium" pitchFamily="34" charset="0"/>
        </a:defRPr>
      </a:lvl6pPr>
      <a:lvl7pPr marL="914400" algn="l" rtl="0" fontAlgn="base">
        <a:lnSpc>
          <a:spcPct val="90000"/>
        </a:lnSpc>
        <a:spcBef>
          <a:spcPct val="0"/>
        </a:spcBef>
        <a:spcAft>
          <a:spcPct val="0"/>
        </a:spcAft>
        <a:defRPr sz="4400">
          <a:solidFill>
            <a:schemeClr val="tx1"/>
          </a:solidFill>
          <a:latin typeface="Franklin Gothic Medium" pitchFamily="34" charset="0"/>
        </a:defRPr>
      </a:lvl7pPr>
      <a:lvl8pPr marL="1371600" algn="l" rtl="0" fontAlgn="base">
        <a:lnSpc>
          <a:spcPct val="90000"/>
        </a:lnSpc>
        <a:spcBef>
          <a:spcPct val="0"/>
        </a:spcBef>
        <a:spcAft>
          <a:spcPct val="0"/>
        </a:spcAft>
        <a:defRPr sz="4400">
          <a:solidFill>
            <a:schemeClr val="tx1"/>
          </a:solidFill>
          <a:latin typeface="Franklin Gothic Medium" pitchFamily="34" charset="0"/>
        </a:defRPr>
      </a:lvl8pPr>
      <a:lvl9pPr marL="1828800" algn="l" rtl="0" fontAlgn="base">
        <a:lnSpc>
          <a:spcPct val="90000"/>
        </a:lnSpc>
        <a:spcBef>
          <a:spcPct val="0"/>
        </a:spcBef>
        <a:spcAft>
          <a:spcPct val="0"/>
        </a:spcAft>
        <a:defRPr sz="4400">
          <a:solidFill>
            <a:schemeClr val="tx1"/>
          </a:solidFill>
          <a:latin typeface="Franklin Gothic Medium"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itchFamily="34" charset="0"/>
              </a:defRPr>
            </a:lvl1pPr>
          </a:lstStyle>
          <a:p>
            <a:pPr>
              <a:defRPr/>
            </a:pPr>
            <a:fld id="{BE4AE11F-9285-4F6F-A6B2-1A6388682792}" type="datetimeFigureOut">
              <a:rPr lang="en-US" altLang="en-US"/>
              <a:pPr>
                <a:defRPr/>
              </a:pPr>
              <a:t>9/18/2020</a:t>
            </a:fld>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smtClean="0">
                <a:solidFill>
                  <a:srgbClr val="898989"/>
                </a:solidFill>
                <a:latin typeface="Calibri" pitchFamily="34" charset="0"/>
              </a:defRPr>
            </a:lvl1pPr>
          </a:lstStyle>
          <a:p>
            <a:pPr>
              <a:defRPr/>
            </a:pPr>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A8AA81F6-E4F9-4273-BDEA-24C02A580AF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rtl="0" eaLnBrk="0" fontAlgn="base" hangingPunct="0">
        <a:lnSpc>
          <a:spcPct val="90000"/>
        </a:lnSpc>
        <a:spcBef>
          <a:spcPct val="0"/>
        </a:spcBef>
        <a:spcAft>
          <a:spcPct val="0"/>
        </a:spcAft>
        <a:defRPr sz="3800" kern="1200">
          <a:solidFill>
            <a:srgbClr val="3766BC"/>
          </a:solidFill>
          <a:latin typeface="Helvetica Neue Condensed" charset="0"/>
          <a:ea typeface="+mj-ea"/>
          <a:cs typeface="+mj-cs"/>
        </a:defRPr>
      </a:lvl1pPr>
      <a:lvl2pPr algn="l" rtl="0" eaLnBrk="0" fontAlgn="base" hangingPunct="0">
        <a:lnSpc>
          <a:spcPct val="90000"/>
        </a:lnSpc>
        <a:spcBef>
          <a:spcPct val="0"/>
        </a:spcBef>
        <a:spcAft>
          <a:spcPct val="0"/>
        </a:spcAft>
        <a:defRPr sz="3800">
          <a:solidFill>
            <a:srgbClr val="3766BC"/>
          </a:solidFill>
          <a:latin typeface="Helvetica Neue Condensed"/>
        </a:defRPr>
      </a:lvl2pPr>
      <a:lvl3pPr algn="l" rtl="0" eaLnBrk="0" fontAlgn="base" hangingPunct="0">
        <a:lnSpc>
          <a:spcPct val="90000"/>
        </a:lnSpc>
        <a:spcBef>
          <a:spcPct val="0"/>
        </a:spcBef>
        <a:spcAft>
          <a:spcPct val="0"/>
        </a:spcAft>
        <a:defRPr sz="3800">
          <a:solidFill>
            <a:srgbClr val="3766BC"/>
          </a:solidFill>
          <a:latin typeface="Helvetica Neue Condensed"/>
        </a:defRPr>
      </a:lvl3pPr>
      <a:lvl4pPr algn="l" rtl="0" eaLnBrk="0" fontAlgn="base" hangingPunct="0">
        <a:lnSpc>
          <a:spcPct val="90000"/>
        </a:lnSpc>
        <a:spcBef>
          <a:spcPct val="0"/>
        </a:spcBef>
        <a:spcAft>
          <a:spcPct val="0"/>
        </a:spcAft>
        <a:defRPr sz="3800">
          <a:solidFill>
            <a:srgbClr val="3766BC"/>
          </a:solidFill>
          <a:latin typeface="Helvetica Neue Condensed"/>
        </a:defRPr>
      </a:lvl4pPr>
      <a:lvl5pPr algn="l" rtl="0" eaLnBrk="0" fontAlgn="base" hangingPunct="0">
        <a:lnSpc>
          <a:spcPct val="90000"/>
        </a:lnSpc>
        <a:spcBef>
          <a:spcPct val="0"/>
        </a:spcBef>
        <a:spcAft>
          <a:spcPct val="0"/>
        </a:spcAft>
        <a:defRPr sz="3800">
          <a:solidFill>
            <a:srgbClr val="3766BC"/>
          </a:solidFill>
          <a:latin typeface="Helvetica Neue Condensed"/>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Bold"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Bold"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Bold"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1524000" y="2387600"/>
            <a:ext cx="9144000" cy="1865313"/>
          </a:xfrm>
        </p:spPr>
        <p:txBody>
          <a:bodyPr/>
          <a:lstStyle/>
          <a:p>
            <a:pPr eaLnBrk="1" hangingPunct="1"/>
            <a:r>
              <a:rPr lang="en-US" altLang="en-US" cap="none" dirty="0">
                <a:latin typeface="Helvetica Neue Condensed"/>
              </a:rPr>
              <a:t>Lesson 13.4</a:t>
            </a:r>
            <a:br>
              <a:rPr lang="en-US" altLang="en-US" cap="none" dirty="0">
                <a:latin typeface="Helvetica Neue Condensed"/>
              </a:rPr>
            </a:br>
            <a:r>
              <a:rPr lang="en-US" altLang="en-US" cap="none" dirty="0">
                <a:latin typeface="Helvetica Neue Condensed"/>
              </a:rPr>
              <a:t>First Aid and Emergency Procedures</a:t>
            </a:r>
          </a:p>
        </p:txBody>
      </p:sp>
      <p:sp>
        <p:nvSpPr>
          <p:cNvPr id="3" name="Subtitle 2"/>
          <p:cNvSpPr>
            <a:spLocks noGrp="1"/>
          </p:cNvSpPr>
          <p:nvPr>
            <p:ph type="subTitle" idx="1"/>
          </p:nvPr>
        </p:nvSpPr>
        <p:spPr>
          <a:xfrm>
            <a:off x="1524000" y="1974850"/>
            <a:ext cx="9144000" cy="412750"/>
          </a:xfrm>
        </p:spPr>
        <p:txBody>
          <a:bodyPr rtlCol="0"/>
          <a:lstStyle/>
          <a:p>
            <a:pPr eaLnBrk="1" fontAlgn="auto" hangingPunct="1">
              <a:spcAft>
                <a:spcPts val="0"/>
              </a:spcAft>
              <a:buFont typeface="Arial"/>
              <a:buNone/>
              <a:defRPr/>
            </a:pPr>
            <a:r>
              <a:rPr lang="en-US" dirty="0"/>
              <a:t>Chapter </a:t>
            </a:r>
            <a:r>
              <a:rPr lang="en-US" b="1" dirty="0"/>
              <a:t>13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Cold-Related Emergencies</a:t>
            </a:r>
          </a:p>
        </p:txBody>
      </p:sp>
      <p:sp>
        <p:nvSpPr>
          <p:cNvPr id="3" name="Content Placeholder 2"/>
          <p:cNvSpPr>
            <a:spLocks noGrp="1"/>
          </p:cNvSpPr>
          <p:nvPr>
            <p:ph idx="1"/>
          </p:nvPr>
        </p:nvSpPr>
        <p:spPr/>
        <p:txBody>
          <a:bodyPr/>
          <a:lstStyle/>
          <a:p>
            <a:r>
              <a:rPr lang="en-US" dirty="0"/>
              <a:t>Caused by overexposure to cold</a:t>
            </a:r>
          </a:p>
          <a:p>
            <a:r>
              <a:rPr lang="en-US" dirty="0"/>
              <a:t>Frostbite: freezing of the skin and underlying tissues as a result of prolonged exposure to freezing or below freezing temperatures</a:t>
            </a:r>
          </a:p>
          <a:p>
            <a:r>
              <a:rPr lang="en-US" dirty="0"/>
              <a:t>Hypothermia: lowering of the body’s core temperature to a point at which body function becomes impaired</a:t>
            </a:r>
          </a:p>
        </p:txBody>
      </p:sp>
    </p:spTree>
    <p:extLst>
      <p:ext uri="{BB962C8B-B14F-4D97-AF65-F5344CB8AC3E}">
        <p14:creationId xmlns:p14="http://schemas.microsoft.com/office/powerpoint/2010/main" val="910267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536B4-F38B-4F12-882E-FA06C1A0B602}"/>
              </a:ext>
            </a:extLst>
          </p:cNvPr>
          <p:cNvSpPr>
            <a:spLocks noGrp="1"/>
          </p:cNvSpPr>
          <p:nvPr>
            <p:ph type="title"/>
          </p:nvPr>
        </p:nvSpPr>
        <p:spPr/>
        <p:txBody>
          <a:bodyPr/>
          <a:lstStyle/>
          <a:p>
            <a:r>
              <a:rPr lang="en-US" dirty="0"/>
              <a:t>Burns</a:t>
            </a:r>
          </a:p>
        </p:txBody>
      </p:sp>
      <p:sp>
        <p:nvSpPr>
          <p:cNvPr id="3" name="Content Placeholder 2">
            <a:extLst>
              <a:ext uri="{FF2B5EF4-FFF2-40B4-BE49-F238E27FC236}">
                <a16:creationId xmlns:a16="http://schemas.microsoft.com/office/drawing/2014/main" id="{A9F05E2A-11B8-496C-A155-6D4AD4A8C5AB}"/>
              </a:ext>
            </a:extLst>
          </p:cNvPr>
          <p:cNvSpPr>
            <a:spLocks noGrp="1"/>
          </p:cNvSpPr>
          <p:nvPr>
            <p:ph idx="1"/>
          </p:nvPr>
        </p:nvSpPr>
        <p:spPr/>
        <p:txBody>
          <a:bodyPr/>
          <a:lstStyle/>
          <a:p>
            <a:r>
              <a:rPr lang="en-US" dirty="0"/>
              <a:t>Burns are caused by contact with extreme heat, chemicals, radiation, or electricity. </a:t>
            </a:r>
          </a:p>
          <a:p>
            <a:r>
              <a:rPr lang="en-US" dirty="0"/>
              <a:t>Burns are classified by how deep they are; the deeper the burn, the greater the severity. </a:t>
            </a:r>
          </a:p>
          <a:p>
            <a:r>
              <a:rPr lang="en-US" dirty="0"/>
              <a:t>A sunburn is a heat-related emergency and a type of burn that is caused by overexposure to the sun.</a:t>
            </a:r>
          </a:p>
        </p:txBody>
      </p:sp>
    </p:spTree>
    <p:extLst>
      <p:ext uri="{BB962C8B-B14F-4D97-AF65-F5344CB8AC3E}">
        <p14:creationId xmlns:p14="http://schemas.microsoft.com/office/powerpoint/2010/main" val="1442599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76809-D80E-42B1-9363-98B3BBDB9C65}"/>
              </a:ext>
            </a:extLst>
          </p:cNvPr>
          <p:cNvSpPr>
            <a:spLocks noGrp="1"/>
          </p:cNvSpPr>
          <p:nvPr>
            <p:ph type="title"/>
          </p:nvPr>
        </p:nvSpPr>
        <p:spPr/>
        <p:txBody>
          <a:bodyPr/>
          <a:lstStyle/>
          <a:p>
            <a:r>
              <a:rPr lang="en-US" dirty="0"/>
              <a:t>Wounds</a:t>
            </a:r>
          </a:p>
        </p:txBody>
      </p:sp>
      <p:sp>
        <p:nvSpPr>
          <p:cNvPr id="3" name="Content Placeholder 2">
            <a:extLst>
              <a:ext uri="{FF2B5EF4-FFF2-40B4-BE49-F238E27FC236}">
                <a16:creationId xmlns:a16="http://schemas.microsoft.com/office/drawing/2014/main" id="{141A2079-3CC2-4C2A-B28C-C86EAAB3949F}"/>
              </a:ext>
            </a:extLst>
          </p:cNvPr>
          <p:cNvSpPr>
            <a:spLocks noGrp="1"/>
          </p:cNvSpPr>
          <p:nvPr>
            <p:ph idx="1"/>
          </p:nvPr>
        </p:nvSpPr>
        <p:spPr/>
        <p:txBody>
          <a:bodyPr/>
          <a:lstStyle/>
          <a:p>
            <a:r>
              <a:rPr lang="en-US" dirty="0"/>
              <a:t>They are injuries that result when the skin or other tissues of the body are damaged. </a:t>
            </a:r>
          </a:p>
          <a:p>
            <a:r>
              <a:rPr lang="en-US" dirty="0"/>
              <a:t>The two types are</a:t>
            </a:r>
            <a:endParaRPr lang="en-US" dirty="0">
              <a:highlight>
                <a:srgbClr val="FFFF00"/>
              </a:highlight>
            </a:endParaRPr>
          </a:p>
          <a:p>
            <a:pPr lvl="1"/>
            <a:r>
              <a:rPr lang="en-US" dirty="0"/>
              <a:t>closed wounds, which are bruises and internal bleeding, and</a:t>
            </a:r>
          </a:p>
          <a:p>
            <a:pPr lvl="1"/>
            <a:r>
              <a:rPr lang="en-US" dirty="0"/>
              <a:t>open wounds, which are abrasions, lacerations, avulsions, amputations, and punctures.</a:t>
            </a:r>
          </a:p>
        </p:txBody>
      </p:sp>
    </p:spTree>
    <p:extLst>
      <p:ext uri="{BB962C8B-B14F-4D97-AF65-F5344CB8AC3E}">
        <p14:creationId xmlns:p14="http://schemas.microsoft.com/office/powerpoint/2010/main" val="1392285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D92F0-3B2E-4394-AFEC-ED95DCD6B423}"/>
              </a:ext>
            </a:extLst>
          </p:cNvPr>
          <p:cNvSpPr>
            <a:spLocks noGrp="1"/>
          </p:cNvSpPr>
          <p:nvPr>
            <p:ph type="title"/>
          </p:nvPr>
        </p:nvSpPr>
        <p:spPr/>
        <p:txBody>
          <a:bodyPr/>
          <a:lstStyle/>
          <a:p>
            <a:r>
              <a:rPr lang="en-US" dirty="0"/>
              <a:t>Muscle, Bone, and Joint Injuries</a:t>
            </a:r>
          </a:p>
        </p:txBody>
      </p:sp>
      <p:sp>
        <p:nvSpPr>
          <p:cNvPr id="3" name="Content Placeholder 2">
            <a:extLst>
              <a:ext uri="{FF2B5EF4-FFF2-40B4-BE49-F238E27FC236}">
                <a16:creationId xmlns:a16="http://schemas.microsoft.com/office/drawing/2014/main" id="{02D94BAC-AB1C-4FA5-A031-5594CAAC6D75}"/>
              </a:ext>
            </a:extLst>
          </p:cNvPr>
          <p:cNvSpPr>
            <a:spLocks noGrp="1"/>
          </p:cNvSpPr>
          <p:nvPr>
            <p:ph idx="1"/>
          </p:nvPr>
        </p:nvSpPr>
        <p:spPr/>
        <p:txBody>
          <a:bodyPr/>
          <a:lstStyle/>
          <a:p>
            <a:r>
              <a:rPr lang="en-US" dirty="0"/>
              <a:t>Sprains happen when a ligament is stretched or torn.  </a:t>
            </a:r>
          </a:p>
          <a:p>
            <a:r>
              <a:rPr lang="en-US" dirty="0"/>
              <a:t>Strains happen when a tendon or muscle is stretched or torn. </a:t>
            </a:r>
          </a:p>
          <a:p>
            <a:r>
              <a:rPr lang="en-US" dirty="0"/>
              <a:t>Dislocations happen when bones that meet at a joint move out of their normal position. </a:t>
            </a:r>
          </a:p>
          <a:p>
            <a:r>
              <a:rPr lang="en-US" dirty="0"/>
              <a:t>Fractures are a complete break, chip, or crack in a bone. </a:t>
            </a:r>
          </a:p>
        </p:txBody>
      </p:sp>
    </p:spTree>
    <p:extLst>
      <p:ext uri="{BB962C8B-B14F-4D97-AF65-F5344CB8AC3E}">
        <p14:creationId xmlns:p14="http://schemas.microsoft.com/office/powerpoint/2010/main" val="44862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A8C4B-9B7F-4E93-AA5F-D66C802E8FFA}"/>
              </a:ext>
            </a:extLst>
          </p:cNvPr>
          <p:cNvSpPr>
            <a:spLocks noGrp="1"/>
          </p:cNvSpPr>
          <p:nvPr>
            <p:ph type="title"/>
          </p:nvPr>
        </p:nvSpPr>
        <p:spPr/>
        <p:txBody>
          <a:bodyPr/>
          <a:lstStyle/>
          <a:p>
            <a:r>
              <a:rPr lang="en-US" dirty="0"/>
              <a:t>Head, Neck, and Spinal Injuries</a:t>
            </a:r>
          </a:p>
        </p:txBody>
      </p:sp>
      <p:sp>
        <p:nvSpPr>
          <p:cNvPr id="3" name="Content Placeholder 2">
            <a:extLst>
              <a:ext uri="{FF2B5EF4-FFF2-40B4-BE49-F238E27FC236}">
                <a16:creationId xmlns:a16="http://schemas.microsoft.com/office/drawing/2014/main" id="{F043E9FE-6ED4-4C28-950C-53541948BFD4}"/>
              </a:ext>
            </a:extLst>
          </p:cNvPr>
          <p:cNvSpPr>
            <a:spLocks noGrp="1"/>
          </p:cNvSpPr>
          <p:nvPr>
            <p:ph idx="1"/>
          </p:nvPr>
        </p:nvSpPr>
        <p:spPr/>
        <p:txBody>
          <a:bodyPr/>
          <a:lstStyle/>
          <a:p>
            <a:r>
              <a:rPr lang="en-US" dirty="0"/>
              <a:t>These injuries are very serious and can leave a person with a permanent disability. </a:t>
            </a:r>
          </a:p>
          <a:p>
            <a:r>
              <a:rPr lang="en-US" dirty="0"/>
              <a:t>A common type of traumatic brain injury that involves a temporary loss of brain function is a concussion. </a:t>
            </a:r>
          </a:p>
          <a:p>
            <a:r>
              <a:rPr lang="en-US" dirty="0"/>
              <a:t>Spinal cord injuries happen when bone fragments from vertebrae press into the soft tissue of the spinal cord or the soft tissue of the spinal cord swells, compressing it against the vertebrae. </a:t>
            </a:r>
          </a:p>
        </p:txBody>
      </p:sp>
    </p:spTree>
    <p:extLst>
      <p:ext uri="{BB962C8B-B14F-4D97-AF65-F5344CB8AC3E}">
        <p14:creationId xmlns:p14="http://schemas.microsoft.com/office/powerpoint/2010/main" val="1536344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F626E-9D87-4B1B-96CA-0601653BD2F3}"/>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FB1AAF57-1F09-446A-8C9A-CBD53FA8456E}"/>
              </a:ext>
            </a:extLst>
          </p:cNvPr>
          <p:cNvSpPr>
            <a:spLocks noGrp="1"/>
          </p:cNvSpPr>
          <p:nvPr>
            <p:ph idx="1"/>
          </p:nvPr>
        </p:nvSpPr>
        <p:spPr/>
        <p:txBody>
          <a:bodyPr/>
          <a:lstStyle/>
          <a:p>
            <a:r>
              <a:rPr lang="en-US" dirty="0"/>
              <a:t>What would you do if your guardian said they weren’t feeling well and collapsed onto the floor?</a:t>
            </a:r>
          </a:p>
        </p:txBody>
      </p:sp>
    </p:spTree>
    <p:extLst>
      <p:ext uri="{BB962C8B-B14F-4D97-AF65-F5344CB8AC3E}">
        <p14:creationId xmlns:p14="http://schemas.microsoft.com/office/powerpoint/2010/main" val="1903280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C6CFC-CE67-4E1C-A880-A6BF7E261747}"/>
              </a:ext>
            </a:extLst>
          </p:cNvPr>
          <p:cNvSpPr>
            <a:spLocks noGrp="1"/>
          </p:cNvSpPr>
          <p:nvPr>
            <p:ph type="title"/>
          </p:nvPr>
        </p:nvSpPr>
        <p:spPr/>
        <p:txBody>
          <a:bodyPr/>
          <a:lstStyle/>
          <a:p>
            <a:r>
              <a:rPr lang="en-US" dirty="0"/>
              <a:t>Preparing for Emergencies</a:t>
            </a:r>
          </a:p>
        </p:txBody>
      </p:sp>
      <p:sp>
        <p:nvSpPr>
          <p:cNvPr id="3" name="Content Placeholder 2">
            <a:extLst>
              <a:ext uri="{FF2B5EF4-FFF2-40B4-BE49-F238E27FC236}">
                <a16:creationId xmlns:a16="http://schemas.microsoft.com/office/drawing/2014/main" id="{8BCD1DB4-38C4-4E5A-8E3C-9AC79A7715AD}"/>
              </a:ext>
            </a:extLst>
          </p:cNvPr>
          <p:cNvSpPr>
            <a:spLocks noGrp="1"/>
          </p:cNvSpPr>
          <p:nvPr>
            <p:ph idx="1"/>
          </p:nvPr>
        </p:nvSpPr>
        <p:spPr/>
        <p:txBody>
          <a:bodyPr/>
          <a:lstStyle/>
          <a:p>
            <a:r>
              <a:rPr lang="en-US" dirty="0"/>
              <a:t>An emergency is an unexpected situation that requires immediate action. </a:t>
            </a:r>
          </a:p>
          <a:p>
            <a:r>
              <a:rPr lang="en-US" dirty="0"/>
              <a:t>First thing you should do is call 911.</a:t>
            </a:r>
          </a:p>
          <a:p>
            <a:r>
              <a:rPr lang="en-US" dirty="0"/>
              <a:t>In an emergency you may be able to provide first aid, which is providing basic medical care to someone experiencing a sudden injury or illness. </a:t>
            </a:r>
          </a:p>
        </p:txBody>
      </p:sp>
    </p:spTree>
    <p:extLst>
      <p:ext uri="{BB962C8B-B14F-4D97-AF65-F5344CB8AC3E}">
        <p14:creationId xmlns:p14="http://schemas.microsoft.com/office/powerpoint/2010/main" val="1460719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Emergency Action Steps</a:t>
            </a:r>
          </a:p>
        </p:txBody>
      </p:sp>
      <p:sp>
        <p:nvSpPr>
          <p:cNvPr id="3" name="Content Placeholder 2"/>
          <p:cNvSpPr>
            <a:spLocks noGrp="1"/>
          </p:cNvSpPr>
          <p:nvPr>
            <p:ph idx="1"/>
          </p:nvPr>
        </p:nvSpPr>
        <p:spPr/>
        <p:txBody>
          <a:bodyPr/>
          <a:lstStyle/>
          <a:p>
            <a:r>
              <a:rPr lang="en-US" dirty="0"/>
              <a:t>Check the scene to make sure it is safe and check the person to determine what the illness or injury may be. </a:t>
            </a:r>
          </a:p>
          <a:p>
            <a:r>
              <a:rPr lang="en-US" dirty="0"/>
              <a:t>Call 911.</a:t>
            </a:r>
          </a:p>
          <a:p>
            <a:r>
              <a:rPr lang="en-US" dirty="0"/>
              <a:t>Care for the person according to the conditions you find and your level of knowledge and training. </a:t>
            </a:r>
            <a:endParaRPr lang="en-US" u="sng" dirty="0"/>
          </a:p>
        </p:txBody>
      </p:sp>
    </p:spTree>
    <p:extLst>
      <p:ext uri="{BB962C8B-B14F-4D97-AF65-F5344CB8AC3E}">
        <p14:creationId xmlns:p14="http://schemas.microsoft.com/office/powerpoint/2010/main" val="255012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Universal Precautions</a:t>
            </a:r>
          </a:p>
        </p:txBody>
      </p:sp>
      <p:sp>
        <p:nvSpPr>
          <p:cNvPr id="3" name="Content Placeholder 2"/>
          <p:cNvSpPr>
            <a:spLocks noGrp="1"/>
          </p:cNvSpPr>
          <p:nvPr>
            <p:ph idx="1"/>
          </p:nvPr>
        </p:nvSpPr>
        <p:spPr>
          <a:xfrm>
            <a:off x="838200" y="1832990"/>
            <a:ext cx="10515600" cy="4167421"/>
          </a:xfrm>
        </p:spPr>
        <p:txBody>
          <a:bodyPr/>
          <a:lstStyle/>
          <a:p>
            <a:r>
              <a:rPr lang="en-US" dirty="0"/>
              <a:t>Steps taken to reduce the risk of transmitting pathogens from one person to another through close physical contact and/or a contaminated surface or object </a:t>
            </a:r>
          </a:p>
          <a:p>
            <a:pPr marL="223838" lvl="1" indent="-223838"/>
            <a:r>
              <a:rPr lang="en-US" sz="2800" dirty="0"/>
              <a:t>Help protect a person from bloodborne pathogens, such as HIV; hepatitis B, C, and D; and airborne pathogens from people coughing and sneezing </a:t>
            </a:r>
          </a:p>
          <a:p>
            <a:pPr marL="223838" lvl="1" indent="-223838"/>
            <a:r>
              <a:rPr lang="en-US" sz="2800" dirty="0"/>
              <a:t>May include wearing gloves, masks, gowns, and other personal protection equipment as deemed necessary based on the situation </a:t>
            </a:r>
            <a:endParaRPr lang="en-US" dirty="0"/>
          </a:p>
        </p:txBody>
      </p:sp>
    </p:spTree>
    <p:extLst>
      <p:ext uri="{BB962C8B-B14F-4D97-AF65-F5344CB8AC3E}">
        <p14:creationId xmlns:p14="http://schemas.microsoft.com/office/powerpoint/2010/main" val="3929741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Cardiac Emergencies</a:t>
            </a:r>
          </a:p>
        </p:txBody>
      </p:sp>
      <p:sp>
        <p:nvSpPr>
          <p:cNvPr id="3" name="Content Placeholder 2"/>
          <p:cNvSpPr>
            <a:spLocks noGrp="1"/>
          </p:cNvSpPr>
          <p:nvPr>
            <p:ph idx="1"/>
          </p:nvPr>
        </p:nvSpPr>
        <p:spPr>
          <a:xfrm>
            <a:off x="838200" y="1835185"/>
            <a:ext cx="10515600" cy="4245576"/>
          </a:xfrm>
        </p:spPr>
        <p:txBody>
          <a:bodyPr/>
          <a:lstStyle/>
          <a:p>
            <a:r>
              <a:rPr lang="en-US" dirty="0"/>
              <a:t>The two most common emergencies are</a:t>
            </a:r>
          </a:p>
          <a:p>
            <a:pPr lvl="1"/>
            <a:r>
              <a:rPr lang="en-US" dirty="0"/>
              <a:t>heart attack, which happens when blood flow to part of the heart muscle is blocked, and</a:t>
            </a:r>
          </a:p>
          <a:p>
            <a:pPr lvl="1"/>
            <a:r>
              <a:rPr lang="en-US" dirty="0"/>
              <a:t>cardiac arrest, which happens when the heart stops beating or beats too ineffectively to circulate blood to the brain and other vital organs. </a:t>
            </a:r>
          </a:p>
          <a:p>
            <a:pPr marL="228600" lvl="1"/>
            <a:r>
              <a:rPr lang="en-US" sz="2800" dirty="0"/>
              <a:t>Cardiopulmonary resuscitation (CPR) is used when a person is not breathing and doesn’t have a heartbeat.</a:t>
            </a:r>
          </a:p>
          <a:p>
            <a:pPr marL="685800" lvl="2"/>
            <a:r>
              <a:rPr lang="en-US" sz="2400" dirty="0"/>
              <a:t>CPR keeps oxygenated blood moving to the brain and other vital organs until advanced medical help arrives. </a:t>
            </a:r>
          </a:p>
          <a:p>
            <a:pPr marL="685800" lvl="2"/>
            <a:r>
              <a:rPr lang="en-US" sz="2400" dirty="0"/>
              <a:t>CPR involves 30 chest compressions and two rescue breaths. </a:t>
            </a:r>
          </a:p>
        </p:txBody>
      </p:sp>
    </p:spTree>
    <p:extLst>
      <p:ext uri="{BB962C8B-B14F-4D97-AF65-F5344CB8AC3E}">
        <p14:creationId xmlns:p14="http://schemas.microsoft.com/office/powerpoint/2010/main" val="958788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Sudden Illness</a:t>
            </a:r>
          </a:p>
        </p:txBody>
      </p:sp>
      <p:sp>
        <p:nvSpPr>
          <p:cNvPr id="3" name="Content Placeholder 2"/>
          <p:cNvSpPr>
            <a:spLocks noGrp="1"/>
          </p:cNvSpPr>
          <p:nvPr>
            <p:ph idx="1"/>
          </p:nvPr>
        </p:nvSpPr>
        <p:spPr>
          <a:xfrm>
            <a:off x="838200" y="1807918"/>
            <a:ext cx="10515600" cy="4351341"/>
          </a:xfrm>
        </p:spPr>
        <p:txBody>
          <a:bodyPr/>
          <a:lstStyle/>
          <a:p>
            <a:r>
              <a:rPr lang="en-US" dirty="0"/>
              <a:t>Examples of sudden illness include</a:t>
            </a:r>
          </a:p>
          <a:p>
            <a:pPr lvl="1"/>
            <a:r>
              <a:rPr lang="en-US" dirty="0"/>
              <a:t>asthma, allergic reactions and anaphylaxis, diabetic emergencies, seizures, and fainting.</a:t>
            </a:r>
          </a:p>
          <a:p>
            <a:r>
              <a:rPr lang="en-US" dirty="0"/>
              <a:t>Sudden illness often happens with little or no warning. </a:t>
            </a:r>
          </a:p>
          <a:p>
            <a:r>
              <a:rPr lang="en-US" dirty="0"/>
              <a:t>Symptoms may include</a:t>
            </a:r>
          </a:p>
          <a:p>
            <a:pPr lvl="1"/>
            <a:r>
              <a:rPr lang="en-US" dirty="0"/>
              <a:t>trouble breathing,</a:t>
            </a:r>
          </a:p>
          <a:p>
            <a:pPr lvl="1"/>
            <a:r>
              <a:rPr lang="en-US" dirty="0"/>
              <a:t>dizziness,</a:t>
            </a:r>
          </a:p>
          <a:p>
            <a:pPr lvl="1"/>
            <a:r>
              <a:rPr lang="en-US" dirty="0"/>
              <a:t>changes in levels of consciousness,</a:t>
            </a:r>
          </a:p>
          <a:p>
            <a:pPr lvl="1"/>
            <a:r>
              <a:rPr lang="en-US" dirty="0"/>
              <a:t>blurred vision or slurred speech, and</a:t>
            </a:r>
          </a:p>
          <a:p>
            <a:pPr lvl="1"/>
            <a:r>
              <a:rPr lang="en-US" dirty="0"/>
              <a:t>numbness or weakness.</a:t>
            </a:r>
          </a:p>
        </p:txBody>
      </p:sp>
    </p:spTree>
    <p:extLst>
      <p:ext uri="{BB962C8B-B14F-4D97-AF65-F5344CB8AC3E}">
        <p14:creationId xmlns:p14="http://schemas.microsoft.com/office/powerpoint/2010/main" val="1196597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978407"/>
            <a:ext cx="10515600" cy="409790"/>
          </a:xfrm>
        </p:spPr>
        <p:txBody>
          <a:bodyPr/>
          <a:lstStyle/>
          <a:p>
            <a:r>
              <a:rPr lang="en-US" dirty="0"/>
              <a:t>Choking Emergencies</a:t>
            </a:r>
          </a:p>
        </p:txBody>
      </p:sp>
      <p:sp>
        <p:nvSpPr>
          <p:cNvPr id="3" name="Content Placeholder 2"/>
          <p:cNvSpPr>
            <a:spLocks noGrp="1"/>
          </p:cNvSpPr>
          <p:nvPr>
            <p:ph idx="1"/>
          </p:nvPr>
        </p:nvSpPr>
        <p:spPr>
          <a:xfrm>
            <a:off x="644105" y="1783771"/>
            <a:ext cx="10903789" cy="4159830"/>
          </a:xfrm>
        </p:spPr>
        <p:txBody>
          <a:bodyPr/>
          <a:lstStyle/>
          <a:p>
            <a:r>
              <a:rPr lang="en-US" dirty="0"/>
              <a:t>The occur when the airway becomes either partially or completely blocked. </a:t>
            </a:r>
          </a:p>
          <a:p>
            <a:r>
              <a:rPr lang="en-US" dirty="0"/>
              <a:t>Signs and symptoms</a:t>
            </a:r>
          </a:p>
          <a:p>
            <a:pPr lvl="1"/>
            <a:r>
              <a:rPr lang="en-US" dirty="0"/>
              <a:t>The most common sign is placing hands around throat.</a:t>
            </a:r>
          </a:p>
          <a:p>
            <a:pPr lvl="1"/>
            <a:r>
              <a:rPr lang="en-US" dirty="0"/>
              <a:t>They may try to cough or won’t be able to. </a:t>
            </a:r>
          </a:p>
          <a:p>
            <a:pPr marL="228600" lvl="1"/>
            <a:r>
              <a:rPr lang="en-US" sz="2800" dirty="0"/>
              <a:t>Care</a:t>
            </a:r>
          </a:p>
          <a:p>
            <a:pPr marL="685800" lvl="2"/>
            <a:r>
              <a:rPr lang="en-US" sz="2400" dirty="0"/>
              <a:t>Give five back blows and five abdominal thrusts.</a:t>
            </a:r>
          </a:p>
          <a:p>
            <a:pPr marL="685800" lvl="2"/>
            <a:r>
              <a:rPr lang="en-US" sz="2400" dirty="0"/>
              <a:t>Continue the five back blows and five abdominal thrusts until the person can cough forcefully, speak, and breathe or becomes unresponsive.</a:t>
            </a:r>
          </a:p>
        </p:txBody>
      </p:sp>
    </p:spTree>
    <p:extLst>
      <p:ext uri="{BB962C8B-B14F-4D97-AF65-F5344CB8AC3E}">
        <p14:creationId xmlns:p14="http://schemas.microsoft.com/office/powerpoint/2010/main" val="24889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Heat-Related Emergencies</a:t>
            </a:r>
          </a:p>
        </p:txBody>
      </p:sp>
      <p:sp>
        <p:nvSpPr>
          <p:cNvPr id="3" name="Content Placeholder 2"/>
          <p:cNvSpPr>
            <a:spLocks noGrp="1"/>
          </p:cNvSpPr>
          <p:nvPr>
            <p:ph idx="1"/>
          </p:nvPr>
        </p:nvSpPr>
        <p:spPr/>
        <p:txBody>
          <a:bodyPr/>
          <a:lstStyle/>
          <a:p>
            <a:r>
              <a:rPr lang="en-US" dirty="0"/>
              <a:t>Caused by overexposure to heat and dehydration</a:t>
            </a:r>
          </a:p>
          <a:p>
            <a:r>
              <a:rPr lang="en-US" dirty="0"/>
              <a:t>Heat cramps: painful muscle spasms</a:t>
            </a:r>
          </a:p>
          <a:p>
            <a:r>
              <a:rPr lang="en-US" dirty="0"/>
              <a:t>Heat exhaustion: more severe than heat cramps</a:t>
            </a:r>
          </a:p>
          <a:p>
            <a:r>
              <a:rPr lang="en-US" dirty="0"/>
              <a:t>Heatstroke: most severe and least common</a:t>
            </a:r>
          </a:p>
        </p:txBody>
      </p:sp>
    </p:spTree>
    <p:extLst>
      <p:ext uri="{BB962C8B-B14F-4D97-AF65-F5344CB8AC3E}">
        <p14:creationId xmlns:p14="http://schemas.microsoft.com/office/powerpoint/2010/main" val="180587397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70&quot;/&gt;&lt;/object&gt;&lt;object type=&quot;3&quot; unique_id=&quot;10004&quot;&gt;&lt;property id=&quot;20148&quot; value=&quot;5&quot;/&gt;&lt;property id=&quot;20300&quot; value=&quot;Slide 2&quot;/&gt;&lt;property id=&quot;20307&quot; value=&quot;269&quot;/&gt;&lt;/object&gt;&lt;/object&gt;&lt;object type=&quot;8&quot; unique_id=&quot;10008&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1022</TotalTime>
  <Words>766</Words>
  <Application>Microsoft Office PowerPoint</Application>
  <PresentationFormat>Widescreen</PresentationFormat>
  <Paragraphs>73</Paragraphs>
  <Slides>14</Slides>
  <Notes>3</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14</vt:i4>
      </vt:variant>
    </vt:vector>
  </HeadingPairs>
  <TitlesOfParts>
    <vt:vector size="25" baseType="lpstr">
      <vt:lpstr>Arial</vt:lpstr>
      <vt:lpstr>Calibri</vt:lpstr>
      <vt:lpstr>Calibri Light</vt:lpstr>
      <vt:lpstr>Franklin Gothic Book</vt:lpstr>
      <vt:lpstr>Franklin Gothic Medium</vt:lpstr>
      <vt:lpstr>Helvetica</vt:lpstr>
      <vt:lpstr>Helvetica Bold</vt:lpstr>
      <vt:lpstr>Helvetica Neue</vt:lpstr>
      <vt:lpstr>Helvetica Neue Condensed</vt:lpstr>
      <vt:lpstr>Office Theme</vt:lpstr>
      <vt:lpstr>Custom Design</vt:lpstr>
      <vt:lpstr>Lesson 13.4 First Aid and Emergency Procedures</vt:lpstr>
      <vt:lpstr>Write About It</vt:lpstr>
      <vt:lpstr>Preparing for Emergencies</vt:lpstr>
      <vt:lpstr>Emergency Action Steps</vt:lpstr>
      <vt:lpstr>Universal Precautions</vt:lpstr>
      <vt:lpstr>Cardiac Emergencies</vt:lpstr>
      <vt:lpstr>Sudden Illness</vt:lpstr>
      <vt:lpstr>Choking Emergencies</vt:lpstr>
      <vt:lpstr>Heat-Related Emergencies</vt:lpstr>
      <vt:lpstr>Cold-Related Emergencies</vt:lpstr>
      <vt:lpstr>Burns</vt:lpstr>
      <vt:lpstr>Wounds</vt:lpstr>
      <vt:lpstr>Muscle, Bone, and Joint Injuries</vt:lpstr>
      <vt:lpstr>Head, Neck, and Spinal Injuries</vt:lpstr>
    </vt:vector>
  </TitlesOfParts>
  <Company>Human Kinetics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Package</dc:title>
  <dc:creator>Microsoft Office User</dc:creator>
  <cp:lastModifiedBy>Derek Campbell</cp:lastModifiedBy>
  <cp:revision>193</cp:revision>
  <cp:lastPrinted>2017-03-14T16:50:08Z</cp:lastPrinted>
  <dcterms:created xsi:type="dcterms:W3CDTF">2017-03-14T15:11:25Z</dcterms:created>
  <dcterms:modified xsi:type="dcterms:W3CDTF">2020-09-18T18:28:46Z</dcterms:modified>
</cp:coreProperties>
</file>