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6" r:id="rId2"/>
  </p:sldMasterIdLst>
  <p:notesMasterIdLst>
    <p:notesMasterId r:id="rId13"/>
  </p:notesMasterIdLst>
  <p:handoutMasterIdLst>
    <p:handoutMasterId r:id="rId14"/>
  </p:handoutMasterIdLst>
  <p:sldIdLst>
    <p:sldId id="270" r:id="rId3"/>
    <p:sldId id="277" r:id="rId4"/>
    <p:sldId id="278" r:id="rId5"/>
    <p:sldId id="271" r:id="rId6"/>
    <p:sldId id="272" r:id="rId7"/>
    <p:sldId id="281" r:id="rId8"/>
    <p:sldId id="274" r:id="rId9"/>
    <p:sldId id="275" r:id="rId10"/>
    <p:sldId id="279" r:id="rId11"/>
    <p:sldId id="280" r:id="rId12"/>
  </p:sldIdLst>
  <p:sldSz cx="12192000" cy="6858000"/>
  <p:notesSz cx="6858000" cy="9144000"/>
  <p:custDataLst>
    <p:tags r:id="rId1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6BC"/>
    <a:srgbClr val="D7D7D7"/>
    <a:srgbClr val="069E51"/>
    <a:srgbClr val="6A6A6A"/>
    <a:srgbClr val="B93737"/>
    <a:srgbClr val="F49C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071" autoAdjust="0"/>
    <p:restoredTop sz="96357" autoAdjust="0"/>
  </p:normalViewPr>
  <p:slideViewPr>
    <p:cSldViewPr snapToGrid="0" snapToObjects="1">
      <p:cViewPr varScale="1">
        <p:scale>
          <a:sx n="107" d="100"/>
          <a:sy n="107" d="100"/>
        </p:scale>
        <p:origin x="114" y="16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406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7A2C252-5688-44A0-BFF9-CFA8D34B8E5E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254FF0-9A45-4C62-8064-44E4CC6685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7549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96CCC59E-CCE7-404B-AA4E-0DEAD720DA9F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9D8F4014-75F9-474D-8DFA-11374318636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53427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73701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25937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87158"/>
            <a:ext cx="9144000" cy="1866319"/>
          </a:xfrm>
          <a:prstGeom prst="rect">
            <a:avLst/>
          </a:prstGeom>
        </p:spPr>
        <p:txBody>
          <a:bodyPr anchor="t"/>
          <a:lstStyle>
            <a:lvl1pPr algn="ctr">
              <a:defRPr sz="6000" b="1" i="0" cap="all" baseline="0">
                <a:ln>
                  <a:noFill/>
                </a:ln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5134"/>
            <a:ext cx="9144000" cy="412024"/>
          </a:xfrm>
        </p:spPr>
        <p:txBody>
          <a:bodyPr>
            <a:normAutofit/>
          </a:bodyPr>
          <a:lstStyle>
            <a:lvl1pPr marL="0" indent="0" algn="ctr">
              <a:buNone/>
              <a:defRPr sz="2200" cap="all" baseline="0">
                <a:solidFill>
                  <a:srgbClr val="6A6A6A"/>
                </a:solidFill>
                <a:latin typeface="Helvetica Neue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0" y="5845552"/>
            <a:ext cx="12192000" cy="45727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 baseline="0">
                <a:solidFill>
                  <a:srgbClr val="D7D7D7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0231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B519A-78B7-4C0F-8A15-E9B5323AC18E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AA1434-A6A6-46B9-BAF2-FED71B7A5B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0850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6E29B-72B0-4DFE-BAF8-4FA4CD0AE990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F52ED4-BC79-47BF-8A23-39D94FF7F8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90217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273E4-1673-4F49-A000-75434E831798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2C659B-36D2-41BC-8F83-C5BFD5B899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1682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97C10-F4CF-4AAF-9394-2137F383A334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10FCE6-E227-4E91-84F8-5EF6FA89DE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62175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66095-A1A3-4C98-A61E-8857A55537CF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A75FD8-31B5-4DD0-A600-3D54C457ED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6197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ctr">
              <a:defRPr sz="3800" b="1" i="0" cap="none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7919"/>
            <a:ext cx="10515600" cy="4168338"/>
          </a:xfrm>
        </p:spPr>
        <p:txBody>
          <a:bodyPr>
            <a:noAutofit/>
          </a:bodyPr>
          <a:lstStyle>
            <a:lvl1pPr>
              <a:defRPr b="1" baseline="0">
                <a:latin typeface="Helvetica" pitchFamily="34" charset="0"/>
              </a:defRPr>
            </a:lvl1pPr>
            <a:lvl2pPr>
              <a:defRPr b="1" baseline="0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 baseline="0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8977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954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41953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3800" b="1" i="0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05059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7BA7D-B68D-4CAB-B007-9C48419216CD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7474A3-2782-4698-B0C3-200C78EED7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4330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9FC19-6F6B-40BB-A551-5B23405E1A2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8DB88A-3BFC-43D6-A0B9-1F9382ED25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2760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8C940-C326-4E22-A072-F58D9986B6CC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C6C458-612D-410B-A23A-38C22B1AD2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558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050E1-B9F5-47B8-8A5F-7ADCF818B579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8573AA-BCB7-4BEE-8B0C-22CEC8BA27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6376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56B03A-8A4D-4B18-85EA-C920101115C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1E2BBD-6DFD-4051-B524-3C412915A2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5609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BF81C-7F74-4E4D-BD97-843E430D1755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81CFFC-F819-4CCF-95AB-0B72F07DC8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9133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7" name="Title Placeholder 8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BE4AE11F-9285-4F6F-A6B2-1A638868279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8AA81F6-E4F9-4273-BDEA-24C02A580AF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kern="1200">
          <a:solidFill>
            <a:srgbClr val="3766BC"/>
          </a:solidFill>
          <a:latin typeface="Helvetica Neue Condensed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 Bold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 Bold" charset="0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 Bold" charset="0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1524000" y="2387600"/>
            <a:ext cx="9144000" cy="1865313"/>
          </a:xfrm>
        </p:spPr>
        <p:txBody>
          <a:bodyPr/>
          <a:lstStyle/>
          <a:p>
            <a:pPr eaLnBrk="1" hangingPunct="1"/>
            <a:r>
              <a:rPr lang="en-US" altLang="en-US" cap="none" dirty="0">
                <a:latin typeface="Helvetica Neue Condensed"/>
              </a:rPr>
              <a:t>Lesson 13.2</a:t>
            </a:r>
            <a:br>
              <a:rPr lang="en-US" altLang="en-US" cap="none" dirty="0">
                <a:latin typeface="Helvetica Neue Condensed"/>
              </a:rPr>
            </a:br>
            <a:r>
              <a:rPr lang="en-US" altLang="en-US" cap="none" dirty="0">
                <a:latin typeface="Helvetica Neue Condensed"/>
              </a:rPr>
              <a:t>Safety in the Community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4850"/>
            <a:ext cx="9144000" cy="41275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/>
              <a:t>Chapter </a:t>
            </a:r>
            <a:r>
              <a:rPr lang="en-US" b="1" dirty="0"/>
              <a:t>13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Helping a Drowning Person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Reach out and have them grab your hand or arm so you can pull them to the edge. Make sure someone is holding onto you so you aren’t pulled in.</a:t>
            </a:r>
          </a:p>
          <a:p>
            <a:r>
              <a:rPr lang="en-US" dirty="0"/>
              <a:t>Throw a life ring or buoy or extend a pool noodle for the person to grab onto so you can pull them to the edge. </a:t>
            </a:r>
          </a:p>
        </p:txBody>
      </p:sp>
    </p:spTree>
    <p:extLst>
      <p:ext uri="{BB962C8B-B14F-4D97-AF65-F5344CB8AC3E}">
        <p14:creationId xmlns:p14="http://schemas.microsoft.com/office/powerpoint/2010/main" val="3295094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F626E-9D87-4B1B-96CA-0601653BD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1AAF57-1F09-446A-8C9A-CBD53FA845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Explain why it is important to report someone having a weapon at school even if you have only heard about it from someone and haven’t seen it yourself. </a:t>
            </a:r>
          </a:p>
        </p:txBody>
      </p:sp>
    </p:spTree>
    <p:extLst>
      <p:ext uri="{BB962C8B-B14F-4D97-AF65-F5344CB8AC3E}">
        <p14:creationId xmlns:p14="http://schemas.microsoft.com/office/powerpoint/2010/main" val="1903280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007C84-B7B5-413F-9956-917358A64D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BCB4BB-3163-483F-A782-5860C72506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community is a group of people with a common interest participating in similar activities or having similar experiences. </a:t>
            </a:r>
          </a:p>
          <a:p>
            <a:r>
              <a:rPr lang="en-US" dirty="0"/>
              <a:t>Your community includes your school, public places you go to, your home, and your social media community. </a:t>
            </a:r>
          </a:p>
          <a:p>
            <a:r>
              <a:rPr lang="en-US" dirty="0"/>
              <a:t>Community safety involves reducing injuries, practicing safe behaviors, and working to change unsafe situations. </a:t>
            </a:r>
          </a:p>
        </p:txBody>
      </p:sp>
    </p:spTree>
    <p:extLst>
      <p:ext uri="{BB962C8B-B14F-4D97-AF65-F5344CB8AC3E}">
        <p14:creationId xmlns:p14="http://schemas.microsoft.com/office/powerpoint/2010/main" val="4715514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School Safety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Schools are taking actions to be safer and more prepared for unsafe situations. </a:t>
            </a:r>
          </a:p>
          <a:p>
            <a:pPr lvl="1"/>
            <a:r>
              <a:rPr lang="en-US" dirty="0"/>
              <a:t>They are teaching problem-solving and communication skills so students can handle their emotions better. </a:t>
            </a:r>
          </a:p>
          <a:p>
            <a:pPr lvl="1"/>
            <a:r>
              <a:rPr lang="en-US" dirty="0"/>
              <a:t>They are improving school designs by building hallways that have convenient exits and are well lit without dead-end hallways. </a:t>
            </a:r>
          </a:p>
          <a:p>
            <a:pPr lvl="1"/>
            <a:r>
              <a:rPr lang="en-US" dirty="0"/>
              <a:t>They are locating office areas centrally for easy access from all locations.</a:t>
            </a:r>
          </a:p>
          <a:p>
            <a:pPr lvl="1"/>
            <a:r>
              <a:rPr lang="en-US" dirty="0"/>
              <a:t>They are locking all outside doors so visitors must enter through a main door and show identification to get in. </a:t>
            </a:r>
          </a:p>
        </p:txBody>
      </p:sp>
    </p:spTree>
    <p:extLst>
      <p:ext uri="{BB962C8B-B14F-4D97-AF65-F5344CB8AC3E}">
        <p14:creationId xmlns:p14="http://schemas.microsoft.com/office/powerpoint/2010/main" val="2550126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Active Shooter Situations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54480"/>
            <a:ext cx="10515600" cy="4169802"/>
          </a:xfrm>
        </p:spPr>
        <p:txBody>
          <a:bodyPr/>
          <a:lstStyle/>
          <a:p>
            <a:r>
              <a:rPr lang="en-US" dirty="0"/>
              <a:t>An active shooter is an individual actively engaged in killing or attempting to kill people in a populated area. </a:t>
            </a:r>
          </a:p>
          <a:p>
            <a:r>
              <a:rPr lang="en-US" dirty="0"/>
              <a:t>An active shooter response is to</a:t>
            </a:r>
          </a:p>
          <a:p>
            <a:pPr lvl="1"/>
            <a:r>
              <a:rPr lang="en-US" dirty="0"/>
              <a:t>run from the gun fire, </a:t>
            </a:r>
          </a:p>
          <a:p>
            <a:pPr lvl="1"/>
            <a:r>
              <a:rPr lang="en-US" dirty="0"/>
              <a:t>hide if escape is not possible, or</a:t>
            </a:r>
          </a:p>
          <a:p>
            <a:pPr lvl="1"/>
            <a:r>
              <a:rPr lang="en-US" dirty="0"/>
              <a:t>fight the shooter as a last resort and only if your life is in danger.  </a:t>
            </a:r>
          </a:p>
        </p:txBody>
      </p:sp>
    </p:spTree>
    <p:extLst>
      <p:ext uri="{BB962C8B-B14F-4D97-AF65-F5344CB8AC3E}">
        <p14:creationId xmlns:p14="http://schemas.microsoft.com/office/powerpoint/2010/main" val="39297410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 Safety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18249"/>
            <a:ext cx="10515600" cy="4458008"/>
          </a:xfrm>
        </p:spPr>
        <p:txBody>
          <a:bodyPr/>
          <a:lstStyle/>
          <a:p>
            <a:r>
              <a:rPr lang="en-US" dirty="0"/>
              <a:t>Be aware when you are in public to where you are and who is around you.</a:t>
            </a:r>
          </a:p>
          <a:p>
            <a:r>
              <a:rPr lang="en-US" dirty="0"/>
              <a:t>Tell your guardian where you are going, how you are getting there, and who you will be with you. </a:t>
            </a:r>
          </a:p>
          <a:p>
            <a:r>
              <a:rPr lang="en-US" dirty="0"/>
              <a:t>Avoid talking to strangers, and never accept rides from strangers.</a:t>
            </a:r>
          </a:p>
          <a:p>
            <a:r>
              <a:rPr lang="en-US" dirty="0"/>
              <a:t>Be alert for suspicious individuals or vehicles.</a:t>
            </a:r>
          </a:p>
          <a:p>
            <a:r>
              <a:rPr lang="en-US" dirty="0"/>
              <a:t>Avoid walking alone at night.</a:t>
            </a:r>
          </a:p>
          <a:p>
            <a:r>
              <a:rPr lang="en-US" dirty="0"/>
              <a:t>Trust yourself; if you feel uncomfortable in a location, leave as quickly as you can. </a:t>
            </a:r>
          </a:p>
        </p:txBody>
      </p:sp>
    </p:spTree>
    <p:extLst>
      <p:ext uri="{BB962C8B-B14F-4D97-AF65-F5344CB8AC3E}">
        <p14:creationId xmlns:p14="http://schemas.microsoft.com/office/powerpoint/2010/main" val="26040456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Pedestrian and Bicycle Safety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lvl="1"/>
            <a:r>
              <a:rPr lang="en-US" sz="2600" dirty="0"/>
              <a:t>Stay alert to what you are doing.</a:t>
            </a:r>
          </a:p>
          <a:p>
            <a:pPr marL="228600" lvl="1"/>
            <a:r>
              <a:rPr lang="en-US" sz="2600" dirty="0"/>
              <a:t>Wear bright clothing and reflective gear so you are easily seen. </a:t>
            </a:r>
          </a:p>
          <a:p>
            <a:pPr marL="228600" lvl="1"/>
            <a:r>
              <a:rPr lang="en-US" sz="2600" dirty="0"/>
              <a:t>Look both ways several times before crossing a road, and cross only in marked crosswalks, at corners, or at intersections. </a:t>
            </a:r>
          </a:p>
          <a:p>
            <a:pPr marL="228600" lvl="1"/>
            <a:r>
              <a:rPr lang="en-US" sz="2600" dirty="0"/>
              <a:t>If there isn’t a sidewalk, you should walk on the shoulder on the left side of the road, facing traffic, as far away from the traffic as possible. </a:t>
            </a:r>
          </a:p>
          <a:p>
            <a:pPr marL="228600" lvl="1"/>
            <a:r>
              <a:rPr lang="en-US" sz="2600" dirty="0"/>
              <a:t>When riding a bike, make sure to wear a properly fitting bicycle helmet to reduce head and brain injuries in the event of a crash. </a:t>
            </a:r>
          </a:p>
        </p:txBody>
      </p:sp>
    </p:spTree>
    <p:extLst>
      <p:ext uri="{BB962C8B-B14F-4D97-AF65-F5344CB8AC3E}">
        <p14:creationId xmlns:p14="http://schemas.microsoft.com/office/powerpoint/2010/main" val="11965978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Distracted Driving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Distracted driving is any activity that takes the driver’s attention away from driving.</a:t>
            </a:r>
          </a:p>
          <a:p>
            <a:r>
              <a:rPr lang="en-US" dirty="0"/>
              <a:t>Passengers in the car should</a:t>
            </a:r>
          </a:p>
          <a:p>
            <a:pPr lvl="1"/>
            <a:r>
              <a:rPr lang="en-US" dirty="0"/>
              <a:t>not talk, as it could distract the driver, and</a:t>
            </a:r>
          </a:p>
          <a:p>
            <a:pPr lvl="1"/>
            <a:r>
              <a:rPr lang="en-US" dirty="0"/>
              <a:t>take charge of the entertainment and navigation systems so the driver doesn’t have to worry about them. </a:t>
            </a:r>
          </a:p>
          <a:p>
            <a:pPr marL="228600" lvl="1"/>
            <a:r>
              <a:rPr lang="en-US" dirty="0"/>
              <a:t>If you ride the school bus, make sure to listen to the directions given by the driver. </a:t>
            </a:r>
          </a:p>
        </p:txBody>
      </p:sp>
    </p:spTree>
    <p:extLst>
      <p:ext uri="{BB962C8B-B14F-4D97-AF65-F5344CB8AC3E}">
        <p14:creationId xmlns:p14="http://schemas.microsoft.com/office/powerpoint/2010/main" val="248895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Water Safety Tips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Always swim with a buddy and in areas with a lifeguard. </a:t>
            </a:r>
          </a:p>
          <a:p>
            <a:r>
              <a:rPr lang="en-US" dirty="0"/>
              <a:t>Wear a U.S. Coast Guard–approved life jacket when swimming if you are inexperienced or on a boat of any kind. </a:t>
            </a:r>
          </a:p>
          <a:p>
            <a:r>
              <a:rPr lang="en-US" dirty="0"/>
              <a:t>Do not dive in shallow water or water you can’t see into. </a:t>
            </a:r>
          </a:p>
          <a:p>
            <a:r>
              <a:rPr lang="en-US" dirty="0"/>
              <a:t>When swimming in a lake, river, or ocean, do not swim in really cold water, and watch out for currents. </a:t>
            </a:r>
          </a:p>
        </p:txBody>
      </p:sp>
    </p:spTree>
    <p:extLst>
      <p:ext uri="{BB962C8B-B14F-4D97-AF65-F5344CB8AC3E}">
        <p14:creationId xmlns:p14="http://schemas.microsoft.com/office/powerpoint/2010/main" val="3827775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0&quot;/&gt;&lt;/object&gt;&lt;object type=&quot;3&quot; unique_id=&quot;10004&quot;&gt;&lt;property id=&quot;20148&quot; value=&quot;5&quot;/&gt;&lt;property id=&quot;20300&quot; value=&quot;Slide 2&quot;/&gt;&lt;property id=&quot;20307&quot; value=&quot;269&quot;/&gt;&lt;/object&gt;&lt;/object&gt;&lt;object type=&quot;8&quot; unique_id=&quot;1000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733</TotalTime>
  <Words>648</Words>
  <Application>Microsoft Office PowerPoint</Application>
  <PresentationFormat>Widescreen</PresentationFormat>
  <Paragraphs>49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21" baseType="lpstr">
      <vt:lpstr>Arial</vt:lpstr>
      <vt:lpstr>Calibri</vt:lpstr>
      <vt:lpstr>Calibri Light</vt:lpstr>
      <vt:lpstr>Franklin Gothic Book</vt:lpstr>
      <vt:lpstr>Franklin Gothic Medium</vt:lpstr>
      <vt:lpstr>Helvetica</vt:lpstr>
      <vt:lpstr>Helvetica Bold</vt:lpstr>
      <vt:lpstr>Helvetica Neue</vt:lpstr>
      <vt:lpstr>Helvetica Neue Condensed</vt:lpstr>
      <vt:lpstr>Office Theme</vt:lpstr>
      <vt:lpstr>Custom Design</vt:lpstr>
      <vt:lpstr>Lesson 13.2 Safety in the Community</vt:lpstr>
      <vt:lpstr>Write About It</vt:lpstr>
      <vt:lpstr>Community</vt:lpstr>
      <vt:lpstr>School Safety</vt:lpstr>
      <vt:lpstr>Active Shooter Situations</vt:lpstr>
      <vt:lpstr>Public Safety</vt:lpstr>
      <vt:lpstr>Pedestrian and Bicycle Safety</vt:lpstr>
      <vt:lpstr>Distracted Driving</vt:lpstr>
      <vt:lpstr>Water Safety Tips</vt:lpstr>
      <vt:lpstr>Helping a Drowning Person</vt:lpstr>
    </vt:vector>
  </TitlesOfParts>
  <Company>Human Kinetics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Package</dc:title>
  <dc:creator>Microsoft Office User</dc:creator>
  <cp:lastModifiedBy>Derek Campbell</cp:lastModifiedBy>
  <cp:revision>123</cp:revision>
  <cp:lastPrinted>2017-03-14T16:50:08Z</cp:lastPrinted>
  <dcterms:created xsi:type="dcterms:W3CDTF">2017-03-14T15:11:25Z</dcterms:created>
  <dcterms:modified xsi:type="dcterms:W3CDTF">2020-09-18T18:26:17Z</dcterms:modified>
</cp:coreProperties>
</file>