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 id="2147483656" r:id="rId2"/>
  </p:sldMasterIdLst>
  <p:notesMasterIdLst>
    <p:notesMasterId r:id="rId17"/>
  </p:notesMasterIdLst>
  <p:handoutMasterIdLst>
    <p:handoutMasterId r:id="rId18"/>
  </p:handoutMasterIdLst>
  <p:sldIdLst>
    <p:sldId id="270" r:id="rId3"/>
    <p:sldId id="305" r:id="rId4"/>
    <p:sldId id="290" r:id="rId5"/>
    <p:sldId id="291" r:id="rId6"/>
    <p:sldId id="307" r:id="rId7"/>
    <p:sldId id="293" r:id="rId8"/>
    <p:sldId id="297" r:id="rId9"/>
    <p:sldId id="294" r:id="rId10"/>
    <p:sldId id="298" r:id="rId11"/>
    <p:sldId id="308" r:id="rId12"/>
    <p:sldId id="295" r:id="rId13"/>
    <p:sldId id="296" r:id="rId14"/>
    <p:sldId id="303" r:id="rId15"/>
    <p:sldId id="302" r:id="rId16"/>
  </p:sldIdLst>
  <p:sldSz cx="12192000" cy="6858000"/>
  <p:notesSz cx="6858000" cy="9144000"/>
  <p:custDataLst>
    <p:tags r:id="rId19"/>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14" autoAdjust="0"/>
    <p:restoredTop sz="96838" autoAdjust="0"/>
  </p:normalViewPr>
  <p:slideViewPr>
    <p:cSldViewPr snapToGrid="0" snapToObjects="1">
      <p:cViewPr varScale="1">
        <p:scale>
          <a:sx n="110" d="100"/>
          <a:sy n="110" d="100"/>
        </p:scale>
        <p:origin x="258"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3</a:t>
            </a:fld>
            <a:endParaRPr lang="en-US" altLang="en-US"/>
          </a:p>
        </p:txBody>
      </p:sp>
    </p:spTree>
    <p:extLst>
      <p:ext uri="{BB962C8B-B14F-4D97-AF65-F5344CB8AC3E}">
        <p14:creationId xmlns:p14="http://schemas.microsoft.com/office/powerpoint/2010/main" val="38128645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14</a:t>
            </a:fld>
            <a:endParaRPr lang="en-US" altLang="en-US"/>
          </a:p>
        </p:txBody>
      </p:sp>
    </p:spTree>
    <p:extLst>
      <p:ext uri="{BB962C8B-B14F-4D97-AF65-F5344CB8AC3E}">
        <p14:creationId xmlns:p14="http://schemas.microsoft.com/office/powerpoint/2010/main" val="351662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4</a:t>
            </a:fld>
            <a:endParaRPr lang="en-US" altLang="en-US"/>
          </a:p>
        </p:txBody>
      </p:sp>
    </p:spTree>
    <p:extLst>
      <p:ext uri="{BB962C8B-B14F-4D97-AF65-F5344CB8AC3E}">
        <p14:creationId xmlns:p14="http://schemas.microsoft.com/office/powerpoint/2010/main" val="1801085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12.9</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6</a:t>
            </a:fld>
            <a:endParaRPr lang="en-US" altLang="en-US"/>
          </a:p>
        </p:txBody>
      </p:sp>
    </p:spTree>
    <p:extLst>
      <p:ext uri="{BB962C8B-B14F-4D97-AF65-F5344CB8AC3E}">
        <p14:creationId xmlns:p14="http://schemas.microsoft.com/office/powerpoint/2010/main" val="1236020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7</a:t>
            </a:fld>
            <a:endParaRPr lang="en-US" altLang="en-US"/>
          </a:p>
        </p:txBody>
      </p:sp>
    </p:spTree>
    <p:extLst>
      <p:ext uri="{BB962C8B-B14F-4D97-AF65-F5344CB8AC3E}">
        <p14:creationId xmlns:p14="http://schemas.microsoft.com/office/powerpoint/2010/main" val="4209943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8</a:t>
            </a:fld>
            <a:endParaRPr lang="en-US" altLang="en-US"/>
          </a:p>
        </p:txBody>
      </p:sp>
    </p:spTree>
    <p:extLst>
      <p:ext uri="{BB962C8B-B14F-4D97-AF65-F5344CB8AC3E}">
        <p14:creationId xmlns:p14="http://schemas.microsoft.com/office/powerpoint/2010/main" val="1338785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9</a:t>
            </a:fld>
            <a:endParaRPr lang="en-US" altLang="en-US"/>
          </a:p>
        </p:txBody>
      </p:sp>
    </p:spTree>
    <p:extLst>
      <p:ext uri="{BB962C8B-B14F-4D97-AF65-F5344CB8AC3E}">
        <p14:creationId xmlns:p14="http://schemas.microsoft.com/office/powerpoint/2010/main" val="1321649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11</a:t>
            </a:fld>
            <a:endParaRPr lang="en-US" altLang="en-US"/>
          </a:p>
        </p:txBody>
      </p:sp>
    </p:spTree>
    <p:extLst>
      <p:ext uri="{BB962C8B-B14F-4D97-AF65-F5344CB8AC3E}">
        <p14:creationId xmlns:p14="http://schemas.microsoft.com/office/powerpoint/2010/main" val="1835688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12</a:t>
            </a:fld>
            <a:endParaRPr lang="en-US" altLang="en-US"/>
          </a:p>
        </p:txBody>
      </p:sp>
    </p:spTree>
    <p:extLst>
      <p:ext uri="{BB962C8B-B14F-4D97-AF65-F5344CB8AC3E}">
        <p14:creationId xmlns:p14="http://schemas.microsoft.com/office/powerpoint/2010/main" val="3704416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13</a:t>
            </a:fld>
            <a:endParaRPr lang="en-US" altLang="en-US"/>
          </a:p>
        </p:txBody>
      </p:sp>
    </p:spTree>
    <p:extLst>
      <p:ext uri="{BB962C8B-B14F-4D97-AF65-F5344CB8AC3E}">
        <p14:creationId xmlns:p14="http://schemas.microsoft.com/office/powerpoint/2010/main" val="20063744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414617" y="2387600"/>
            <a:ext cx="11362765" cy="1865313"/>
          </a:xfrm>
        </p:spPr>
        <p:txBody>
          <a:bodyPr/>
          <a:lstStyle/>
          <a:p>
            <a:pPr eaLnBrk="1" hangingPunct="1"/>
            <a:r>
              <a:rPr lang="en-US" cap="none" dirty="0"/>
              <a:t>Lesson 12.4 </a:t>
            </a:r>
            <a:br>
              <a:rPr lang="en-US" cap="none" dirty="0"/>
            </a:br>
            <a:r>
              <a:rPr lang="en-US" cap="none" dirty="0"/>
              <a:t>Prevention, Treatment,</a:t>
            </a:r>
            <a:br>
              <a:rPr lang="en-US" cap="none" dirty="0"/>
            </a:br>
            <a:r>
              <a:rPr lang="en-US" cap="none" dirty="0"/>
              <a:t>and Being Drug-Free</a:t>
            </a:r>
            <a:endParaRPr lang="en-US" altLang="en-US" cap="none" dirty="0">
              <a:latin typeface="Helvetica Neue Condensed"/>
            </a:endParaRP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024F0-ADFC-4E9E-AAE5-4129134753CC}"/>
              </a:ext>
            </a:extLst>
          </p:cNvPr>
          <p:cNvSpPr>
            <a:spLocks noGrp="1"/>
          </p:cNvSpPr>
          <p:nvPr>
            <p:ph type="title"/>
          </p:nvPr>
        </p:nvSpPr>
        <p:spPr/>
        <p:txBody>
          <a:bodyPr/>
          <a:lstStyle/>
          <a:p>
            <a:r>
              <a:rPr lang="en-US" dirty="0"/>
              <a:t>Barriers to Being Drug-Free</a:t>
            </a:r>
          </a:p>
        </p:txBody>
      </p:sp>
      <p:sp>
        <p:nvSpPr>
          <p:cNvPr id="3" name="Content Placeholder 2">
            <a:extLst>
              <a:ext uri="{FF2B5EF4-FFF2-40B4-BE49-F238E27FC236}">
                <a16:creationId xmlns:a16="http://schemas.microsoft.com/office/drawing/2014/main" id="{E65F65E2-C298-4AA3-8509-316E3C75B924}"/>
              </a:ext>
            </a:extLst>
          </p:cNvPr>
          <p:cNvSpPr>
            <a:spLocks noGrp="1"/>
          </p:cNvSpPr>
          <p:nvPr>
            <p:ph idx="1"/>
          </p:nvPr>
        </p:nvSpPr>
        <p:spPr/>
        <p:txBody>
          <a:bodyPr/>
          <a:lstStyle/>
          <a:p>
            <a:r>
              <a:rPr lang="en-US" dirty="0"/>
              <a:t>Drug users don’t feel they need treatment.</a:t>
            </a:r>
          </a:p>
          <a:p>
            <a:r>
              <a:rPr lang="en-US" dirty="0"/>
              <a:t>They are not ready to stop using.</a:t>
            </a:r>
          </a:p>
          <a:p>
            <a:r>
              <a:rPr lang="en-US" dirty="0"/>
              <a:t>Their family can’t afford the cost of treatment.</a:t>
            </a:r>
          </a:p>
          <a:p>
            <a:r>
              <a:rPr lang="en-US" dirty="0"/>
              <a:t>They worry about the negative effect treatment would have on school.</a:t>
            </a:r>
          </a:p>
          <a:p>
            <a:r>
              <a:rPr lang="en-US" dirty="0"/>
              <a:t>They are concerned with what others will think.</a:t>
            </a:r>
          </a:p>
          <a:p>
            <a:r>
              <a:rPr lang="en-US" dirty="0"/>
              <a:t>They don’t know where to go for help.</a:t>
            </a:r>
          </a:p>
        </p:txBody>
      </p:sp>
    </p:spTree>
    <p:extLst>
      <p:ext uri="{BB962C8B-B14F-4D97-AF65-F5344CB8AC3E}">
        <p14:creationId xmlns:p14="http://schemas.microsoft.com/office/powerpoint/2010/main" val="1281296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Treating Substance Use Disorders </a:t>
            </a:r>
            <a:r>
              <a:rPr lang="en-US" sz="2400" i="1" dirty="0"/>
              <a:t>(1 of 2)</a:t>
            </a:r>
          </a:p>
        </p:txBody>
      </p:sp>
      <p:sp>
        <p:nvSpPr>
          <p:cNvPr id="3" name="Content Placeholder 2"/>
          <p:cNvSpPr>
            <a:spLocks noGrp="1"/>
          </p:cNvSpPr>
          <p:nvPr>
            <p:ph idx="1"/>
          </p:nvPr>
        </p:nvSpPr>
        <p:spPr>
          <a:xfrm>
            <a:off x="838200" y="1806464"/>
            <a:ext cx="10515600" cy="4168338"/>
          </a:xfrm>
        </p:spPr>
        <p:txBody>
          <a:bodyPr/>
          <a:lstStyle/>
          <a:p>
            <a:r>
              <a:rPr lang="en-US" dirty="0"/>
              <a:t>Most effective types of treatment are a combination of medication and behavioral therapy. </a:t>
            </a:r>
          </a:p>
          <a:p>
            <a:r>
              <a:rPr lang="en-US" dirty="0"/>
              <a:t>Medications are used to treat withdrawal symptoms while the teen stops using prescription drugs. </a:t>
            </a:r>
          </a:p>
          <a:p>
            <a:r>
              <a:rPr lang="en-US" dirty="0"/>
              <a:t>Behavioral therapy helps teens learn how to modify their attitudes and behaviors around using drugs.</a:t>
            </a:r>
          </a:p>
          <a:p>
            <a:pPr marL="0" indent="0">
              <a:buNone/>
            </a:pPr>
            <a:endParaRPr lang="en-US" dirty="0"/>
          </a:p>
          <a:p>
            <a:pPr marL="0" indent="0" algn="r">
              <a:buNone/>
            </a:pPr>
            <a:endParaRPr lang="en-US" sz="1400" i="1" dirty="0"/>
          </a:p>
          <a:p>
            <a:pPr marL="0" indent="0" algn="r">
              <a:buNone/>
            </a:pPr>
            <a:r>
              <a:rPr lang="en-US" sz="1400" b="0" i="1" dirty="0"/>
              <a:t>(continued)</a:t>
            </a:r>
          </a:p>
        </p:txBody>
      </p:sp>
    </p:spTree>
    <p:extLst>
      <p:ext uri="{BB962C8B-B14F-4D97-AF65-F5344CB8AC3E}">
        <p14:creationId xmlns:p14="http://schemas.microsoft.com/office/powerpoint/2010/main" val="875182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Treating Substance Use Disorders </a:t>
            </a:r>
            <a:r>
              <a:rPr lang="en-US" sz="2400" i="1" dirty="0">
                <a:latin typeface="Helvetica" pitchFamily="2" charset="0"/>
              </a:rPr>
              <a:t>(2 of 2)</a:t>
            </a:r>
          </a:p>
        </p:txBody>
      </p:sp>
      <p:sp>
        <p:nvSpPr>
          <p:cNvPr id="3" name="Content Placeholder 2"/>
          <p:cNvSpPr>
            <a:spLocks noGrp="1"/>
          </p:cNvSpPr>
          <p:nvPr>
            <p:ph idx="1"/>
          </p:nvPr>
        </p:nvSpPr>
        <p:spPr>
          <a:xfrm>
            <a:off x="838200" y="1766237"/>
            <a:ext cx="10515600" cy="4168338"/>
          </a:xfrm>
        </p:spPr>
        <p:txBody>
          <a:bodyPr/>
          <a:lstStyle/>
          <a:p>
            <a:r>
              <a:rPr lang="en-US" dirty="0"/>
              <a:t>Treatment must be long enough and strong enough to be effective. </a:t>
            </a:r>
          </a:p>
          <a:p>
            <a:r>
              <a:rPr lang="en-US" dirty="0"/>
              <a:t>The most common treatment settings for teens</a:t>
            </a:r>
          </a:p>
          <a:p>
            <a:pPr lvl="1"/>
            <a:r>
              <a:rPr lang="en-US" dirty="0"/>
              <a:t>Outpatient treatment programs</a:t>
            </a:r>
          </a:p>
          <a:p>
            <a:pPr lvl="1"/>
            <a:r>
              <a:rPr lang="en-US" dirty="0"/>
              <a:t>Intensive outpatient treatment programs</a:t>
            </a:r>
          </a:p>
          <a:p>
            <a:pPr lvl="1"/>
            <a:r>
              <a:rPr lang="en-US" dirty="0"/>
              <a:t>Day treatment and partial hospitalization treatment programs</a:t>
            </a:r>
          </a:p>
          <a:p>
            <a:pPr lvl="1"/>
            <a:r>
              <a:rPr lang="en-US" dirty="0"/>
              <a:t>Residential treatment programs</a:t>
            </a:r>
          </a:p>
          <a:p>
            <a:endParaRPr lang="en-US" dirty="0"/>
          </a:p>
        </p:txBody>
      </p:sp>
    </p:spTree>
    <p:extLst>
      <p:ext uri="{BB962C8B-B14F-4D97-AF65-F5344CB8AC3E}">
        <p14:creationId xmlns:p14="http://schemas.microsoft.com/office/powerpoint/2010/main" val="1489214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7292"/>
            <a:ext cx="10515600" cy="409790"/>
          </a:xfrm>
        </p:spPr>
        <p:txBody>
          <a:bodyPr/>
          <a:lstStyle/>
          <a:p>
            <a:r>
              <a:rPr lang="en-US" dirty="0"/>
              <a:t>School Policies</a:t>
            </a:r>
          </a:p>
        </p:txBody>
      </p:sp>
      <p:sp>
        <p:nvSpPr>
          <p:cNvPr id="3" name="Content Placeholder 2"/>
          <p:cNvSpPr>
            <a:spLocks noGrp="1"/>
          </p:cNvSpPr>
          <p:nvPr>
            <p:ph idx="1"/>
          </p:nvPr>
        </p:nvSpPr>
        <p:spPr>
          <a:xfrm>
            <a:off x="838200" y="1732370"/>
            <a:ext cx="10515600" cy="4168338"/>
          </a:xfrm>
        </p:spPr>
        <p:txBody>
          <a:bodyPr/>
          <a:lstStyle/>
          <a:p>
            <a:r>
              <a:rPr lang="en-US" dirty="0"/>
              <a:t>All schools have specific policies related to the use, possession, and sale of drugs on school grounds and at school functions on or off school grounds. </a:t>
            </a:r>
          </a:p>
          <a:p>
            <a:r>
              <a:rPr lang="en-US" dirty="0"/>
              <a:t>They also have policies for the use, possession, and sale of illicit drugs off school grounds if you are an athlete or involved in other clubs or organizations as a representative of the school.</a:t>
            </a:r>
          </a:p>
          <a:p>
            <a:r>
              <a:rPr lang="en-US" dirty="0"/>
              <a:t>How schools handle the use, possession, and sale of illicit drugs is described in their student handbook.</a:t>
            </a:r>
          </a:p>
          <a:p>
            <a:pPr marL="0" indent="0">
              <a:buNone/>
            </a:pPr>
            <a:endParaRPr lang="en-US" dirty="0"/>
          </a:p>
        </p:txBody>
      </p:sp>
    </p:spTree>
    <p:extLst>
      <p:ext uri="{BB962C8B-B14F-4D97-AF65-F5344CB8AC3E}">
        <p14:creationId xmlns:p14="http://schemas.microsoft.com/office/powerpoint/2010/main" val="3043135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4881"/>
            <a:ext cx="10515600" cy="409790"/>
          </a:xfrm>
        </p:spPr>
        <p:txBody>
          <a:bodyPr/>
          <a:lstStyle/>
          <a:p>
            <a:r>
              <a:rPr lang="en-US" dirty="0"/>
              <a:t>Community Laws</a:t>
            </a:r>
          </a:p>
        </p:txBody>
      </p:sp>
      <p:sp>
        <p:nvSpPr>
          <p:cNvPr id="3" name="Content Placeholder 2"/>
          <p:cNvSpPr>
            <a:spLocks noGrp="1"/>
          </p:cNvSpPr>
          <p:nvPr>
            <p:ph idx="1"/>
          </p:nvPr>
        </p:nvSpPr>
        <p:spPr>
          <a:xfrm>
            <a:off x="838200" y="1723903"/>
            <a:ext cx="10515600" cy="4168338"/>
          </a:xfrm>
        </p:spPr>
        <p:txBody>
          <a:bodyPr/>
          <a:lstStyle/>
          <a:p>
            <a:r>
              <a:rPr lang="en-US" dirty="0"/>
              <a:t>Juveniles (individuals under the age of 18) can get charged with a variety of drug crimes.</a:t>
            </a:r>
          </a:p>
          <a:p>
            <a:pPr lvl="1"/>
            <a:r>
              <a:rPr lang="en-US" dirty="0"/>
              <a:t>Possession of an illicit substance</a:t>
            </a:r>
          </a:p>
          <a:p>
            <a:pPr lvl="1"/>
            <a:r>
              <a:rPr lang="en-US" dirty="0"/>
              <a:t>Sale of an illicit substance</a:t>
            </a:r>
          </a:p>
          <a:p>
            <a:pPr lvl="1"/>
            <a:r>
              <a:rPr lang="en-US" dirty="0"/>
              <a:t>Intent to distribute an illicit substance</a:t>
            </a:r>
          </a:p>
          <a:p>
            <a:pPr lvl="1"/>
            <a:r>
              <a:rPr lang="en-US" dirty="0"/>
              <a:t>Transportation of an illicit substance</a:t>
            </a:r>
          </a:p>
          <a:p>
            <a:pPr lvl="1"/>
            <a:r>
              <a:rPr lang="en-US" dirty="0"/>
              <a:t>Cultivation of an illicit substance</a:t>
            </a:r>
          </a:p>
          <a:p>
            <a:r>
              <a:rPr lang="en-US" dirty="0"/>
              <a:t>Even a small amount of illicit drugs can result in serious legal charges being filed.</a:t>
            </a:r>
          </a:p>
          <a:p>
            <a:pPr marL="0" indent="0">
              <a:buNone/>
            </a:pPr>
            <a:endParaRPr lang="en-US" dirty="0"/>
          </a:p>
        </p:txBody>
      </p:sp>
    </p:spTree>
    <p:extLst>
      <p:ext uri="{BB962C8B-B14F-4D97-AF65-F5344CB8AC3E}">
        <p14:creationId xmlns:p14="http://schemas.microsoft.com/office/powerpoint/2010/main" val="1700017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0D596-4152-45E2-9743-80A91281D4C6}"/>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162CE0AD-85AF-4C99-844F-F91AC664246A}"/>
              </a:ext>
            </a:extLst>
          </p:cNvPr>
          <p:cNvSpPr>
            <a:spLocks noGrp="1"/>
          </p:cNvSpPr>
          <p:nvPr>
            <p:ph idx="1"/>
          </p:nvPr>
        </p:nvSpPr>
        <p:spPr/>
        <p:txBody>
          <a:bodyPr/>
          <a:lstStyle/>
          <a:p>
            <a:r>
              <a:rPr lang="en-US" dirty="0"/>
              <a:t>What would be the consequences if you were found using or possessing marijuana at school?</a:t>
            </a:r>
          </a:p>
          <a:p>
            <a:r>
              <a:rPr lang="en-US" dirty="0"/>
              <a:t>Are you aware of your school’s policies related to the use, possession, and sale of drugs?</a:t>
            </a:r>
          </a:p>
          <a:p>
            <a:r>
              <a:rPr lang="en-US" dirty="0"/>
              <a:t>If so, list them. If you don’t know what they are, where do you think you could find this information?</a:t>
            </a:r>
          </a:p>
        </p:txBody>
      </p:sp>
    </p:spTree>
    <p:extLst>
      <p:ext uri="{BB962C8B-B14F-4D97-AF65-F5344CB8AC3E}">
        <p14:creationId xmlns:p14="http://schemas.microsoft.com/office/powerpoint/2010/main" val="134033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Substance Use Disorder</a:t>
            </a:r>
          </a:p>
        </p:txBody>
      </p:sp>
      <p:sp>
        <p:nvSpPr>
          <p:cNvPr id="3" name="Content Placeholder 2"/>
          <p:cNvSpPr>
            <a:spLocks noGrp="1"/>
          </p:cNvSpPr>
          <p:nvPr>
            <p:ph idx="1"/>
          </p:nvPr>
        </p:nvSpPr>
        <p:spPr>
          <a:xfrm>
            <a:off x="838200" y="1792696"/>
            <a:ext cx="10515600" cy="3904811"/>
          </a:xfrm>
        </p:spPr>
        <p:txBody>
          <a:bodyPr/>
          <a:lstStyle/>
          <a:p>
            <a:r>
              <a:rPr lang="en-US" dirty="0"/>
              <a:t>Substance use disorders are patterns of symptoms resulting from the use of a substance that you continue to take, even though you experience problems as a result.</a:t>
            </a:r>
          </a:p>
          <a:p>
            <a:r>
              <a:rPr lang="en-US" dirty="0"/>
              <a:t>A substance use disorder means the use of a drug is changing how you live your life. </a:t>
            </a:r>
          </a:p>
          <a:p>
            <a:r>
              <a:rPr lang="en-US" dirty="0"/>
              <a:t>Even if you know the drug is causing you problems at school or with your family or friends, you continue to use it. </a:t>
            </a:r>
          </a:p>
        </p:txBody>
      </p:sp>
    </p:spTree>
    <p:extLst>
      <p:ext uri="{BB962C8B-B14F-4D97-AF65-F5344CB8AC3E}">
        <p14:creationId xmlns:p14="http://schemas.microsoft.com/office/powerpoint/2010/main" val="1931118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97467"/>
            <a:ext cx="10515600" cy="547036"/>
          </a:xfrm>
        </p:spPr>
        <p:txBody>
          <a:bodyPr/>
          <a:lstStyle/>
          <a:p>
            <a:r>
              <a:rPr lang="en-US" dirty="0"/>
              <a:t>Addictive Potential of Drugs </a:t>
            </a:r>
            <a:r>
              <a:rPr lang="en-US" sz="2400" i="1" dirty="0"/>
              <a:t>(1 of 2)</a:t>
            </a:r>
          </a:p>
        </p:txBody>
      </p:sp>
      <p:sp>
        <p:nvSpPr>
          <p:cNvPr id="3" name="Content Placeholder 2"/>
          <p:cNvSpPr>
            <a:spLocks noGrp="1"/>
          </p:cNvSpPr>
          <p:nvPr>
            <p:ph idx="1"/>
          </p:nvPr>
        </p:nvSpPr>
        <p:spPr>
          <a:xfrm>
            <a:off x="838200" y="1706970"/>
            <a:ext cx="10515600" cy="4168338"/>
          </a:xfrm>
        </p:spPr>
        <p:txBody>
          <a:bodyPr/>
          <a:lstStyle/>
          <a:p>
            <a:r>
              <a:rPr lang="en-US" dirty="0"/>
              <a:t>A drug’s addictive potential is determined by the drug’s ability to provide the following characteristics:</a:t>
            </a:r>
          </a:p>
          <a:p>
            <a:pPr lvl="1"/>
            <a:r>
              <a:rPr lang="en-US" dirty="0"/>
              <a:t>The effects of the drug happen quickly.</a:t>
            </a:r>
          </a:p>
          <a:p>
            <a:pPr lvl="1"/>
            <a:r>
              <a:rPr lang="en-US" dirty="0"/>
              <a:t>The feeling of great happiness and excitement go beyond normal expectations.</a:t>
            </a:r>
          </a:p>
          <a:p>
            <a:pPr lvl="1"/>
            <a:r>
              <a:rPr lang="en-US" dirty="0"/>
              <a:t>Both tolerance and withdrawal are effects of the drug.</a:t>
            </a:r>
          </a:p>
          <a:p>
            <a:r>
              <a:rPr lang="en-US" dirty="0"/>
              <a:t>The more of these aspects a drug has, the higher its addictive potential. </a:t>
            </a:r>
          </a:p>
          <a:p>
            <a:endParaRPr lang="en-US" dirty="0"/>
          </a:p>
          <a:p>
            <a:pPr marL="0" indent="0" algn="r">
              <a:buNone/>
            </a:pPr>
            <a:r>
              <a:rPr lang="en-US" sz="1400" b="0" i="1" dirty="0"/>
              <a:t>(continued)</a:t>
            </a:r>
          </a:p>
          <a:p>
            <a:pPr lvl="1"/>
            <a:endParaRPr lang="en-US" sz="1400" b="0" dirty="0"/>
          </a:p>
          <a:p>
            <a:endParaRPr lang="en-US" dirty="0"/>
          </a:p>
        </p:txBody>
      </p:sp>
    </p:spTree>
    <p:extLst>
      <p:ext uri="{BB962C8B-B14F-4D97-AF65-F5344CB8AC3E}">
        <p14:creationId xmlns:p14="http://schemas.microsoft.com/office/powerpoint/2010/main" val="4117773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BFAB4-602F-4D1B-AD1E-CDB4C4280EFD}"/>
              </a:ext>
            </a:extLst>
          </p:cNvPr>
          <p:cNvSpPr>
            <a:spLocks noGrp="1"/>
          </p:cNvSpPr>
          <p:nvPr>
            <p:ph type="title"/>
          </p:nvPr>
        </p:nvSpPr>
        <p:spPr/>
        <p:txBody>
          <a:bodyPr/>
          <a:lstStyle/>
          <a:p>
            <a:r>
              <a:rPr lang="en-US" dirty="0"/>
              <a:t>Addictive Potential of Drugs </a:t>
            </a:r>
            <a:r>
              <a:rPr lang="en-US" sz="2400" i="1" dirty="0">
                <a:latin typeface="Helvetica" pitchFamily="2" charset="0"/>
              </a:rPr>
              <a:t>(2 of 2)</a:t>
            </a:r>
          </a:p>
        </p:txBody>
      </p:sp>
      <p:sp>
        <p:nvSpPr>
          <p:cNvPr id="3" name="Content Placeholder 2">
            <a:extLst>
              <a:ext uri="{FF2B5EF4-FFF2-40B4-BE49-F238E27FC236}">
                <a16:creationId xmlns:a16="http://schemas.microsoft.com/office/drawing/2014/main" id="{CE21520C-3E21-4B50-AC69-70AD79EA3DB9}"/>
              </a:ext>
            </a:extLst>
          </p:cNvPr>
          <p:cNvSpPr>
            <a:spLocks noGrp="1"/>
          </p:cNvSpPr>
          <p:nvPr>
            <p:ph idx="1"/>
          </p:nvPr>
        </p:nvSpPr>
        <p:spPr/>
        <p:txBody>
          <a:bodyPr/>
          <a:lstStyle/>
          <a:p>
            <a:r>
              <a:rPr lang="en-US" dirty="0"/>
              <a:t>Tolerance means the person will require higher doses of the drug to have the same effect and they will want to continue use of the drug to prevent withdrawal symptoms.</a:t>
            </a:r>
          </a:p>
          <a:p>
            <a:r>
              <a:rPr lang="en-US" dirty="0"/>
              <a:t>Withdrawal is a group of symptoms that a person experiences when the quantity of the substance is reduced.</a:t>
            </a:r>
          </a:p>
          <a:p>
            <a:endParaRPr lang="en-US" dirty="0"/>
          </a:p>
        </p:txBody>
      </p:sp>
    </p:spTree>
    <p:extLst>
      <p:ext uri="{BB962C8B-B14F-4D97-AF65-F5344CB8AC3E}">
        <p14:creationId xmlns:p14="http://schemas.microsoft.com/office/powerpoint/2010/main" val="4251635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Effects of Drugs on the Brain</a:t>
            </a:r>
          </a:p>
        </p:txBody>
      </p:sp>
      <p:pic>
        <p:nvPicPr>
          <p:cNvPr id="5" name="Content Placeholder 4" descr="Certain brain circuits are important for natural rewards such as food, music, and sex. Dopamine increases in response to natural rewards such as food. When cocaine is taken, dopamine increases are exaggerated and communication is altered.">
            <a:extLst>
              <a:ext uri="{FF2B5EF4-FFF2-40B4-BE49-F238E27FC236}">
                <a16:creationId xmlns:a16="http://schemas.microsoft.com/office/drawing/2014/main" id="{4BE5F1CE-06AA-4698-BD75-3C1C35E7F266}"/>
              </a:ext>
            </a:extLst>
          </p:cNvPr>
          <p:cNvPicPr>
            <a:picLocks noGrp="1" noChangeAspect="1"/>
          </p:cNvPicPr>
          <p:nvPr>
            <p:ph idx="1"/>
          </p:nvPr>
        </p:nvPicPr>
        <p:blipFill>
          <a:blip r:embed="rId3"/>
          <a:stretch>
            <a:fillRect/>
          </a:stretch>
        </p:blipFill>
        <p:spPr>
          <a:xfrm>
            <a:off x="1646292" y="1824038"/>
            <a:ext cx="8899416" cy="4167187"/>
          </a:xfrm>
        </p:spPr>
      </p:pic>
    </p:spTree>
    <p:extLst>
      <p:ext uri="{BB962C8B-B14F-4D97-AF65-F5344CB8AC3E}">
        <p14:creationId xmlns:p14="http://schemas.microsoft.com/office/powerpoint/2010/main" val="3392916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Being Drug-Free </a:t>
            </a:r>
            <a:r>
              <a:rPr lang="en-US" sz="2400" i="1" dirty="0"/>
              <a:t>(1 of 2)</a:t>
            </a:r>
          </a:p>
        </p:txBody>
      </p:sp>
      <p:sp>
        <p:nvSpPr>
          <p:cNvPr id="3" name="Content Placeholder 2"/>
          <p:cNvSpPr>
            <a:spLocks noGrp="1"/>
          </p:cNvSpPr>
          <p:nvPr>
            <p:ph idx="1"/>
          </p:nvPr>
        </p:nvSpPr>
        <p:spPr>
          <a:xfrm>
            <a:off x="838200" y="1850903"/>
            <a:ext cx="10515600" cy="4168338"/>
          </a:xfrm>
        </p:spPr>
        <p:txBody>
          <a:bodyPr/>
          <a:lstStyle/>
          <a:p>
            <a:r>
              <a:rPr lang="en-US" dirty="0"/>
              <a:t>Being drug-free is a behavior that teens choose to make. </a:t>
            </a:r>
          </a:p>
          <a:p>
            <a:r>
              <a:rPr lang="en-US" dirty="0"/>
              <a:t>The choice to be drug-free is difficult because peers and friends may encourage you to use with them and it can be hard to say no. </a:t>
            </a:r>
          </a:p>
          <a:p>
            <a:r>
              <a:rPr lang="en-US" dirty="0"/>
              <a:t>Being aware of why you are choosing not to use drugs is an important step in practicing healthy behaviors.  </a:t>
            </a:r>
          </a:p>
          <a:p>
            <a:pPr marL="0" indent="0" algn="r">
              <a:buNone/>
            </a:pPr>
            <a:endParaRPr lang="en-US" sz="1400" i="1" dirty="0"/>
          </a:p>
          <a:p>
            <a:pPr marL="0" indent="0" algn="r">
              <a:buNone/>
            </a:pPr>
            <a:endParaRPr lang="en-US" sz="1400" i="1" dirty="0"/>
          </a:p>
          <a:p>
            <a:pPr marL="0" indent="0" algn="r">
              <a:buNone/>
            </a:pPr>
            <a:endParaRPr lang="en-US" sz="1400" i="1" dirty="0"/>
          </a:p>
          <a:p>
            <a:pPr marL="0" indent="0" algn="r">
              <a:buNone/>
            </a:pPr>
            <a:r>
              <a:rPr lang="en-US" sz="1400" b="0" i="1" dirty="0"/>
              <a:t>(continued)</a:t>
            </a:r>
          </a:p>
        </p:txBody>
      </p:sp>
    </p:spTree>
    <p:extLst>
      <p:ext uri="{BB962C8B-B14F-4D97-AF65-F5344CB8AC3E}">
        <p14:creationId xmlns:p14="http://schemas.microsoft.com/office/powerpoint/2010/main" val="2130405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Being Drug-Free </a:t>
            </a:r>
            <a:r>
              <a:rPr lang="en-US" sz="2400" i="1" dirty="0">
                <a:latin typeface="Helvetica" pitchFamily="2" charset="0"/>
              </a:rPr>
              <a:t>(2 of 2)</a:t>
            </a:r>
          </a:p>
        </p:txBody>
      </p:sp>
      <p:sp>
        <p:nvSpPr>
          <p:cNvPr id="3" name="Content Placeholder 2"/>
          <p:cNvSpPr>
            <a:spLocks noGrp="1"/>
          </p:cNvSpPr>
          <p:nvPr>
            <p:ph idx="1"/>
          </p:nvPr>
        </p:nvSpPr>
        <p:spPr>
          <a:xfrm>
            <a:off x="838200" y="1825503"/>
            <a:ext cx="10515600" cy="4168338"/>
          </a:xfrm>
        </p:spPr>
        <p:txBody>
          <a:bodyPr/>
          <a:lstStyle/>
          <a:p>
            <a:r>
              <a:rPr lang="en-US" dirty="0"/>
              <a:t>Schools can help educate teens about the risks of using substances: alcohol, nicotine, illicit drugs, OTC drugs, and prescription drugs.  </a:t>
            </a:r>
          </a:p>
          <a:p>
            <a:r>
              <a:rPr lang="en-US" dirty="0"/>
              <a:t>Families and adult role models can also play a large part in teen substance use prevention. </a:t>
            </a:r>
          </a:p>
        </p:txBody>
      </p:sp>
    </p:spTree>
    <p:extLst>
      <p:ext uri="{BB962C8B-B14F-4D97-AF65-F5344CB8AC3E}">
        <p14:creationId xmlns:p14="http://schemas.microsoft.com/office/powerpoint/2010/main" val="2210075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0264"/>
            <a:ext cx="10826262" cy="409790"/>
          </a:xfrm>
        </p:spPr>
        <p:txBody>
          <a:bodyPr/>
          <a:lstStyle/>
          <a:p>
            <a:r>
              <a:rPr lang="en-US" dirty="0"/>
              <a:t>Benefits of Being Drug-Free </a:t>
            </a:r>
          </a:p>
        </p:txBody>
      </p:sp>
      <p:sp>
        <p:nvSpPr>
          <p:cNvPr id="3" name="Content Placeholder 2"/>
          <p:cNvSpPr>
            <a:spLocks noGrp="1"/>
          </p:cNvSpPr>
          <p:nvPr>
            <p:ph idx="1"/>
          </p:nvPr>
        </p:nvSpPr>
        <p:spPr>
          <a:xfrm>
            <a:off x="838200" y="1925149"/>
            <a:ext cx="10515600" cy="4168338"/>
          </a:xfrm>
        </p:spPr>
        <p:txBody>
          <a:bodyPr/>
          <a:lstStyle/>
          <a:p>
            <a:pPr marL="228600" lvl="1">
              <a:spcAft>
                <a:spcPts val="1000"/>
              </a:spcAft>
            </a:pPr>
            <a:r>
              <a:rPr lang="en-US" sz="2800" dirty="0"/>
              <a:t>Healthier life</a:t>
            </a:r>
          </a:p>
          <a:p>
            <a:pPr marL="228600" lvl="1">
              <a:spcAft>
                <a:spcPts val="1000"/>
              </a:spcAft>
            </a:pPr>
            <a:r>
              <a:rPr lang="en-US" sz="2800" dirty="0"/>
              <a:t>Clean conscience</a:t>
            </a:r>
          </a:p>
          <a:p>
            <a:pPr marL="228600" lvl="1">
              <a:spcAft>
                <a:spcPts val="1000"/>
              </a:spcAft>
            </a:pPr>
            <a:r>
              <a:rPr lang="en-US" sz="2800" dirty="0"/>
              <a:t>Making friends</a:t>
            </a:r>
          </a:p>
          <a:p>
            <a:pPr marL="228600" lvl="1">
              <a:spcAft>
                <a:spcPts val="1000"/>
              </a:spcAft>
            </a:pPr>
            <a:r>
              <a:rPr lang="en-US" sz="2800" dirty="0"/>
              <a:t>Better school and job opportunities</a:t>
            </a:r>
          </a:p>
          <a:p>
            <a:pPr marL="228600" lvl="1">
              <a:spcAft>
                <a:spcPts val="1000"/>
              </a:spcAft>
            </a:pPr>
            <a:r>
              <a:rPr lang="en-US" sz="2800" dirty="0"/>
              <a:t>Mental health</a:t>
            </a:r>
          </a:p>
        </p:txBody>
      </p:sp>
    </p:spTree>
    <p:extLst>
      <p:ext uri="{BB962C8B-B14F-4D97-AF65-F5344CB8AC3E}">
        <p14:creationId xmlns:p14="http://schemas.microsoft.com/office/powerpoint/2010/main" val="15880949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8368</TotalTime>
  <Words>747</Words>
  <Application>Microsoft Office PowerPoint</Application>
  <PresentationFormat>Widescreen</PresentationFormat>
  <Paragraphs>83</Paragraphs>
  <Slides>14</Slides>
  <Notes>10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14</vt:i4>
      </vt:variant>
    </vt:vector>
  </HeadingPairs>
  <TitlesOfParts>
    <vt:vector size="25"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12.4  Prevention, Treatment, and Being Drug-Free</vt:lpstr>
      <vt:lpstr>Write About It</vt:lpstr>
      <vt:lpstr>Substance Use Disorder</vt:lpstr>
      <vt:lpstr>Addictive Potential of Drugs (1 of 2)</vt:lpstr>
      <vt:lpstr>Addictive Potential of Drugs (2 of 2)</vt:lpstr>
      <vt:lpstr>Effects of Drugs on the Brain</vt:lpstr>
      <vt:lpstr>Being Drug-Free (1 of 2)</vt:lpstr>
      <vt:lpstr>Being Drug-Free (2 of 2)</vt:lpstr>
      <vt:lpstr>Benefits of Being Drug-Free </vt:lpstr>
      <vt:lpstr>Barriers to Being Drug-Free</vt:lpstr>
      <vt:lpstr>Treating Substance Use Disorders (1 of 2)</vt:lpstr>
      <vt:lpstr>Treating Substance Use Disorders (2 of 2)</vt:lpstr>
      <vt:lpstr>School Policies</vt:lpstr>
      <vt:lpstr>Community Laws</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281</cp:revision>
  <cp:lastPrinted>2017-03-14T16:50:08Z</cp:lastPrinted>
  <dcterms:created xsi:type="dcterms:W3CDTF">2017-03-14T15:11:25Z</dcterms:created>
  <dcterms:modified xsi:type="dcterms:W3CDTF">2020-09-18T18:24:18Z</dcterms:modified>
</cp:coreProperties>
</file>