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  <p:sldMasterId id="2147483656" r:id="rId2"/>
  </p:sldMasterIdLst>
  <p:notesMasterIdLst>
    <p:notesMasterId r:id="rId22"/>
  </p:notesMasterIdLst>
  <p:handoutMasterIdLst>
    <p:handoutMasterId r:id="rId23"/>
  </p:handoutMasterIdLst>
  <p:sldIdLst>
    <p:sldId id="270" r:id="rId3"/>
    <p:sldId id="313" r:id="rId4"/>
    <p:sldId id="290" r:id="rId5"/>
    <p:sldId id="311" r:id="rId6"/>
    <p:sldId id="292" r:id="rId7"/>
    <p:sldId id="306" r:id="rId8"/>
    <p:sldId id="293" r:id="rId9"/>
    <p:sldId id="295" r:id="rId10"/>
    <p:sldId id="307" r:id="rId11"/>
    <p:sldId id="296" r:id="rId12"/>
    <p:sldId id="309" r:id="rId13"/>
    <p:sldId id="297" r:id="rId14"/>
    <p:sldId id="298" r:id="rId15"/>
    <p:sldId id="299" r:id="rId16"/>
    <p:sldId id="300" r:id="rId17"/>
    <p:sldId id="301" r:id="rId18"/>
    <p:sldId id="302" r:id="rId19"/>
    <p:sldId id="304" r:id="rId20"/>
    <p:sldId id="310" r:id="rId21"/>
  </p:sldIdLst>
  <p:sldSz cx="12192000" cy="6858000"/>
  <p:notesSz cx="6858000" cy="9144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71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892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1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28645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53364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81269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384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77467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49628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90119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99589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121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12.3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4262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6878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1350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4640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5362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3491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792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7601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414617" y="2399553"/>
            <a:ext cx="11362765" cy="1865313"/>
          </a:xfrm>
        </p:spPr>
        <p:txBody>
          <a:bodyPr/>
          <a:lstStyle/>
          <a:p>
            <a:pPr eaLnBrk="1" hangingPunct="1"/>
            <a:r>
              <a:rPr lang="en-US" cap="none" dirty="0"/>
              <a:t>Lesson 12.2</a:t>
            </a:r>
            <a:br>
              <a:rPr lang="en-US" cap="none" dirty="0"/>
            </a:br>
            <a:r>
              <a:rPr lang="en-US" cap="none" dirty="0"/>
              <a:t>Illicit Drugs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Opioids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21276"/>
            <a:ext cx="10515600" cy="4168338"/>
          </a:xfrm>
        </p:spPr>
        <p:txBody>
          <a:bodyPr/>
          <a:lstStyle/>
          <a:p>
            <a:r>
              <a:rPr lang="en-US" dirty="0"/>
              <a:t>Opioids, a form of narcotic, are naturally found in the opium poppy plant.</a:t>
            </a:r>
          </a:p>
          <a:p>
            <a:pPr marL="228600" lvl="1"/>
            <a:r>
              <a:rPr lang="en-US" sz="2800" dirty="0"/>
              <a:t>This class of drugs includes the illicit drug heroin as well as pain relievers available by prescription, such as oxycodone, hydrocodone, and morphine. </a:t>
            </a:r>
          </a:p>
          <a:p>
            <a:pPr marL="228600" lvl="1"/>
            <a:r>
              <a:rPr lang="en-US" sz="2800" dirty="0"/>
              <a:t>Opioids are often used as medicine because they contain chemicals that relax the body and relieve pain.</a:t>
            </a:r>
          </a:p>
          <a:p>
            <a:pPr marL="0" lvl="1" indent="0">
              <a:buNone/>
            </a:pPr>
            <a:endParaRPr lang="en-US" sz="2800" dirty="0"/>
          </a:p>
          <a:p>
            <a:pPr marL="0" lvl="1" indent="0">
              <a:buNone/>
            </a:pPr>
            <a:endParaRPr lang="en-US" sz="2800" dirty="0"/>
          </a:p>
          <a:p>
            <a:pPr marL="0" lvl="1" indent="0" algn="r">
              <a:buNone/>
            </a:pPr>
            <a:r>
              <a:rPr lang="en-US" sz="1400" b="0" i="1" dirty="0"/>
              <a:t>(continued)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22253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9693"/>
            <a:ext cx="10515600" cy="409790"/>
          </a:xfrm>
        </p:spPr>
        <p:txBody>
          <a:bodyPr/>
          <a:lstStyle/>
          <a:p>
            <a:r>
              <a:rPr lang="en-US" dirty="0"/>
              <a:t>Opioids</a:t>
            </a:r>
            <a:r>
              <a:rPr lang="en-US" i="1" dirty="0"/>
              <a:t> </a:t>
            </a:r>
            <a:r>
              <a:rPr lang="en-US" sz="2400" i="1" dirty="0">
                <a:latin typeface="Helvetica" pitchFamily="2" charset="0"/>
              </a:rPr>
              <a:t>(2 of 2)</a:t>
            </a:r>
            <a:r>
              <a:rPr lang="en-US" sz="2400" b="0" i="1" dirty="0">
                <a:latin typeface="Helvetica" pitchFamily="2" charset="0"/>
              </a:rPr>
              <a:t> </a:t>
            </a:r>
            <a:endParaRPr lang="en-US" sz="2400" b="0" dirty="0">
              <a:latin typeface="Helvetic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09969"/>
            <a:ext cx="10515600" cy="4168338"/>
          </a:xfrm>
        </p:spPr>
        <p:txBody>
          <a:bodyPr/>
          <a:lstStyle/>
          <a:p>
            <a:r>
              <a:rPr lang="en-US" dirty="0"/>
              <a:t>Heroin is an opioid drug made from morphine.</a:t>
            </a:r>
          </a:p>
          <a:p>
            <a:pPr marL="228600" lvl="1"/>
            <a:r>
              <a:rPr lang="en-US" sz="2800" dirty="0"/>
              <a:t>Heroin can be a white or brown powder or a sticky black substance known as </a:t>
            </a:r>
            <a:r>
              <a:rPr lang="en-US" sz="2800" i="1" dirty="0"/>
              <a:t>black tar</a:t>
            </a:r>
            <a:r>
              <a:rPr lang="en-US" sz="2800" dirty="0"/>
              <a:t>. </a:t>
            </a:r>
          </a:p>
          <a:p>
            <a:pPr marL="228600" lvl="1"/>
            <a:r>
              <a:rPr lang="en-US" sz="2800" dirty="0"/>
              <a:t>Heroin can be injected, snorted, or smoked. </a:t>
            </a:r>
          </a:p>
          <a:p>
            <a:pPr marL="228600" lvl="1"/>
            <a:r>
              <a:rPr lang="en-US" sz="2800" dirty="0"/>
              <a:t>Short-term effects may include dry mouth, heavy feeling in the arms and legs, and difficulty in thinking. </a:t>
            </a:r>
          </a:p>
          <a:p>
            <a:pPr marL="228600" lvl="1"/>
            <a:r>
              <a:rPr lang="en-US" sz="2800" dirty="0"/>
              <a:t>Long-term effects may include an inability to make decisions, antisocial behavior, and heart and lung complications. 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27166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Inhalants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31374"/>
            <a:ext cx="10515600" cy="4168338"/>
          </a:xfrm>
        </p:spPr>
        <p:txBody>
          <a:bodyPr/>
          <a:lstStyle/>
          <a:p>
            <a:r>
              <a:rPr lang="en-US" dirty="0"/>
              <a:t>Inhalants are found in common household products (felt-tip markers, air freshener) that produce chemical vapors, which are inhaled through the nose or mouth to produce mind-altering effects. </a:t>
            </a:r>
          </a:p>
          <a:p>
            <a:pPr marL="228600" lvl="1"/>
            <a:r>
              <a:rPr lang="en-US" sz="2800" dirty="0"/>
              <a:t>Most inhalants affect the central nervous system and slow down brain activity. </a:t>
            </a:r>
          </a:p>
          <a:p>
            <a:pPr marL="228600" lvl="1"/>
            <a:r>
              <a:rPr lang="en-US" sz="2800" dirty="0"/>
              <a:t>Short-term effects may include slurred speech, lack of coordination, headaches, and dizziness. </a:t>
            </a:r>
          </a:p>
          <a:p>
            <a:pPr marL="228600" lvl="1"/>
            <a:r>
              <a:rPr lang="en-US" sz="2800" dirty="0"/>
              <a:t>Long-term effects can include loss of coordination and brain damage. 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36677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9310"/>
            <a:ext cx="10515600" cy="409790"/>
          </a:xfrm>
        </p:spPr>
        <p:txBody>
          <a:bodyPr/>
          <a:lstStyle/>
          <a:p>
            <a:r>
              <a:rPr lang="en-US" dirty="0"/>
              <a:t>Steroids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10352"/>
            <a:ext cx="10515600" cy="4168338"/>
          </a:xfrm>
        </p:spPr>
        <p:txBody>
          <a:bodyPr/>
          <a:lstStyle/>
          <a:p>
            <a:r>
              <a:rPr lang="en-US" dirty="0"/>
              <a:t>Anabolic steroids are a lab-created version of the male hormone testosterone.</a:t>
            </a:r>
          </a:p>
          <a:p>
            <a:pPr marL="228600" lvl="1"/>
            <a:r>
              <a:rPr lang="en-US" sz="2800" dirty="0"/>
              <a:t>They are used illegally to promote muscle growth, enhance athletic performance, and improve physical appearance.  </a:t>
            </a:r>
          </a:p>
          <a:p>
            <a:pPr marL="228600" lvl="1"/>
            <a:r>
              <a:rPr lang="en-US" sz="2800" dirty="0"/>
              <a:t>They can cause acne, mood swings, kidney problems, and aggression. </a:t>
            </a:r>
          </a:p>
          <a:p>
            <a:pPr marL="685800" lvl="2"/>
            <a:r>
              <a:rPr lang="en-US" sz="2400" dirty="0"/>
              <a:t>Men may experience shrinking testicles, decreased sperm production, and male-pattern baldness. </a:t>
            </a:r>
          </a:p>
          <a:p>
            <a:pPr marL="685800" lvl="2"/>
            <a:r>
              <a:rPr lang="en-US" sz="2400" dirty="0"/>
              <a:t>Women may experience a deepening of the voice, a decrease in breast size, and an increase in facial and body hair.</a:t>
            </a:r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8891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51989"/>
            <a:ext cx="10515600" cy="409790"/>
          </a:xfrm>
        </p:spPr>
        <p:txBody>
          <a:bodyPr/>
          <a:lstStyle/>
          <a:p>
            <a:r>
              <a:rPr lang="en-US" dirty="0"/>
              <a:t>Club Drugs: Hallucinogens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49303"/>
            <a:ext cx="10515600" cy="4168338"/>
          </a:xfrm>
        </p:spPr>
        <p:txBody>
          <a:bodyPr/>
          <a:lstStyle/>
          <a:p>
            <a:r>
              <a:rPr lang="en-US" dirty="0"/>
              <a:t>Club drugs are primarily used by teens and young adults at parties, concerts, and clubs. </a:t>
            </a:r>
          </a:p>
          <a:p>
            <a:r>
              <a:rPr lang="en-US" dirty="0"/>
              <a:t>Hallucinogens are used to alter perception and mood. </a:t>
            </a:r>
          </a:p>
          <a:p>
            <a:r>
              <a:rPr lang="en-US" dirty="0"/>
              <a:t>Two examples of hallucinogens </a:t>
            </a:r>
          </a:p>
          <a:p>
            <a:pPr lvl="1"/>
            <a:r>
              <a:rPr lang="en-US" dirty="0"/>
              <a:t>Ecstasy comes in pill or powder form.  </a:t>
            </a:r>
          </a:p>
          <a:p>
            <a:pPr lvl="1"/>
            <a:r>
              <a:rPr lang="en-US" dirty="0"/>
              <a:t>GHB comes in pill form but more often is a colorless, odorless liquid put into drinks. 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33159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Club Drugs: Depressants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31374"/>
            <a:ext cx="10515600" cy="4440482"/>
          </a:xfrm>
        </p:spPr>
        <p:txBody>
          <a:bodyPr/>
          <a:lstStyle/>
          <a:p>
            <a:r>
              <a:rPr lang="en-US" dirty="0"/>
              <a:t>When prescribed by a doctor and used properly, depressants can calm nerves and help you sleep. </a:t>
            </a:r>
          </a:p>
          <a:p>
            <a:r>
              <a:rPr lang="en-US" dirty="0"/>
              <a:t>Two examples of depressants </a:t>
            </a:r>
          </a:p>
          <a:p>
            <a:pPr lvl="1"/>
            <a:r>
              <a:rPr lang="en-US" dirty="0"/>
              <a:t>Benzodiazepines (Valium and Xanax)</a:t>
            </a:r>
          </a:p>
          <a:p>
            <a:pPr lvl="1"/>
            <a:r>
              <a:rPr lang="en-US" dirty="0"/>
              <a:t>Rohypnol (not approved for medical use in the United States) 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10777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Why Some Teens Use Illicit Drugs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5162"/>
            <a:ext cx="10515600" cy="4168338"/>
          </a:xfrm>
        </p:spPr>
        <p:txBody>
          <a:bodyPr/>
          <a:lstStyle/>
          <a:p>
            <a:r>
              <a:rPr lang="en-US" dirty="0"/>
              <a:t>Teens experiment with drugs for a variety of reasons.</a:t>
            </a:r>
          </a:p>
          <a:p>
            <a:pPr lvl="1"/>
            <a:r>
              <a:rPr lang="en-US" dirty="0"/>
              <a:t>To fit in</a:t>
            </a:r>
          </a:p>
          <a:p>
            <a:pPr lvl="1"/>
            <a:r>
              <a:rPr lang="en-US" dirty="0"/>
              <a:t>Curiosity</a:t>
            </a:r>
          </a:p>
          <a:p>
            <a:pPr lvl="1"/>
            <a:r>
              <a:rPr lang="en-US" dirty="0"/>
              <a:t>To feel good</a:t>
            </a:r>
          </a:p>
          <a:p>
            <a:pPr lvl="1"/>
            <a:r>
              <a:rPr lang="en-US" dirty="0"/>
              <a:t>Low self-esteem</a:t>
            </a:r>
          </a:p>
          <a:p>
            <a:pPr lvl="1"/>
            <a:r>
              <a:rPr lang="en-US" dirty="0"/>
              <a:t>To feel better or to forget</a:t>
            </a:r>
          </a:p>
          <a:p>
            <a:pPr lvl="1"/>
            <a:r>
              <a:rPr lang="en-US" dirty="0"/>
              <a:t>To improve performance</a:t>
            </a:r>
          </a:p>
          <a:p>
            <a:pPr lvl="1"/>
            <a:r>
              <a:rPr lang="en-US" dirty="0"/>
              <a:t>Boredom</a:t>
            </a:r>
          </a:p>
          <a:p>
            <a:pPr lvl="1"/>
            <a:r>
              <a:rPr lang="en-US" dirty="0"/>
              <a:t>To cope with problems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70646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4664"/>
            <a:ext cx="10515600" cy="798959"/>
          </a:xfrm>
        </p:spPr>
        <p:txBody>
          <a:bodyPr/>
          <a:lstStyle/>
          <a:p>
            <a:r>
              <a:rPr lang="en-US" dirty="0"/>
              <a:t>How Drugs Affect Athletic Performance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0239"/>
            <a:ext cx="10515600" cy="3692601"/>
          </a:xfrm>
        </p:spPr>
        <p:txBody>
          <a:bodyPr/>
          <a:lstStyle/>
          <a:p>
            <a:r>
              <a:rPr lang="en-US" dirty="0"/>
              <a:t>Drugs take a toll on your mind, body, physical activity, and athletic performance in many negative ways. </a:t>
            </a:r>
          </a:p>
          <a:p>
            <a:pPr lvl="1"/>
            <a:r>
              <a:rPr lang="en-US" dirty="0"/>
              <a:t>Depressants affect your alertness and concentration, slow down your breathing, and reduce your coordination.</a:t>
            </a:r>
          </a:p>
          <a:p>
            <a:pPr lvl="1"/>
            <a:r>
              <a:rPr lang="en-US" dirty="0"/>
              <a:t>Stimulants increase your heart rate, can make you irritable and restless, and can make it difficult to concentrate on the game.</a:t>
            </a:r>
          </a:p>
        </p:txBody>
      </p:sp>
    </p:spTree>
    <p:extLst>
      <p:ext uri="{BB962C8B-B14F-4D97-AF65-F5344CB8AC3E}">
        <p14:creationId xmlns:p14="http://schemas.microsoft.com/office/powerpoint/2010/main" val="23109482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Illicit Drugs and Risky Behaviors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38950"/>
            <a:ext cx="10515600" cy="4168338"/>
          </a:xfrm>
        </p:spPr>
        <p:txBody>
          <a:bodyPr/>
          <a:lstStyle/>
          <a:p>
            <a:r>
              <a:rPr lang="en-US" dirty="0"/>
              <a:t>There is a direct connection between using illicit drugs and engaging in risky behaviors, such as unprotected sex, number of sex partners, underage drinking, and dating violence.</a:t>
            </a:r>
          </a:p>
          <a:p>
            <a:pPr marL="223838" lvl="1" indent="-223838"/>
            <a:r>
              <a:rPr lang="en-US" sz="2800" dirty="0"/>
              <a:t>Teens who don’t use any substances are the least likely to engage in sexual risk taking. 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6819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Warning Signs of Teen Drug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6879"/>
            <a:ext cx="10515600" cy="4168338"/>
          </a:xfrm>
        </p:spPr>
        <p:txBody>
          <a:bodyPr/>
          <a:lstStyle/>
          <a:p>
            <a:r>
              <a:rPr lang="en-US" dirty="0"/>
              <a:t>Sudden change in friends, eating habits, sleeping patterns, physical appearance, or academic performance</a:t>
            </a:r>
          </a:p>
          <a:p>
            <a:r>
              <a:rPr lang="en-US" dirty="0"/>
              <a:t>Missing school or extracurricular activities</a:t>
            </a:r>
          </a:p>
          <a:p>
            <a:r>
              <a:rPr lang="en-US" dirty="0"/>
              <a:t>Making poor decisions, being irresponsible, and having a general lack of interest in anything</a:t>
            </a:r>
          </a:p>
          <a:p>
            <a:r>
              <a:rPr lang="en-US" dirty="0"/>
              <a:t>Breaking rules or withdrawing from friends and family</a:t>
            </a:r>
          </a:p>
          <a:p>
            <a:r>
              <a:rPr lang="en-US" dirty="0"/>
              <a:t>Acting secretive</a:t>
            </a:r>
          </a:p>
          <a:p>
            <a:r>
              <a:rPr lang="en-US" dirty="0"/>
              <a:t>Sudden mood swings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13672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D0CD4-0901-456B-BBA2-CED06BCF4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4A7E6-B4E7-4DFE-9592-71DAB24E9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26115"/>
            <a:ext cx="10515600" cy="4168338"/>
          </a:xfrm>
        </p:spPr>
        <p:txBody>
          <a:bodyPr/>
          <a:lstStyle/>
          <a:p>
            <a:r>
              <a:rPr lang="en-US" dirty="0"/>
              <a:t>Brainstorm three potential short-term and three long-term consequences of using drugs to cope with problems.</a:t>
            </a:r>
          </a:p>
        </p:txBody>
      </p:sp>
    </p:spTree>
    <p:extLst>
      <p:ext uri="{BB962C8B-B14F-4D97-AF65-F5344CB8AC3E}">
        <p14:creationId xmlns:p14="http://schemas.microsoft.com/office/powerpoint/2010/main" val="112971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Illicit Drugs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26652"/>
            <a:ext cx="10515600" cy="4168338"/>
          </a:xfrm>
        </p:spPr>
        <p:txBody>
          <a:bodyPr/>
          <a:lstStyle/>
          <a:p>
            <a:r>
              <a:rPr lang="en-US" dirty="0"/>
              <a:t>Illicit drugs are substances that are illegal to possess, have no medical applications, and can be dangerous to consume. </a:t>
            </a:r>
          </a:p>
          <a:p>
            <a:r>
              <a:rPr lang="en-US" dirty="0"/>
              <a:t>They stimulate or slow the central nervous system or cause hallucinogenic effects.</a:t>
            </a:r>
          </a:p>
        </p:txBody>
      </p:sp>
    </p:spTree>
    <p:extLst>
      <p:ext uri="{BB962C8B-B14F-4D97-AF65-F5344CB8AC3E}">
        <p14:creationId xmlns:p14="http://schemas.microsoft.com/office/powerpoint/2010/main" val="1931118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D7BC1-EB67-463B-B65E-8AEA526D3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Dangers of Illicit Drugs</a:t>
            </a:r>
          </a:p>
        </p:txBody>
      </p:sp>
      <p:pic>
        <p:nvPicPr>
          <p:cNvPr id="5" name="Content Placeholder 4" descr="Dangers shown for cocaine, pills, meth, and heroin include hostility when confronted about drug use; not taking part in usual activities, missing work or school, episodes of violence, neglecting to eat">
            <a:extLst>
              <a:ext uri="{FF2B5EF4-FFF2-40B4-BE49-F238E27FC236}">
                <a16:creationId xmlns:a16="http://schemas.microsoft.com/office/drawing/2014/main" id="{A164F980-36D4-48F8-9986-996C29A8EB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29825" y="1808163"/>
            <a:ext cx="8932350" cy="4168775"/>
          </a:xfrm>
        </p:spPr>
      </p:pic>
    </p:spTree>
    <p:extLst>
      <p:ext uri="{BB962C8B-B14F-4D97-AF65-F5344CB8AC3E}">
        <p14:creationId xmlns:p14="http://schemas.microsoft.com/office/powerpoint/2010/main" val="117950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9896"/>
            <a:ext cx="10515600" cy="409790"/>
          </a:xfrm>
        </p:spPr>
        <p:txBody>
          <a:bodyPr/>
          <a:lstStyle/>
          <a:p>
            <a:r>
              <a:rPr lang="en-US" dirty="0"/>
              <a:t>Marijuana (Cannabis) </a:t>
            </a:r>
            <a:r>
              <a:rPr lang="en-US" sz="2400" i="1" dirty="0"/>
              <a:t>(1 of 2)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6354"/>
            <a:ext cx="10515600" cy="4168338"/>
          </a:xfrm>
        </p:spPr>
        <p:txBody>
          <a:bodyPr/>
          <a:lstStyle/>
          <a:p>
            <a:r>
              <a:rPr lang="en-US" dirty="0"/>
              <a:t>Marijuana is one of the most popular drugs and is most used by smoking or vaping.</a:t>
            </a:r>
          </a:p>
          <a:p>
            <a:pPr lvl="1"/>
            <a:r>
              <a:rPr lang="en-US" dirty="0"/>
              <a:t>It is a mind-altering psychoactive drug made from the Cannabis sativa plant. </a:t>
            </a:r>
          </a:p>
          <a:p>
            <a:pPr lvl="1"/>
            <a:r>
              <a:rPr lang="en-US" dirty="0"/>
              <a:t>The main ingredient in marijuana is tetrahydrocannabinol (THC), which produces the psychoactive effect known as the </a:t>
            </a:r>
            <a:r>
              <a:rPr lang="en-US" i="1" dirty="0"/>
              <a:t>high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Short-term side effects may include being overly relaxed and having an increased appetite, an altered sense of time, and impaired judgment. </a:t>
            </a:r>
          </a:p>
          <a:p>
            <a:pPr lvl="1"/>
            <a:r>
              <a:rPr lang="en-US" dirty="0"/>
              <a:t>Long-term side effects may include mental health problems, respiratory infections, and addiction.</a:t>
            </a:r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280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Marijuana (Cannabis) </a:t>
            </a:r>
            <a:r>
              <a:rPr lang="en-US" sz="2400" i="1" dirty="0">
                <a:latin typeface="Helvetica" pitchFamily="2" charset="0"/>
              </a:rPr>
              <a:t>(2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7208"/>
            <a:ext cx="10515600" cy="4168338"/>
          </a:xfrm>
        </p:spPr>
        <p:txBody>
          <a:bodyPr/>
          <a:lstStyle/>
          <a:p>
            <a:r>
              <a:rPr lang="en-US" dirty="0"/>
              <a:t>Marijuana is currently legal in many U.S. states and in the District of Columbia for people over the age of 21.</a:t>
            </a:r>
          </a:p>
          <a:p>
            <a:r>
              <a:rPr lang="en-US" dirty="0"/>
              <a:t>Some states have approved medical marijuana only, and other states have also approved adult-use recreational marijuana. </a:t>
            </a:r>
          </a:p>
          <a:p>
            <a:r>
              <a:rPr lang="en-US" dirty="0"/>
              <a:t>It is still illegal to use marijuana according to the federal government. </a:t>
            </a:r>
          </a:p>
        </p:txBody>
      </p:sp>
    </p:spTree>
    <p:extLst>
      <p:ext uri="{BB962C8B-B14F-4D97-AF65-F5344CB8AC3E}">
        <p14:creationId xmlns:p14="http://schemas.microsoft.com/office/powerpoint/2010/main" val="2548229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9132"/>
            <a:ext cx="10515600" cy="409790"/>
          </a:xfrm>
        </p:spPr>
        <p:txBody>
          <a:bodyPr/>
          <a:lstStyle/>
          <a:p>
            <a:r>
              <a:rPr lang="en-US" dirty="0"/>
              <a:t>Stimulants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0954"/>
            <a:ext cx="10515600" cy="4168338"/>
          </a:xfrm>
        </p:spPr>
        <p:txBody>
          <a:bodyPr/>
          <a:lstStyle/>
          <a:p>
            <a:r>
              <a:rPr lang="en-US" dirty="0"/>
              <a:t>Stimulants speed up the body’s systems. </a:t>
            </a:r>
          </a:p>
          <a:p>
            <a:r>
              <a:rPr lang="en-US" dirty="0"/>
              <a:t>This class of drugs includes </a:t>
            </a:r>
          </a:p>
          <a:p>
            <a:pPr lvl="1"/>
            <a:r>
              <a:rPr lang="en-US" dirty="0"/>
              <a:t>prescription drugs, such as amphetamines, used to treat ADHD;</a:t>
            </a:r>
          </a:p>
          <a:p>
            <a:pPr lvl="1"/>
            <a:r>
              <a:rPr lang="en-US" dirty="0"/>
              <a:t>OTC drugs; </a:t>
            </a:r>
          </a:p>
          <a:p>
            <a:pPr lvl="1"/>
            <a:r>
              <a:rPr lang="en-US" dirty="0"/>
              <a:t>diet pills; and </a:t>
            </a:r>
          </a:p>
          <a:p>
            <a:pPr lvl="1"/>
            <a:r>
              <a:rPr lang="en-US" dirty="0"/>
              <a:t>illicit drugs, such as cocaine and methamphetamine. </a:t>
            </a:r>
          </a:p>
        </p:txBody>
      </p:sp>
    </p:spTree>
    <p:extLst>
      <p:ext uri="{BB962C8B-B14F-4D97-AF65-F5344CB8AC3E}">
        <p14:creationId xmlns:p14="http://schemas.microsoft.com/office/powerpoint/2010/main" val="1711232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Cocaine (Stimulant)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48181"/>
            <a:ext cx="10515600" cy="4168338"/>
          </a:xfrm>
        </p:spPr>
        <p:txBody>
          <a:bodyPr/>
          <a:lstStyle/>
          <a:p>
            <a:r>
              <a:rPr lang="en-US" dirty="0"/>
              <a:t>Cocaine is a white crystalline powder derived from coca leaves.</a:t>
            </a:r>
          </a:p>
          <a:p>
            <a:pPr lvl="1"/>
            <a:r>
              <a:rPr lang="en-US" dirty="0"/>
              <a:t>Its street names include coke, crack, rock, and snow.</a:t>
            </a:r>
          </a:p>
          <a:p>
            <a:r>
              <a:rPr lang="en-US" dirty="0"/>
              <a:t>Crack cocaine, which is another common form of cocaine, looks like small, unevenly shaped white rocks. </a:t>
            </a:r>
          </a:p>
          <a:p>
            <a:r>
              <a:rPr lang="en-US" dirty="0"/>
              <a:t>Cocaine has an almost immediate effect, making the user feel energetic, alert, and overly sensitive to sights, sounds, and touch.</a:t>
            </a:r>
          </a:p>
        </p:txBody>
      </p:sp>
    </p:spTree>
    <p:extLst>
      <p:ext uri="{BB962C8B-B14F-4D97-AF65-F5344CB8AC3E}">
        <p14:creationId xmlns:p14="http://schemas.microsoft.com/office/powerpoint/2010/main" val="2821258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Methamphetamine (Stimulant)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5162"/>
            <a:ext cx="10515600" cy="4168338"/>
          </a:xfrm>
        </p:spPr>
        <p:txBody>
          <a:bodyPr/>
          <a:lstStyle/>
          <a:p>
            <a:r>
              <a:rPr lang="en-US" dirty="0"/>
              <a:t>Methamphetamine is one of the most common Illicit drugs in the United States because it is so easy to create. </a:t>
            </a:r>
          </a:p>
          <a:p>
            <a:pPr lvl="1"/>
            <a:r>
              <a:rPr lang="en-US" dirty="0"/>
              <a:t>Its street names include meth, speed, ice, and crystal.</a:t>
            </a:r>
            <a:endParaRPr lang="en-US" sz="2800" dirty="0"/>
          </a:p>
          <a:p>
            <a:pPr marL="228600" lvl="1"/>
            <a:r>
              <a:rPr lang="en-US" sz="2800" dirty="0"/>
              <a:t>Meth creates a type of excitement that makes people feel good partly because of the high level of dopamine that is released. </a:t>
            </a:r>
          </a:p>
          <a:p>
            <a:pPr marL="228600" lvl="1"/>
            <a:r>
              <a:rPr lang="en-US" sz="2800" dirty="0"/>
              <a:t>Common side effects of meth use are a severe dental problem called </a:t>
            </a:r>
            <a:r>
              <a:rPr lang="en-US" sz="2800" i="1" dirty="0"/>
              <a:t>meth mouth</a:t>
            </a:r>
            <a:r>
              <a:rPr lang="en-US" sz="2800" dirty="0"/>
              <a:t> and intense itching and scratching leading to skin sores.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7913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8382</TotalTime>
  <Words>1083</Words>
  <Application>Microsoft Office PowerPoint</Application>
  <PresentationFormat>Widescreen</PresentationFormat>
  <Paragraphs>113</Paragraphs>
  <Slides>19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12.2 Illicit Drugs</vt:lpstr>
      <vt:lpstr>Write About It</vt:lpstr>
      <vt:lpstr>Illicit Drugs Overview</vt:lpstr>
      <vt:lpstr>Dangers of Illicit Drugs</vt:lpstr>
      <vt:lpstr>Marijuana (Cannabis) (1 of 2) </vt:lpstr>
      <vt:lpstr>Marijuana (Cannabis) (2 of 2)</vt:lpstr>
      <vt:lpstr>Stimulants</vt:lpstr>
      <vt:lpstr>Cocaine (Stimulant)</vt:lpstr>
      <vt:lpstr>Methamphetamine (Stimulant)</vt:lpstr>
      <vt:lpstr>Opioids (1 of 2)</vt:lpstr>
      <vt:lpstr>Opioids (2 of 2) </vt:lpstr>
      <vt:lpstr>Inhalants</vt:lpstr>
      <vt:lpstr>Steroids</vt:lpstr>
      <vt:lpstr>Club Drugs: Hallucinogens</vt:lpstr>
      <vt:lpstr>Club Drugs: Depressants</vt:lpstr>
      <vt:lpstr>Why Some Teens Use Illicit Drugs</vt:lpstr>
      <vt:lpstr>How Drugs Affect Athletic Performance</vt:lpstr>
      <vt:lpstr>Illicit Drugs and Risky Behaviors</vt:lpstr>
      <vt:lpstr>Warning Signs of Teen Drug Use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307</cp:revision>
  <cp:lastPrinted>2017-03-14T16:50:08Z</cp:lastPrinted>
  <dcterms:created xsi:type="dcterms:W3CDTF">2017-03-14T15:11:25Z</dcterms:created>
  <dcterms:modified xsi:type="dcterms:W3CDTF">2020-09-18T18:22:04Z</dcterms:modified>
</cp:coreProperties>
</file>