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 id="2147483656" r:id="rId2"/>
  </p:sldMasterIdLst>
  <p:notesMasterIdLst>
    <p:notesMasterId r:id="rId14"/>
  </p:notesMasterIdLst>
  <p:handoutMasterIdLst>
    <p:handoutMasterId r:id="rId15"/>
  </p:handoutMasterIdLst>
  <p:sldIdLst>
    <p:sldId id="270" r:id="rId3"/>
    <p:sldId id="308" r:id="rId4"/>
    <p:sldId id="290" r:id="rId5"/>
    <p:sldId id="310" r:id="rId6"/>
    <p:sldId id="306" r:id="rId7"/>
    <p:sldId id="309" r:id="rId8"/>
    <p:sldId id="292" r:id="rId9"/>
    <p:sldId id="293" r:id="rId10"/>
    <p:sldId id="294" r:id="rId11"/>
    <p:sldId id="297" r:id="rId12"/>
    <p:sldId id="300" r:id="rId13"/>
  </p:sldIdLst>
  <p:sldSz cx="12192000" cy="6858000"/>
  <p:notesSz cx="6858000" cy="9144000"/>
  <p:custDataLst>
    <p:tags r:id="rId16"/>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123" autoAdjust="0"/>
    <p:restoredTop sz="96357" autoAdjust="0"/>
  </p:normalViewPr>
  <p:slideViewPr>
    <p:cSldViewPr snapToGrid="0" snapToObjects="1">
      <p:cViewPr varScale="1">
        <p:scale>
          <a:sx n="107" d="100"/>
          <a:sy n="107" d="100"/>
        </p:scale>
        <p:origin x="114" y="168"/>
      </p:cViewPr>
      <p:guideLst>
        <p:guide orient="horz" pos="2160"/>
        <p:guide pos="3840"/>
      </p:guideLst>
    </p:cSldViewPr>
  </p:slideViewPr>
  <p:outlineViewPr>
    <p:cViewPr>
      <p:scale>
        <a:sx n="33" d="100"/>
        <a:sy n="33" d="100"/>
      </p:scale>
      <p:origin x="0" y="-1356"/>
    </p:cViewPr>
  </p:outlineViewPr>
  <p:notesTextViewPr>
    <p:cViewPr>
      <p:scale>
        <a:sx n="1" d="1"/>
        <a:sy n="1" d="1"/>
      </p:scale>
      <p:origin x="0" y="0"/>
    </p:cViewPr>
  </p:notesTextViewPr>
  <p:sorterViewPr>
    <p:cViewPr varScale="1">
      <p:scale>
        <a:sx n="100" d="100"/>
        <a:sy n="100" d="100"/>
      </p:scale>
      <p:origin x="0" y="-9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3</a:t>
            </a:fld>
            <a:endParaRPr lang="en-US" altLang="en-US"/>
          </a:p>
        </p:txBody>
      </p:sp>
    </p:spTree>
    <p:extLst>
      <p:ext uri="{BB962C8B-B14F-4D97-AF65-F5344CB8AC3E}">
        <p14:creationId xmlns:p14="http://schemas.microsoft.com/office/powerpoint/2010/main" val="3812864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12.1</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4</a:t>
            </a:fld>
            <a:endParaRPr lang="en-US" altLang="en-US"/>
          </a:p>
        </p:txBody>
      </p:sp>
    </p:spTree>
    <p:extLst>
      <p:ext uri="{BB962C8B-B14F-4D97-AF65-F5344CB8AC3E}">
        <p14:creationId xmlns:p14="http://schemas.microsoft.com/office/powerpoint/2010/main" val="1617095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5</a:t>
            </a:fld>
            <a:endParaRPr lang="en-US" altLang="en-US"/>
          </a:p>
        </p:txBody>
      </p:sp>
    </p:spTree>
    <p:extLst>
      <p:ext uri="{BB962C8B-B14F-4D97-AF65-F5344CB8AC3E}">
        <p14:creationId xmlns:p14="http://schemas.microsoft.com/office/powerpoint/2010/main" val="3323822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12.1</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6</a:t>
            </a:fld>
            <a:endParaRPr lang="en-US" altLang="en-US"/>
          </a:p>
        </p:txBody>
      </p:sp>
    </p:spTree>
    <p:extLst>
      <p:ext uri="{BB962C8B-B14F-4D97-AF65-F5344CB8AC3E}">
        <p14:creationId xmlns:p14="http://schemas.microsoft.com/office/powerpoint/2010/main" val="1536124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7</a:t>
            </a:fld>
            <a:endParaRPr lang="en-US" altLang="en-US"/>
          </a:p>
        </p:txBody>
      </p:sp>
    </p:spTree>
    <p:extLst>
      <p:ext uri="{BB962C8B-B14F-4D97-AF65-F5344CB8AC3E}">
        <p14:creationId xmlns:p14="http://schemas.microsoft.com/office/powerpoint/2010/main" val="609306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8</a:t>
            </a:fld>
            <a:endParaRPr lang="en-US" altLang="en-US"/>
          </a:p>
        </p:txBody>
      </p:sp>
    </p:spTree>
    <p:extLst>
      <p:ext uri="{BB962C8B-B14F-4D97-AF65-F5344CB8AC3E}">
        <p14:creationId xmlns:p14="http://schemas.microsoft.com/office/powerpoint/2010/main" val="1789672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9</a:t>
            </a:fld>
            <a:endParaRPr lang="en-US" altLang="en-US"/>
          </a:p>
        </p:txBody>
      </p:sp>
    </p:spTree>
    <p:extLst>
      <p:ext uri="{BB962C8B-B14F-4D97-AF65-F5344CB8AC3E}">
        <p14:creationId xmlns:p14="http://schemas.microsoft.com/office/powerpoint/2010/main" val="435084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10</a:t>
            </a:fld>
            <a:endParaRPr lang="en-US" altLang="en-US"/>
          </a:p>
        </p:txBody>
      </p:sp>
    </p:spTree>
    <p:extLst>
      <p:ext uri="{BB962C8B-B14F-4D97-AF65-F5344CB8AC3E}">
        <p14:creationId xmlns:p14="http://schemas.microsoft.com/office/powerpoint/2010/main" val="3247542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11</a:t>
            </a:fld>
            <a:endParaRPr lang="en-US" altLang="en-US"/>
          </a:p>
        </p:txBody>
      </p:sp>
    </p:spTree>
    <p:extLst>
      <p:ext uri="{BB962C8B-B14F-4D97-AF65-F5344CB8AC3E}">
        <p14:creationId xmlns:p14="http://schemas.microsoft.com/office/powerpoint/2010/main" val="23382137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414617" y="2372659"/>
            <a:ext cx="11362765" cy="1865313"/>
          </a:xfrm>
        </p:spPr>
        <p:txBody>
          <a:bodyPr/>
          <a:lstStyle/>
          <a:p>
            <a:pPr eaLnBrk="1" hangingPunct="1"/>
            <a:r>
              <a:rPr lang="en-US" cap="none" dirty="0"/>
              <a:t>Lesson 12.1 </a:t>
            </a:r>
            <a:br>
              <a:rPr lang="en-US" cap="none" dirty="0"/>
            </a:br>
            <a:r>
              <a:rPr lang="en-US" cap="none" dirty="0"/>
              <a:t>Over-the-Counter</a:t>
            </a:r>
            <a:br>
              <a:rPr lang="en-US" cap="none" dirty="0"/>
            </a:br>
            <a:r>
              <a:rPr lang="en-US" cap="none" dirty="0"/>
              <a:t>and Prescription Drugs</a:t>
            </a:r>
            <a:endParaRPr lang="en-US" altLang="en-US" cap="none" dirty="0">
              <a:latin typeface="Helvetica Neue Condensed"/>
            </a:endParaRP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Performance-Enhancing Drugs</a:t>
            </a:r>
          </a:p>
        </p:txBody>
      </p:sp>
      <p:sp>
        <p:nvSpPr>
          <p:cNvPr id="3" name="Content Placeholder 2"/>
          <p:cNvSpPr>
            <a:spLocks noGrp="1"/>
          </p:cNvSpPr>
          <p:nvPr>
            <p:ph idx="1"/>
          </p:nvPr>
        </p:nvSpPr>
        <p:spPr>
          <a:xfrm>
            <a:off x="838200" y="1924997"/>
            <a:ext cx="10515600" cy="4168338"/>
          </a:xfrm>
        </p:spPr>
        <p:txBody>
          <a:bodyPr/>
          <a:lstStyle/>
          <a:p>
            <a:r>
              <a:rPr lang="en-US" dirty="0"/>
              <a:t>Performance-enhancing drugs are substances used to improve athletic performance.</a:t>
            </a:r>
          </a:p>
          <a:p>
            <a:r>
              <a:rPr lang="en-US" dirty="0"/>
              <a:t>Creatine is produced by your body and helps muscles release energy. </a:t>
            </a:r>
          </a:p>
          <a:p>
            <a:r>
              <a:rPr lang="en-US" dirty="0"/>
              <a:t>Caffeine is a stimulant most often found in coffee and energy drinks and may be used by athletes to speed up the central nervous system and increase heart rate and blood pressure. </a:t>
            </a:r>
          </a:p>
        </p:txBody>
      </p:sp>
    </p:spTree>
    <p:extLst>
      <p:ext uri="{BB962C8B-B14F-4D97-AF65-F5344CB8AC3E}">
        <p14:creationId xmlns:p14="http://schemas.microsoft.com/office/powerpoint/2010/main" val="2128063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Diet Pills</a:t>
            </a:r>
          </a:p>
        </p:txBody>
      </p:sp>
      <p:sp>
        <p:nvSpPr>
          <p:cNvPr id="3" name="Content Placeholder 2"/>
          <p:cNvSpPr>
            <a:spLocks noGrp="1"/>
          </p:cNvSpPr>
          <p:nvPr>
            <p:ph idx="1"/>
          </p:nvPr>
        </p:nvSpPr>
        <p:spPr>
          <a:xfrm>
            <a:off x="838200" y="1924997"/>
            <a:ext cx="10515600" cy="4168338"/>
          </a:xfrm>
        </p:spPr>
        <p:txBody>
          <a:bodyPr/>
          <a:lstStyle/>
          <a:p>
            <a:r>
              <a:rPr lang="en-US" dirty="0"/>
              <a:t>Diet pills often come with a large promise of significant weight loss. While diet pills may help with weight loss, they can also have health risks.</a:t>
            </a:r>
          </a:p>
          <a:p>
            <a:r>
              <a:rPr lang="en-US" dirty="0"/>
              <a:t>The primary ingredient of most diet pills is caffeine, but they may have other ingredients you don’t always know about. </a:t>
            </a:r>
          </a:p>
          <a:p>
            <a:r>
              <a:rPr lang="en-US" dirty="0"/>
              <a:t>Over-the-counter diet pills are marketed to help you lose weight by increasing your metabolism. Metabolism is how your body converts what you eat and drink into energy your body needs to function. </a:t>
            </a:r>
          </a:p>
        </p:txBody>
      </p:sp>
    </p:spTree>
    <p:extLst>
      <p:ext uri="{BB962C8B-B14F-4D97-AF65-F5344CB8AC3E}">
        <p14:creationId xmlns:p14="http://schemas.microsoft.com/office/powerpoint/2010/main" val="2989569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0F2C5-5A82-4354-B92C-E15C180F7FF9}"/>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F6DA90CE-E1F4-4A4D-BA50-2049B7DA8018}"/>
              </a:ext>
            </a:extLst>
          </p:cNvPr>
          <p:cNvSpPr>
            <a:spLocks noGrp="1"/>
          </p:cNvSpPr>
          <p:nvPr>
            <p:ph idx="1"/>
          </p:nvPr>
        </p:nvSpPr>
        <p:spPr/>
        <p:txBody>
          <a:bodyPr/>
          <a:lstStyle/>
          <a:p>
            <a:r>
              <a:rPr lang="en-US" dirty="0"/>
              <a:t>List three ways you think over-the-counter (OTC) medications are different from prescription medications.</a:t>
            </a:r>
          </a:p>
        </p:txBody>
      </p:sp>
    </p:spTree>
    <p:extLst>
      <p:ext uri="{BB962C8B-B14F-4D97-AF65-F5344CB8AC3E}">
        <p14:creationId xmlns:p14="http://schemas.microsoft.com/office/powerpoint/2010/main" val="3553991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Over-the-Counter and Prescription Drugs</a:t>
            </a:r>
          </a:p>
        </p:txBody>
      </p:sp>
      <p:sp>
        <p:nvSpPr>
          <p:cNvPr id="3" name="Content Placeholder 2"/>
          <p:cNvSpPr>
            <a:spLocks noGrp="1"/>
          </p:cNvSpPr>
          <p:nvPr>
            <p:ph idx="1"/>
          </p:nvPr>
        </p:nvSpPr>
        <p:spPr>
          <a:xfrm>
            <a:off x="838200" y="1777041"/>
            <a:ext cx="10515600" cy="3835799"/>
          </a:xfrm>
        </p:spPr>
        <p:txBody>
          <a:bodyPr/>
          <a:lstStyle/>
          <a:p>
            <a:r>
              <a:rPr lang="en-US" dirty="0"/>
              <a:t>Medicine is defined as the science of diagnosing and preventing disease and maintaining health. </a:t>
            </a:r>
          </a:p>
          <a:p>
            <a:r>
              <a:rPr lang="en-US" dirty="0"/>
              <a:t>Medicine can also be defined as a drug used to maintain health or treat a health issue. </a:t>
            </a:r>
          </a:p>
          <a:p>
            <a:r>
              <a:rPr lang="en-US" dirty="0"/>
              <a:t>Drugs can ease symptoms, help prevent or manage diseases, relieve pain, and treat multiple conditions. </a:t>
            </a:r>
          </a:p>
          <a:p>
            <a:r>
              <a:rPr lang="en-US" dirty="0"/>
              <a:t>Drugs are divided into two categories: nonprescription or over-the-counter (OTC) drugs and prescription drugs.</a:t>
            </a:r>
          </a:p>
        </p:txBody>
      </p:sp>
    </p:spTree>
    <p:extLst>
      <p:ext uri="{BB962C8B-B14F-4D97-AF65-F5344CB8AC3E}">
        <p14:creationId xmlns:p14="http://schemas.microsoft.com/office/powerpoint/2010/main" val="1931118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554478"/>
            <a:ext cx="12192000" cy="846306"/>
          </a:xfrm>
        </p:spPr>
        <p:txBody>
          <a:bodyPr/>
          <a:lstStyle/>
          <a:p>
            <a:r>
              <a:rPr lang="en-US" altLang="en-US" dirty="0">
                <a:ea typeface="ＭＳ Ｐゴシック" panose="020B0600070205080204" pitchFamily="34" charset="-128"/>
              </a:rPr>
              <a:t>Differences Between OTC and Prescription Drugs</a:t>
            </a:r>
            <a:endParaRPr lang="en-US" altLang="en-US" sz="2600" dirty="0">
              <a:solidFill>
                <a:srgbClr val="FF0000"/>
              </a:solidFill>
              <a:ea typeface="ＭＳ Ｐゴシック" panose="020B0600070205080204" pitchFamily="34" charset="-128"/>
            </a:endParaRPr>
          </a:p>
        </p:txBody>
      </p:sp>
      <p:graphicFrame>
        <p:nvGraphicFramePr>
          <p:cNvPr id="3" name="Table 3">
            <a:extLst>
              <a:ext uri="{FF2B5EF4-FFF2-40B4-BE49-F238E27FC236}">
                <a16:creationId xmlns:a16="http://schemas.microsoft.com/office/drawing/2014/main" id="{225AF1B9-15FE-4EC0-A350-C69FBAFFED17}"/>
              </a:ext>
            </a:extLst>
          </p:cNvPr>
          <p:cNvGraphicFramePr>
            <a:graphicFrameLocks noGrp="1"/>
          </p:cNvGraphicFramePr>
          <p:nvPr>
            <p:extLst>
              <p:ext uri="{D42A27DB-BD31-4B8C-83A1-F6EECF244321}">
                <p14:modId xmlns:p14="http://schemas.microsoft.com/office/powerpoint/2010/main" val="2242320550"/>
              </p:ext>
            </p:extLst>
          </p:nvPr>
        </p:nvGraphicFramePr>
        <p:xfrm>
          <a:off x="1832708" y="1365636"/>
          <a:ext cx="8128000" cy="2661920"/>
        </p:xfrm>
        <a:graphic>
          <a:graphicData uri="http://schemas.openxmlformats.org/drawingml/2006/table">
            <a:tbl>
              <a:tblPr firstRow="1">
                <a:tableStyleId>{F5AB1C69-6EDB-4FF4-983F-18BD219EF322}</a:tableStyleId>
              </a:tblPr>
              <a:tblGrid>
                <a:gridCol w="4064000">
                  <a:extLst>
                    <a:ext uri="{9D8B030D-6E8A-4147-A177-3AD203B41FA5}">
                      <a16:colId xmlns:a16="http://schemas.microsoft.com/office/drawing/2014/main" val="2601170719"/>
                    </a:ext>
                  </a:extLst>
                </a:gridCol>
                <a:gridCol w="4064000">
                  <a:extLst>
                    <a:ext uri="{9D8B030D-6E8A-4147-A177-3AD203B41FA5}">
                      <a16:colId xmlns:a16="http://schemas.microsoft.com/office/drawing/2014/main" val="1394795129"/>
                    </a:ext>
                  </a:extLst>
                </a:gridCol>
              </a:tblGrid>
              <a:tr h="370840">
                <a:tc>
                  <a:txBody>
                    <a:bodyPr/>
                    <a:lstStyle/>
                    <a:p>
                      <a:r>
                        <a:rPr lang="en-US" dirty="0">
                          <a:solidFill>
                            <a:schemeClr val="tx1"/>
                          </a:solidFill>
                          <a:latin typeface="Helvetica" panose="020B0604020202020204" pitchFamily="34" charset="0"/>
                          <a:cs typeface="Helvetica" panose="020B0604020202020204" pitchFamily="34" charset="0"/>
                        </a:rPr>
                        <a:t>OTC drug</a:t>
                      </a:r>
                    </a:p>
                  </a:txBody>
                  <a:tcPr anchor="b"/>
                </a:tc>
                <a:tc>
                  <a:txBody>
                    <a:bodyPr/>
                    <a:lstStyle/>
                    <a:p>
                      <a:r>
                        <a:rPr lang="en-US" dirty="0">
                          <a:solidFill>
                            <a:schemeClr val="tx1"/>
                          </a:solidFill>
                          <a:latin typeface="Helvetica" panose="020B0604020202020204" pitchFamily="34" charset="0"/>
                          <a:cs typeface="Helvetica" panose="020B0604020202020204" pitchFamily="34" charset="0"/>
                        </a:rPr>
                        <a:t>Prescription drug</a:t>
                      </a:r>
                    </a:p>
                  </a:txBody>
                  <a:tcPr anchor="b"/>
                </a:tc>
                <a:extLst>
                  <a:ext uri="{0D108BD9-81ED-4DB2-BD59-A6C34878D82A}">
                    <a16:rowId xmlns:a16="http://schemas.microsoft.com/office/drawing/2014/main" val="80714445"/>
                  </a:ext>
                </a:extLst>
              </a:tr>
              <a:tr h="370840">
                <a:tc>
                  <a:txBody>
                    <a:bodyPr/>
                    <a:lstStyle/>
                    <a:p>
                      <a:r>
                        <a:rPr lang="en-US" dirty="0">
                          <a:latin typeface="Helvetica" panose="020B0604020202020204" pitchFamily="34" charset="0"/>
                          <a:cs typeface="Helvetica" panose="020B0604020202020204" pitchFamily="34" charset="0"/>
                        </a:rPr>
                        <a:t>Does </a:t>
                      </a:r>
                      <a:r>
                        <a:rPr lang="en-US" i="1" dirty="0">
                          <a:latin typeface="Helvetica" panose="020B0604020202020204" pitchFamily="34" charset="0"/>
                          <a:cs typeface="Helvetica" panose="020B0604020202020204" pitchFamily="34" charset="0"/>
                        </a:rPr>
                        <a:t>not</a:t>
                      </a:r>
                      <a:r>
                        <a:rPr lang="en-US" dirty="0">
                          <a:latin typeface="Helvetica" panose="020B0604020202020204" pitchFamily="34" charset="0"/>
                          <a:cs typeface="Helvetica" panose="020B0604020202020204" pitchFamily="34" charset="0"/>
                        </a:rPr>
                        <a:t> require a doctor’s prescription</a:t>
                      </a:r>
                    </a:p>
                  </a:txBody>
                  <a:tcPr/>
                </a:tc>
                <a:tc>
                  <a:txBody>
                    <a:bodyPr/>
                    <a:lstStyle/>
                    <a:p>
                      <a:r>
                        <a:rPr lang="en-US" dirty="0">
                          <a:latin typeface="Helvetica" panose="020B0604020202020204" pitchFamily="34" charset="0"/>
                          <a:cs typeface="Helvetica" panose="020B0604020202020204" pitchFamily="34" charset="0"/>
                        </a:rPr>
                        <a:t>Prescribed by a doctor</a:t>
                      </a:r>
                    </a:p>
                  </a:txBody>
                  <a:tcPr/>
                </a:tc>
                <a:extLst>
                  <a:ext uri="{0D108BD9-81ED-4DB2-BD59-A6C34878D82A}">
                    <a16:rowId xmlns:a16="http://schemas.microsoft.com/office/drawing/2014/main" val="2681294195"/>
                  </a:ext>
                </a:extLst>
              </a:tr>
              <a:tr h="370840">
                <a:tc>
                  <a:txBody>
                    <a:bodyPr/>
                    <a:lstStyle/>
                    <a:p>
                      <a:r>
                        <a:rPr lang="en-US" dirty="0">
                          <a:latin typeface="Helvetica" panose="020B0604020202020204" pitchFamily="34" charset="0"/>
                          <a:cs typeface="Helvetica" panose="020B0604020202020204" pitchFamily="34" charset="0"/>
                        </a:rPr>
                        <a:t>Bought off the shelf in stores</a:t>
                      </a:r>
                    </a:p>
                  </a:txBody>
                  <a:tcPr/>
                </a:tc>
                <a:tc>
                  <a:txBody>
                    <a:bodyPr/>
                    <a:lstStyle/>
                    <a:p>
                      <a:r>
                        <a:rPr lang="en-US" dirty="0">
                          <a:latin typeface="Helvetica" panose="020B0604020202020204" pitchFamily="34" charset="0"/>
                          <a:cs typeface="Helvetica" panose="020B0604020202020204" pitchFamily="34" charset="0"/>
                        </a:rPr>
                        <a:t>Bought at a pharmacy</a:t>
                      </a:r>
                    </a:p>
                  </a:txBody>
                  <a:tcPr/>
                </a:tc>
                <a:extLst>
                  <a:ext uri="{0D108BD9-81ED-4DB2-BD59-A6C34878D82A}">
                    <a16:rowId xmlns:a16="http://schemas.microsoft.com/office/drawing/2014/main" val="905645976"/>
                  </a:ext>
                </a:extLst>
              </a:tr>
              <a:tr h="370840">
                <a:tc>
                  <a:txBody>
                    <a:bodyPr/>
                    <a:lstStyle/>
                    <a:p>
                      <a:r>
                        <a:rPr lang="en-US" dirty="0">
                          <a:latin typeface="Helvetica" panose="020B0604020202020204" pitchFamily="34" charset="0"/>
                          <a:cs typeface="Helvetica" panose="020B0604020202020204" pitchFamily="34" charset="0"/>
                        </a:rPr>
                        <a:t>Can be used by more than one person</a:t>
                      </a:r>
                    </a:p>
                  </a:txBody>
                  <a:tcPr/>
                </a:tc>
                <a:tc>
                  <a:txBody>
                    <a:bodyPr/>
                    <a:lstStyle/>
                    <a:p>
                      <a:r>
                        <a:rPr lang="en-US" dirty="0">
                          <a:latin typeface="Helvetica" panose="020B0604020202020204" pitchFamily="34" charset="0"/>
                          <a:cs typeface="Helvetica" panose="020B0604020202020204" pitchFamily="34" charset="0"/>
                        </a:rPr>
                        <a:t>Prescribed for and to be used by only one person</a:t>
                      </a:r>
                    </a:p>
                  </a:txBody>
                  <a:tcPr/>
                </a:tc>
                <a:extLst>
                  <a:ext uri="{0D108BD9-81ED-4DB2-BD59-A6C34878D82A}">
                    <a16:rowId xmlns:a16="http://schemas.microsoft.com/office/drawing/2014/main" val="1546163387"/>
                  </a:ext>
                </a:extLst>
              </a:tr>
              <a:tr h="370840">
                <a:tc>
                  <a:txBody>
                    <a:bodyPr/>
                    <a:lstStyle/>
                    <a:p>
                      <a:r>
                        <a:rPr lang="en-US" dirty="0">
                          <a:latin typeface="Helvetica" panose="020B0604020202020204" pitchFamily="34" charset="0"/>
                          <a:cs typeface="Helvetica" panose="020B0604020202020204" pitchFamily="34" charset="0"/>
                        </a:rPr>
                        <a:t>Regulated by the Federal Drug Administration (FDA)</a:t>
                      </a:r>
                    </a:p>
                  </a:txBody>
                  <a:tcPr/>
                </a:tc>
                <a:tc>
                  <a:txBody>
                    <a:bodyPr/>
                    <a:lstStyle/>
                    <a:p>
                      <a:r>
                        <a:rPr lang="en-US" dirty="0">
                          <a:latin typeface="Helvetica" panose="020B0604020202020204" pitchFamily="34" charset="0"/>
                          <a:cs typeface="Helvetica" panose="020B0604020202020204" pitchFamily="34" charset="0"/>
                        </a:rPr>
                        <a:t>Regulated by the Federal Drug Administration (FDA)</a:t>
                      </a:r>
                    </a:p>
                  </a:txBody>
                  <a:tcPr/>
                </a:tc>
                <a:extLst>
                  <a:ext uri="{0D108BD9-81ED-4DB2-BD59-A6C34878D82A}">
                    <a16:rowId xmlns:a16="http://schemas.microsoft.com/office/drawing/2014/main" val="435900934"/>
                  </a:ext>
                </a:extLst>
              </a:tr>
            </a:tbl>
          </a:graphicData>
        </a:graphic>
      </p:graphicFrame>
    </p:spTree>
    <p:extLst>
      <p:ext uri="{BB962C8B-B14F-4D97-AF65-F5344CB8AC3E}">
        <p14:creationId xmlns:p14="http://schemas.microsoft.com/office/powerpoint/2010/main" val="1106897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241" y="969560"/>
            <a:ext cx="10663518" cy="409790"/>
          </a:xfrm>
        </p:spPr>
        <p:txBody>
          <a:bodyPr/>
          <a:lstStyle/>
          <a:p>
            <a:r>
              <a:rPr lang="en-US" dirty="0"/>
              <a:t>Using OTC and Prescription Drugs Safely </a:t>
            </a:r>
            <a:r>
              <a:rPr lang="en-US" sz="2400" i="1" dirty="0"/>
              <a:t>(1 of 2)</a:t>
            </a:r>
          </a:p>
        </p:txBody>
      </p:sp>
      <p:sp>
        <p:nvSpPr>
          <p:cNvPr id="3" name="Content Placeholder 2"/>
          <p:cNvSpPr>
            <a:spLocks noGrp="1"/>
          </p:cNvSpPr>
          <p:nvPr>
            <p:ph idx="1"/>
          </p:nvPr>
        </p:nvSpPr>
        <p:spPr>
          <a:xfrm>
            <a:off x="838200" y="1743924"/>
            <a:ext cx="10515600" cy="4168338"/>
          </a:xfrm>
        </p:spPr>
        <p:txBody>
          <a:bodyPr/>
          <a:lstStyle/>
          <a:p>
            <a:r>
              <a:rPr lang="en-US" dirty="0"/>
              <a:t>The U.S. Food and Drug Administration (FDA) is the government agency that decides which drugs require a prescription and which drugs may be sold over the counter.</a:t>
            </a:r>
          </a:p>
          <a:p>
            <a:r>
              <a:rPr lang="en-US" dirty="0"/>
              <a:t>To use an OTC drug safely means using the drug properly.</a:t>
            </a:r>
          </a:p>
          <a:p>
            <a:r>
              <a:rPr lang="en-US" dirty="0"/>
              <a:t>To use prescription drugs safely, it is important you use them as they are prescribed by your doctor. </a:t>
            </a:r>
          </a:p>
          <a:p>
            <a:endParaRPr lang="en-US" dirty="0"/>
          </a:p>
          <a:p>
            <a:pPr marL="0" indent="0" algn="r">
              <a:buNone/>
            </a:pPr>
            <a:endParaRPr lang="en-US" sz="1400" i="1" dirty="0"/>
          </a:p>
          <a:p>
            <a:pPr marL="0" indent="0" algn="r">
              <a:buNone/>
            </a:pPr>
            <a:r>
              <a:rPr lang="en-US" sz="1400" b="0" i="1" dirty="0"/>
              <a:t>(continued)</a:t>
            </a:r>
            <a:endParaRPr lang="en-US" dirty="0"/>
          </a:p>
        </p:txBody>
      </p:sp>
    </p:spTree>
    <p:extLst>
      <p:ext uri="{BB962C8B-B14F-4D97-AF65-F5344CB8AC3E}">
        <p14:creationId xmlns:p14="http://schemas.microsoft.com/office/powerpoint/2010/main" val="1435984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B4DFC-C331-403C-8223-EF57D0FDCBBC}"/>
              </a:ext>
            </a:extLst>
          </p:cNvPr>
          <p:cNvSpPr>
            <a:spLocks noGrp="1"/>
          </p:cNvSpPr>
          <p:nvPr>
            <p:ph type="title"/>
          </p:nvPr>
        </p:nvSpPr>
        <p:spPr>
          <a:xfrm>
            <a:off x="755276" y="969560"/>
            <a:ext cx="10681447" cy="409790"/>
          </a:xfrm>
        </p:spPr>
        <p:txBody>
          <a:bodyPr/>
          <a:lstStyle/>
          <a:p>
            <a:r>
              <a:rPr lang="en-US" dirty="0"/>
              <a:t>Using OTC and Prescription Drugs Safely </a:t>
            </a:r>
            <a:r>
              <a:rPr lang="en-US" sz="2400" i="1" dirty="0">
                <a:latin typeface="Helvetica" pitchFamily="2" charset="0"/>
              </a:rPr>
              <a:t>(2 of 2)</a:t>
            </a:r>
          </a:p>
        </p:txBody>
      </p:sp>
      <p:pic>
        <p:nvPicPr>
          <p:cNvPr id="5" name="Content Placeholder 4" descr="O T C label shows active and inactive ingredients, uses, warnings, and directions. Some of the information on the prescription label includes pharmacy name and phone number, drug name, instructions for how to take the drug, and expiration date.">
            <a:extLst>
              <a:ext uri="{FF2B5EF4-FFF2-40B4-BE49-F238E27FC236}">
                <a16:creationId xmlns:a16="http://schemas.microsoft.com/office/drawing/2014/main" id="{A00F2F1F-66F4-46F6-9CAF-A4F8259FDAFF}"/>
              </a:ext>
            </a:extLst>
          </p:cNvPr>
          <p:cNvPicPr>
            <a:picLocks noGrp="1" noChangeAspect="1"/>
          </p:cNvPicPr>
          <p:nvPr>
            <p:ph idx="1"/>
          </p:nvPr>
        </p:nvPicPr>
        <p:blipFill>
          <a:blip r:embed="rId3"/>
          <a:stretch>
            <a:fillRect/>
          </a:stretch>
        </p:blipFill>
        <p:spPr>
          <a:xfrm>
            <a:off x="3576918" y="1571199"/>
            <a:ext cx="5047129" cy="4634471"/>
          </a:xfrm>
        </p:spPr>
      </p:pic>
    </p:spTree>
    <p:extLst>
      <p:ext uri="{BB962C8B-B14F-4D97-AF65-F5344CB8AC3E}">
        <p14:creationId xmlns:p14="http://schemas.microsoft.com/office/powerpoint/2010/main" val="2206718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7742"/>
            <a:ext cx="10515600" cy="409790"/>
          </a:xfrm>
        </p:spPr>
        <p:txBody>
          <a:bodyPr/>
          <a:lstStyle/>
          <a:p>
            <a:r>
              <a:rPr lang="en-US" dirty="0"/>
              <a:t>Potential Risks of Taking OTC</a:t>
            </a:r>
            <a:br>
              <a:rPr lang="en-US" dirty="0"/>
            </a:br>
            <a:r>
              <a:rPr lang="en-US" dirty="0"/>
              <a:t>and Prescription Drugs</a:t>
            </a:r>
          </a:p>
        </p:txBody>
      </p:sp>
      <p:sp>
        <p:nvSpPr>
          <p:cNvPr id="3" name="Content Placeholder 2"/>
          <p:cNvSpPr>
            <a:spLocks noGrp="1"/>
          </p:cNvSpPr>
          <p:nvPr>
            <p:ph idx="1"/>
          </p:nvPr>
        </p:nvSpPr>
        <p:spPr>
          <a:xfrm>
            <a:off x="838200" y="1924997"/>
            <a:ext cx="10515600" cy="4168338"/>
          </a:xfrm>
        </p:spPr>
        <p:txBody>
          <a:bodyPr/>
          <a:lstStyle/>
          <a:p>
            <a:r>
              <a:rPr lang="en-US" dirty="0"/>
              <a:t>Side effects</a:t>
            </a:r>
          </a:p>
          <a:p>
            <a:r>
              <a:rPr lang="en-US" dirty="0"/>
              <a:t>Drug–drug interactions</a:t>
            </a:r>
          </a:p>
          <a:p>
            <a:r>
              <a:rPr lang="en-US" dirty="0"/>
              <a:t>Drug–food interactions</a:t>
            </a:r>
          </a:p>
          <a:p>
            <a:r>
              <a:rPr lang="en-US" dirty="0"/>
              <a:t>Allergic reactions</a:t>
            </a:r>
          </a:p>
        </p:txBody>
      </p:sp>
    </p:spTree>
    <p:extLst>
      <p:ext uri="{BB962C8B-B14F-4D97-AF65-F5344CB8AC3E}">
        <p14:creationId xmlns:p14="http://schemas.microsoft.com/office/powerpoint/2010/main" val="2100664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Abuse of OTC and Prescription Drugs</a:t>
            </a:r>
          </a:p>
        </p:txBody>
      </p:sp>
      <p:sp>
        <p:nvSpPr>
          <p:cNvPr id="3" name="Content Placeholder 2"/>
          <p:cNvSpPr>
            <a:spLocks noGrp="1"/>
          </p:cNvSpPr>
          <p:nvPr>
            <p:ph idx="1"/>
          </p:nvPr>
        </p:nvSpPr>
        <p:spPr>
          <a:xfrm>
            <a:off x="838200" y="1924997"/>
            <a:ext cx="10515600" cy="4168338"/>
          </a:xfrm>
        </p:spPr>
        <p:txBody>
          <a:bodyPr/>
          <a:lstStyle/>
          <a:p>
            <a:r>
              <a:rPr lang="en-US" dirty="0"/>
              <a:t>Middle school students are more likely to abuse OTC and prescription drugs because the drugs are easy to obtain and the desire to fit in with peers is strong. </a:t>
            </a:r>
          </a:p>
          <a:p>
            <a:pPr lvl="1"/>
            <a:r>
              <a:rPr lang="en-US" dirty="0"/>
              <a:t>Prescription drugs are the fourth most abused substance by teens.</a:t>
            </a:r>
          </a:p>
          <a:p>
            <a:pPr lvl="1"/>
            <a:r>
              <a:rPr lang="en-US" dirty="0"/>
              <a:t>The use of prescription drugs, other than as prescribed, by teens is the fastest-growing drug problem in the United States, affecting teens’ mental and physical health. </a:t>
            </a:r>
          </a:p>
        </p:txBody>
      </p:sp>
    </p:spTree>
    <p:extLst>
      <p:ext uri="{BB962C8B-B14F-4D97-AF65-F5344CB8AC3E}">
        <p14:creationId xmlns:p14="http://schemas.microsoft.com/office/powerpoint/2010/main" val="77428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376" y="1033606"/>
            <a:ext cx="11533632" cy="409790"/>
          </a:xfrm>
        </p:spPr>
        <p:txBody>
          <a:bodyPr/>
          <a:lstStyle/>
          <a:p>
            <a:r>
              <a:rPr lang="en-US" dirty="0"/>
              <a:t>Commonly Misused OTC and Prescription Drugs</a:t>
            </a:r>
          </a:p>
        </p:txBody>
      </p:sp>
      <p:sp>
        <p:nvSpPr>
          <p:cNvPr id="3" name="Content Placeholder 2"/>
          <p:cNvSpPr>
            <a:spLocks noGrp="1"/>
          </p:cNvSpPr>
          <p:nvPr>
            <p:ph idx="1"/>
          </p:nvPr>
        </p:nvSpPr>
        <p:spPr>
          <a:xfrm>
            <a:off x="838200" y="1926182"/>
            <a:ext cx="10515600" cy="4168338"/>
          </a:xfrm>
        </p:spPr>
        <p:txBody>
          <a:bodyPr/>
          <a:lstStyle/>
          <a:p>
            <a:r>
              <a:rPr lang="en-US" dirty="0"/>
              <a:t>Cough syrup</a:t>
            </a:r>
          </a:p>
          <a:p>
            <a:r>
              <a:rPr lang="en-US" dirty="0"/>
              <a:t>Cold medicine</a:t>
            </a:r>
          </a:p>
          <a:p>
            <a:r>
              <a:rPr lang="en-US" dirty="0"/>
              <a:t>Adderall and Ritalin</a:t>
            </a:r>
          </a:p>
          <a:p>
            <a:r>
              <a:rPr lang="en-US" dirty="0"/>
              <a:t>Vicodin and OxyContin</a:t>
            </a:r>
          </a:p>
        </p:txBody>
      </p:sp>
    </p:spTree>
    <p:extLst>
      <p:ext uri="{BB962C8B-B14F-4D97-AF65-F5344CB8AC3E}">
        <p14:creationId xmlns:p14="http://schemas.microsoft.com/office/powerpoint/2010/main" val="35323176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8263</TotalTime>
  <Words>531</Words>
  <Application>Microsoft Office PowerPoint</Application>
  <PresentationFormat>Widescreen</PresentationFormat>
  <Paragraphs>61</Paragraphs>
  <Slides>11</Slides>
  <Notes>9</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11</vt:i4>
      </vt:variant>
    </vt:vector>
  </HeadingPairs>
  <TitlesOfParts>
    <vt:vector size="22"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12.1  Over-the-Counter and Prescription Drugs</vt:lpstr>
      <vt:lpstr>Write About It</vt:lpstr>
      <vt:lpstr>Over-the-Counter and Prescription Drugs</vt:lpstr>
      <vt:lpstr>Differences Between OTC and Prescription Drugs</vt:lpstr>
      <vt:lpstr>Using OTC and Prescription Drugs Safely (1 of 2)</vt:lpstr>
      <vt:lpstr>Using OTC and Prescription Drugs Safely (2 of 2)</vt:lpstr>
      <vt:lpstr>Potential Risks of Taking OTC and Prescription Drugs</vt:lpstr>
      <vt:lpstr>Abuse of OTC and Prescription Drugs</vt:lpstr>
      <vt:lpstr>Commonly Misused OTC and Prescription Drugs</vt:lpstr>
      <vt:lpstr>Performance-Enhancing Drugs</vt:lpstr>
      <vt:lpstr>Diet Pills</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256</cp:revision>
  <cp:lastPrinted>2017-03-14T16:50:08Z</cp:lastPrinted>
  <dcterms:created xsi:type="dcterms:W3CDTF">2017-03-14T15:11:25Z</dcterms:created>
  <dcterms:modified xsi:type="dcterms:W3CDTF">2020-09-18T18:20:23Z</dcterms:modified>
</cp:coreProperties>
</file>