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5"/>
  </p:notesMasterIdLst>
  <p:handoutMasterIdLst>
    <p:handoutMasterId r:id="rId16"/>
  </p:handoutMasterIdLst>
  <p:sldIdLst>
    <p:sldId id="270" r:id="rId3"/>
    <p:sldId id="305" r:id="rId4"/>
    <p:sldId id="306" r:id="rId5"/>
    <p:sldId id="316" r:id="rId6"/>
    <p:sldId id="307" r:id="rId7"/>
    <p:sldId id="309" r:id="rId8"/>
    <p:sldId id="310" r:id="rId9"/>
    <p:sldId id="311" r:id="rId10"/>
    <p:sldId id="315" r:id="rId11"/>
    <p:sldId id="312" r:id="rId12"/>
    <p:sldId id="313" r:id="rId13"/>
    <p:sldId id="314" r:id="rId14"/>
  </p:sldIdLst>
  <p:sldSz cx="12192000" cy="6858000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51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11.10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538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11.4 </a:t>
            </a:r>
            <a:br>
              <a:rPr lang="en-US" cap="none" dirty="0"/>
            </a:br>
            <a:r>
              <a:rPr lang="en-US" cap="none" dirty="0"/>
              <a:t>Government Regulation</a:t>
            </a:r>
            <a:br>
              <a:rPr lang="en-US" cap="none" dirty="0"/>
            </a:br>
            <a:r>
              <a:rPr lang="en-US" cap="none" dirty="0"/>
              <a:t>of Tobacco Products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6924-4CC9-4322-835B-850546F5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State, Local Government, and Communities in Decreasing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1C94-BE18-4CB0-9CC8-0152849C4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tobacco product prevention programs currently emphasizing preventing teen e-cigarette use</a:t>
            </a:r>
          </a:p>
          <a:p>
            <a:r>
              <a:rPr lang="en-US" dirty="0"/>
              <a:t>Limiting where and how tobacco products are sold to reduce teen e-cigarette use and advertising exposure </a:t>
            </a:r>
          </a:p>
          <a:p>
            <a:r>
              <a:rPr lang="en-US" dirty="0"/>
              <a:t>Restricting the number of stores that sell tobacco products and regulating how close they can be to schools </a:t>
            </a:r>
          </a:p>
          <a:p>
            <a:r>
              <a:rPr lang="en-US" dirty="0"/>
              <a:t>Supporting efforts to implement and continue proven youth tobacco prevention approaches </a:t>
            </a:r>
          </a:p>
        </p:txBody>
      </p:sp>
    </p:spTree>
    <p:extLst>
      <p:ext uri="{BB962C8B-B14F-4D97-AF65-F5344CB8AC3E}">
        <p14:creationId xmlns:p14="http://schemas.microsoft.com/office/powerpoint/2010/main" val="171883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6924-4CC9-4322-835B-850546F59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9559"/>
            <a:ext cx="10515600" cy="1062441"/>
          </a:xfrm>
        </p:spPr>
        <p:txBody>
          <a:bodyPr/>
          <a:lstStyle/>
          <a:p>
            <a:r>
              <a:rPr lang="en-US" dirty="0"/>
              <a:t>Role of Health Care Providers, School Personnel, and Family Members</a:t>
            </a:r>
            <a:br>
              <a:rPr lang="en-US" dirty="0"/>
            </a:br>
            <a:r>
              <a:rPr lang="en-US" dirty="0"/>
              <a:t>in Decreasing Tobacco 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1C94-BE18-4CB0-9CC8-0152849C4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7599"/>
            <a:ext cx="10515600" cy="3588657"/>
          </a:xfrm>
        </p:spPr>
        <p:txBody>
          <a:bodyPr/>
          <a:lstStyle/>
          <a:p>
            <a:r>
              <a:rPr lang="en-US" dirty="0"/>
              <a:t>Counseling teens on dangers of nicotine, e-cigarettes, and other tobacco products </a:t>
            </a:r>
          </a:p>
          <a:p>
            <a:r>
              <a:rPr lang="en-US" dirty="0"/>
              <a:t>Encouraging teens who use tobacco products to quit and providing help with quitting </a:t>
            </a:r>
          </a:p>
          <a:p>
            <a:r>
              <a:rPr lang="en-US" dirty="0"/>
              <a:t>Teaching teens how to analyze media and Internet use to be able to tell what is truthful and what is not</a:t>
            </a:r>
          </a:p>
          <a:p>
            <a:r>
              <a:rPr lang="en-US" dirty="0"/>
              <a:t>Family members setting a good example by not using tobacco products 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016041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CC4AF-5CB8-4917-B73B-4AD77258C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Smoking Bans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6A0AB-B296-4CB8-92C3-A52557C1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Twenty-five U.S. states have comprehensive smoke-free laws covering workplaces, restaurants, and bars, which means they are 100 percent </a:t>
            </a:r>
            <a:r>
              <a:rPr lang="en-US"/>
              <a:t>smoke free. </a:t>
            </a:r>
            <a:endParaRPr lang="en-US" dirty="0"/>
          </a:p>
          <a:p>
            <a:r>
              <a:rPr lang="en-US" dirty="0"/>
              <a:t>Five states have 100 percent smoke-free restaurants and bars. </a:t>
            </a:r>
          </a:p>
          <a:p>
            <a:r>
              <a:rPr lang="en-US" dirty="0"/>
              <a:t>Twenty states do not have any smoke-free indoor areas. </a:t>
            </a:r>
          </a:p>
        </p:txBody>
      </p:sp>
    </p:spTree>
    <p:extLst>
      <p:ext uri="{BB962C8B-B14F-4D97-AF65-F5344CB8AC3E}">
        <p14:creationId xmlns:p14="http://schemas.microsoft.com/office/powerpoint/2010/main" val="56490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D596-4152-45E2-9743-80A91281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CE0AD-85AF-4C99-844F-F91AC664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think an advertisement for vaping, smoking, or chewing tobacco should be on social media sites that are known to attract teens and young adults? Why or why not? </a:t>
            </a:r>
          </a:p>
        </p:txBody>
      </p:sp>
    </p:spTree>
    <p:extLst>
      <p:ext uri="{BB962C8B-B14F-4D97-AF65-F5344CB8AC3E}">
        <p14:creationId xmlns:p14="http://schemas.microsoft.com/office/powerpoint/2010/main" val="1340336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7EF0C-4611-45DD-BFBB-E8A825571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E-Cigarette Advertising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882D9-1666-4DC5-95E6-222D7440A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 signs, television ads, movies, Internet sites, social media, and magazines are used to get teens to notice their brand. </a:t>
            </a:r>
          </a:p>
          <a:p>
            <a:r>
              <a:rPr lang="en-US" dirty="0"/>
              <a:t>Teens are targeted through themes of independence, rebellion, celebrity figures, and convenience.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196497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1510F-69D6-472F-8BCA-E3167D05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E-Cigarette Advertising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pic>
        <p:nvPicPr>
          <p:cNvPr id="5" name="Content Placeholder 4" descr="7 in 10 teens are exposed to advertising for E cigarettes. 24 percent of teens see such ads in newspapers and magazines. 52.8 percent see retail ads. 34.1 percent see TV or movie ads, and 35.8 percent see Internet ads.">
            <a:extLst>
              <a:ext uri="{FF2B5EF4-FFF2-40B4-BE49-F238E27FC236}">
                <a16:creationId xmlns:a16="http://schemas.microsoft.com/office/drawing/2014/main" id="{9C351045-7271-499A-A2D3-97ACB19313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903354"/>
            <a:ext cx="10515600" cy="3978392"/>
          </a:xfrm>
        </p:spPr>
      </p:pic>
    </p:spTree>
    <p:extLst>
      <p:ext uri="{BB962C8B-B14F-4D97-AF65-F5344CB8AC3E}">
        <p14:creationId xmlns:p14="http://schemas.microsoft.com/office/powerpoint/2010/main" val="415952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E8B7A-E3F8-426B-BD9B-DD7334E0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Influence of Marketing Techniques</a:t>
            </a:r>
            <a:br>
              <a:rPr lang="en-US" dirty="0"/>
            </a:br>
            <a:r>
              <a:rPr lang="en-US" dirty="0"/>
              <a:t>on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375BD-8FAE-412C-B122-C13B62CA8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tobacco industry spends billions on marketing each year.</a:t>
            </a:r>
          </a:p>
          <a:p>
            <a:r>
              <a:rPr lang="en-US" dirty="0"/>
              <a:t>Three techniques are used.</a:t>
            </a:r>
          </a:p>
          <a:p>
            <a:pPr lvl="1"/>
            <a:r>
              <a:rPr lang="en-US" sz="2800" dirty="0"/>
              <a:t>Promotion</a:t>
            </a:r>
          </a:p>
          <a:p>
            <a:pPr lvl="1"/>
            <a:r>
              <a:rPr lang="en-US" sz="2800" dirty="0"/>
              <a:t>Placement</a:t>
            </a:r>
          </a:p>
          <a:p>
            <a:pPr lvl="1"/>
            <a:r>
              <a:rPr lang="en-US" sz="2800" dirty="0"/>
              <a:t>Price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18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9BCA-00D8-446E-BBC3-9541FCF51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Food</a:t>
            </a:r>
            <a:br>
              <a:rPr lang="en-US" dirty="0"/>
            </a:br>
            <a:r>
              <a:rPr lang="en-US" dirty="0"/>
              <a:t>and Drug Administration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5F4B6-2248-4167-932E-7869034E6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FDA is responsible for regulating the manufacturing, marketing, and distribution of tobacco products to protect the public health and to reduce tobacco use by minors. </a:t>
            </a:r>
          </a:p>
          <a:p>
            <a:r>
              <a:rPr lang="en-US" dirty="0"/>
              <a:t>The FDA banned</a:t>
            </a:r>
          </a:p>
          <a:p>
            <a:pPr lvl="1"/>
            <a:r>
              <a:rPr lang="en-US" dirty="0"/>
              <a:t>the sale of e-cigarettes to minors,</a:t>
            </a:r>
          </a:p>
          <a:p>
            <a:pPr lvl="1"/>
            <a:r>
              <a:rPr lang="en-US" dirty="0"/>
              <a:t>free samples of e-cigarettes,</a:t>
            </a:r>
          </a:p>
          <a:p>
            <a:pPr lvl="1"/>
            <a:r>
              <a:rPr lang="en-US" dirty="0"/>
              <a:t>vending machine sales of e-cigarettes except in adult-only facilities, and</a:t>
            </a:r>
          </a:p>
          <a:p>
            <a:pPr lvl="1"/>
            <a:r>
              <a:rPr lang="en-US" dirty="0"/>
              <a:t>the sale of flavored e-cigarettes.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10891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9BCA-00D8-446E-BBC3-9541FCF51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Food</a:t>
            </a:r>
            <a:br>
              <a:rPr lang="en-US" dirty="0"/>
            </a:br>
            <a:r>
              <a:rPr lang="en-US" dirty="0"/>
              <a:t>and Drug Administration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5F4B6-2248-4167-932E-7869034E6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Advertising for all tobacco products must include an addictiveness warning statement.</a:t>
            </a:r>
          </a:p>
          <a:p>
            <a:pPr lvl="1"/>
            <a:r>
              <a:rPr lang="en-US" i="1" dirty="0"/>
              <a:t>WARNING: This product contains nicotine. Nicotine is an addictive chemical. </a:t>
            </a:r>
          </a:p>
          <a:p>
            <a:pPr marL="228600" lvl="1"/>
            <a:r>
              <a:rPr lang="en-US" sz="2800" dirty="0"/>
              <a:t>The FDA has put these bans and restrictions in place to try to decrease vaping in young people. </a:t>
            </a:r>
          </a:p>
        </p:txBody>
      </p:sp>
    </p:spTree>
    <p:extLst>
      <p:ext uri="{BB962C8B-B14F-4D97-AF65-F5344CB8AC3E}">
        <p14:creationId xmlns:p14="http://schemas.microsoft.com/office/powerpoint/2010/main" val="385408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6924-4CC9-4322-835B-850546F5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Government and Communities</a:t>
            </a:r>
            <a:br>
              <a:rPr lang="en-US" dirty="0"/>
            </a:br>
            <a:r>
              <a:rPr lang="en-US" dirty="0"/>
              <a:t>in Decreasing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1C94-BE18-4CB0-9CC8-0152849C4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/>
            <a:r>
              <a:rPr lang="en-US" sz="2800" dirty="0"/>
              <a:t>The CDC’s Office on Smoking and Health (OSH) helps states and communities implement tobacco control programs. </a:t>
            </a:r>
          </a:p>
          <a:p>
            <a:pPr marL="228600" lvl="1"/>
            <a:r>
              <a:rPr lang="en-US" sz="2800" dirty="0"/>
              <a:t>The OSH created the National Tobacco Control Program (NTCP) to coordinate national efforts to reduce tobacco-related diseases and deaths. </a:t>
            </a:r>
          </a:p>
          <a:p>
            <a:pPr marL="228600" lvl="2"/>
            <a:r>
              <a:rPr lang="en-US" sz="2800" dirty="0"/>
              <a:t>Each state has access to the CDC’s OSH and NTCP resources to help inform and implement effective tobacco prevention and cessation best practices.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53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6924-4CC9-4322-835B-850546F5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Government Role in Decreasing Tobacco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1C94-BE18-4CB0-9CC8-0152849C4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Tracking e-cigarette use and supporting research on health effects and factors contributing to teen e-cigarette use</a:t>
            </a:r>
          </a:p>
          <a:p>
            <a:r>
              <a:rPr lang="en-US" dirty="0"/>
              <a:t>Providing information on the health effects of e-cigarette use by teens </a:t>
            </a:r>
          </a:p>
          <a:p>
            <a:r>
              <a:rPr lang="en-US" dirty="0"/>
              <a:t>Developing regulations for e-cigarettes to reduce or prevent teen use </a:t>
            </a:r>
          </a:p>
          <a:p>
            <a:r>
              <a:rPr lang="en-US" dirty="0"/>
              <a:t>Funding and promoting campaigns that inform people about the dangers of tobacco product use, including e-cigarettes </a:t>
            </a:r>
          </a:p>
        </p:txBody>
      </p:sp>
    </p:spTree>
    <p:extLst>
      <p:ext uri="{BB962C8B-B14F-4D97-AF65-F5344CB8AC3E}">
        <p14:creationId xmlns:p14="http://schemas.microsoft.com/office/powerpoint/2010/main" val="2613847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9368</TotalTime>
  <Words>604</Words>
  <Application>Microsoft Office PowerPoint</Application>
  <PresentationFormat>Widescreen</PresentationFormat>
  <Paragraphs>56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11.4  Government Regulation of Tobacco Products</vt:lpstr>
      <vt:lpstr>Write About It</vt:lpstr>
      <vt:lpstr>E-Cigarette Advertising (1 of 2)</vt:lpstr>
      <vt:lpstr>E-Cigarette Advertising (2 of 2)</vt:lpstr>
      <vt:lpstr>The Influence of Marketing Techniques on Tobacco Use</vt:lpstr>
      <vt:lpstr>The Role of the Food and Drug Administration (1 of 2)</vt:lpstr>
      <vt:lpstr>The Role of the Food and Drug Administration (2 of 2)</vt:lpstr>
      <vt:lpstr>Role of Government and Communities in Decreasing Tobacco Use</vt:lpstr>
      <vt:lpstr>Federal Government Role in Decreasing Tobacco Use</vt:lpstr>
      <vt:lpstr>Role of State, Local Government, and Communities in Decreasing Tobacco Use</vt:lpstr>
      <vt:lpstr>Role of Health Care Providers, School Personnel, and Family Members in Decreasing Tobacco Use </vt:lpstr>
      <vt:lpstr>State Smoking Bans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414</cp:revision>
  <cp:lastPrinted>2017-03-14T16:50:08Z</cp:lastPrinted>
  <dcterms:created xsi:type="dcterms:W3CDTF">2017-03-14T15:11:25Z</dcterms:created>
  <dcterms:modified xsi:type="dcterms:W3CDTF">2020-09-18T18:18:27Z</dcterms:modified>
</cp:coreProperties>
</file>