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 bookmarkIdSeed="2">
  <p:sldMasterIdLst>
    <p:sldMasterId id="2147483648" r:id="rId1"/>
    <p:sldMasterId id="2147483656" r:id="rId2"/>
  </p:sldMasterIdLst>
  <p:notesMasterIdLst>
    <p:notesMasterId r:id="rId15"/>
  </p:notesMasterIdLst>
  <p:handoutMasterIdLst>
    <p:handoutMasterId r:id="rId16"/>
  </p:handoutMasterIdLst>
  <p:sldIdLst>
    <p:sldId id="270" r:id="rId3"/>
    <p:sldId id="305" r:id="rId4"/>
    <p:sldId id="306" r:id="rId5"/>
    <p:sldId id="317" r:id="rId6"/>
    <p:sldId id="307" r:id="rId7"/>
    <p:sldId id="309" r:id="rId8"/>
    <p:sldId id="318" r:id="rId9"/>
    <p:sldId id="310" r:id="rId10"/>
    <p:sldId id="311" r:id="rId11"/>
    <p:sldId id="312" r:id="rId12"/>
    <p:sldId id="313" r:id="rId13"/>
    <p:sldId id="316" r:id="rId14"/>
  </p:sldIdLst>
  <p:sldSz cx="12192000" cy="6858000"/>
  <p:notesSz cx="6858000" cy="9144000"/>
  <p:custDataLst>
    <p:tags r:id="rId17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66BC"/>
    <a:srgbClr val="D7D7D7"/>
    <a:srgbClr val="069E51"/>
    <a:srgbClr val="6A6A6A"/>
    <a:srgbClr val="B93737"/>
    <a:srgbClr val="F49C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123" autoAdjust="0"/>
    <p:restoredTop sz="96357" autoAdjust="0"/>
  </p:normalViewPr>
  <p:slideViewPr>
    <p:cSldViewPr snapToGrid="0" snapToObjects="1">
      <p:cViewPr varScale="1">
        <p:scale>
          <a:sx n="107" d="100"/>
          <a:sy n="107" d="100"/>
        </p:scale>
        <p:origin x="114" y="16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2796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91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gs" Target="tags/tag1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87A2C252-5688-44A0-BFF9-CFA8D34B8E5E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D254FF0-9A45-4C62-8064-44E4CC66855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fld id="{96CCC59E-CCE7-404B-AA4E-0DEAD720DA9F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9D8F4014-75F9-474D-8DFA-11374318636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Figure 11.7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8F4014-75F9-474D-8DFA-11374318636E}" type="slidenum">
              <a:rPr lang="en-US" altLang="en-US" smtClean="0"/>
              <a:pPr/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154006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Figure 11.8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8F4014-75F9-474D-8DFA-11374318636E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466037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387158"/>
            <a:ext cx="9144000" cy="1866319"/>
          </a:xfrm>
          <a:prstGeom prst="rect">
            <a:avLst/>
          </a:prstGeom>
        </p:spPr>
        <p:txBody>
          <a:bodyPr anchor="t"/>
          <a:lstStyle>
            <a:lvl1pPr algn="ctr">
              <a:defRPr sz="6000" b="1" i="0" cap="all" baseline="0">
                <a:ln>
                  <a:noFill/>
                </a:ln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975134"/>
            <a:ext cx="9144000" cy="412024"/>
          </a:xfrm>
        </p:spPr>
        <p:txBody>
          <a:bodyPr>
            <a:normAutofit/>
          </a:bodyPr>
          <a:lstStyle>
            <a:lvl1pPr marL="0" indent="0" algn="ctr">
              <a:buNone/>
              <a:defRPr sz="2200" cap="all" baseline="0">
                <a:solidFill>
                  <a:srgbClr val="6A6A6A"/>
                </a:solidFill>
                <a:latin typeface="Helvetica Neue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0"/>
          </p:nvPr>
        </p:nvSpPr>
        <p:spPr>
          <a:xfrm>
            <a:off x="0" y="5845552"/>
            <a:ext cx="12192000" cy="457277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800" baseline="0">
                <a:solidFill>
                  <a:srgbClr val="D7D7D7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20231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AB519A-78B7-4C0F-8A15-E9B5323AC18E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AA1434-A6A6-46B9-BAF2-FED71B7A5BE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0850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56E29B-72B0-4DFE-BAF8-4FA4CD0AE990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F52ED4-BC79-47BF-8A23-39D94FF7F8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90217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3273E4-1673-4F49-A000-75434E831798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2C659B-36D2-41BC-8F83-C5BFD5B899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1682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297C10-F4CF-4AAF-9394-2137F383A334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10FCE6-E227-4E91-84F8-5EF6FA89DEE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62175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566095-A1A3-4C98-A61E-8857A55537CF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A75FD8-31B5-4DD0-A600-3D54C457EDB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6197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algn="ctr">
              <a:defRPr sz="3800" b="1" i="0" cap="none" baseline="0"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07919"/>
            <a:ext cx="10515600" cy="4168338"/>
          </a:xfrm>
        </p:spPr>
        <p:txBody>
          <a:bodyPr>
            <a:noAutofit/>
          </a:bodyPr>
          <a:lstStyle>
            <a:lvl1pPr>
              <a:defRPr b="1" baseline="0">
                <a:latin typeface="Helvetica" pitchFamily="34" charset="0"/>
              </a:defRPr>
            </a:lvl1pPr>
            <a:lvl2pPr>
              <a:defRPr b="1" baseline="0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 baseline="0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38977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41954"/>
            <a:ext cx="5181600" cy="4134303"/>
          </a:xfrm>
        </p:spPr>
        <p:txBody>
          <a:bodyPr>
            <a:noAutofit/>
          </a:bodyPr>
          <a:lstStyle>
            <a:lvl1pPr>
              <a:defRPr b="1">
                <a:latin typeface="Helvetica" pitchFamily="34" charset="0"/>
              </a:defRPr>
            </a:lvl1pPr>
            <a:lvl2pPr>
              <a:defRPr b="1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41953"/>
            <a:ext cx="5181600" cy="4134303"/>
          </a:xfrm>
        </p:spPr>
        <p:txBody>
          <a:bodyPr>
            <a:noAutofit/>
          </a:bodyPr>
          <a:lstStyle>
            <a:lvl1pPr>
              <a:defRPr b="1">
                <a:latin typeface="Helvetica" pitchFamily="34" charset="0"/>
              </a:defRPr>
            </a:lvl1pPr>
            <a:lvl2pPr>
              <a:defRPr b="1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ctr">
              <a:defRPr sz="3800" b="1" i="0" baseline="0"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05059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37BA7D-B68D-4CAB-B007-9C48419216CD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7474A3-2782-4698-B0C3-200C78EED7D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4330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9FC19-6F6B-40BB-A551-5B23405E1A22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8DB88A-3BFC-43D6-A0B9-1F9382ED257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2760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08C940-C326-4E22-A072-F58D9986B6CC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C6C458-612D-410B-A23A-38C22B1AD28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5558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B050E1-B9F5-47B8-8A5F-7ADCF818B579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8573AA-BCB7-4BEE-8B0C-22CEC8BA279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6376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56B03A-8A4D-4B18-85EA-C920101115C2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1E2BBD-6DFD-4051-B524-3C412915A2B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5609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3BF81C-7F74-4E4D-BD97-843E430D1755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81CFFC-F819-4CCF-95AB-0B72F07DC82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9133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7" name="Title Placeholder 8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BE4AE11F-9285-4F6F-A6B2-1A6388682792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A8AA81F6-E4F9-4273-BDEA-24C02A580AF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 kern="1200">
          <a:solidFill>
            <a:srgbClr val="3766BC"/>
          </a:solidFill>
          <a:latin typeface="Helvetica Neue Condensed" charset="0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Helvetica Bold" charset="0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Helvetica Bold" charset="0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Helvetica Bold" charset="0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Helvetica Bold" charset="0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Helvetica Bold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ctrTitle"/>
          </p:nvPr>
        </p:nvSpPr>
        <p:spPr>
          <a:xfrm>
            <a:off x="414617" y="2381624"/>
            <a:ext cx="11362765" cy="1865313"/>
          </a:xfrm>
        </p:spPr>
        <p:txBody>
          <a:bodyPr/>
          <a:lstStyle/>
          <a:p>
            <a:pPr eaLnBrk="1" hangingPunct="1"/>
            <a:r>
              <a:rPr lang="en-US" cap="none" dirty="0"/>
              <a:t>Lesson 11.3 </a:t>
            </a:r>
            <a:br>
              <a:rPr lang="en-US" cap="none" dirty="0"/>
            </a:br>
            <a:r>
              <a:rPr lang="en-US" cap="none" dirty="0"/>
              <a:t>Avoiding and Quitting Tobacco Product Use</a:t>
            </a:r>
            <a:endParaRPr lang="en-US" altLang="en-US" cap="none" dirty="0">
              <a:latin typeface="Helvetica Neue Condensed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974850"/>
            <a:ext cx="9144000" cy="412750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dirty="0"/>
              <a:t>Chapter </a:t>
            </a:r>
            <a:r>
              <a:rPr lang="en-US" b="1" dirty="0"/>
              <a:t>11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528260-60B4-4980-BBC0-5A18854C91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Benefits of Being Tobacco Free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898BE5-AADA-4CB1-9F6E-4F2843695E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7430" y="1566380"/>
            <a:ext cx="10515600" cy="4168338"/>
          </a:xfrm>
        </p:spPr>
        <p:txBody>
          <a:bodyPr/>
          <a:lstStyle/>
          <a:p>
            <a:r>
              <a:rPr lang="en-US" dirty="0"/>
              <a:t>You no longer must find specific places and times to smoke.</a:t>
            </a:r>
          </a:p>
          <a:p>
            <a:r>
              <a:rPr lang="en-US" dirty="0"/>
              <a:t>You will have more money.</a:t>
            </a:r>
          </a:p>
          <a:p>
            <a:r>
              <a:rPr lang="en-US" dirty="0"/>
              <a:t>Your skin and nails will look healthier, your teeth will look whiter, and your breath will be fresher.</a:t>
            </a:r>
          </a:p>
          <a:p>
            <a:r>
              <a:rPr lang="en-US" dirty="0"/>
              <a:t>You will have more energy.</a:t>
            </a:r>
          </a:p>
          <a:p>
            <a:r>
              <a:rPr lang="en-US" dirty="0"/>
              <a:t>You’ll be able to do normal activities without losing your breath.</a:t>
            </a:r>
          </a:p>
          <a:p>
            <a:r>
              <a:rPr lang="en-US" dirty="0"/>
              <a:t>You won’t have to worry about exposing your family members and friends to your secondhand smoke.</a:t>
            </a:r>
          </a:p>
        </p:txBody>
      </p:sp>
    </p:spTree>
    <p:extLst>
      <p:ext uri="{BB962C8B-B14F-4D97-AF65-F5344CB8AC3E}">
        <p14:creationId xmlns:p14="http://schemas.microsoft.com/office/powerpoint/2010/main" val="6495144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35DBDF-840F-4F98-B976-E24107A0D3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Quitting Methods </a:t>
            </a:r>
            <a:r>
              <a:rPr lang="en-US" sz="2400" i="1" dirty="0"/>
              <a:t>(1 of 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AA2FE5-E184-41FB-8E33-FA21D3D51B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35502"/>
            <a:ext cx="10515600" cy="4440755"/>
          </a:xfrm>
        </p:spPr>
        <p:txBody>
          <a:bodyPr/>
          <a:lstStyle/>
          <a:p>
            <a:r>
              <a:rPr lang="en-US" dirty="0"/>
              <a:t>Quitting isn’t easy, and there may be times when you aren’t completely successful. But having a plan will help you get back on track. </a:t>
            </a:r>
          </a:p>
          <a:p>
            <a:r>
              <a:rPr lang="en-US" dirty="0"/>
              <a:t>To be successful at quitting,</a:t>
            </a:r>
          </a:p>
          <a:p>
            <a:pPr lvl="1"/>
            <a:r>
              <a:rPr lang="en-US" dirty="0"/>
              <a:t>set a quit date,</a:t>
            </a:r>
          </a:p>
          <a:p>
            <a:pPr lvl="1"/>
            <a:r>
              <a:rPr lang="en-US" dirty="0"/>
              <a:t>make a list of reasons you want to quit,</a:t>
            </a:r>
          </a:p>
          <a:p>
            <a:pPr lvl="1"/>
            <a:r>
              <a:rPr lang="en-US" dirty="0"/>
              <a:t>list the things that trigger you to use a tobacco product,</a:t>
            </a:r>
            <a:endParaRPr lang="en-US" sz="2000" dirty="0"/>
          </a:p>
          <a:p>
            <a:pPr lvl="1"/>
            <a:r>
              <a:rPr lang="en-US" dirty="0"/>
              <a:t>have a plan to fight the cravings and get rid of all the smoking reminders, and</a:t>
            </a:r>
            <a:endParaRPr lang="en-US" sz="2000" dirty="0"/>
          </a:p>
          <a:p>
            <a:pPr lvl="1"/>
            <a:r>
              <a:rPr lang="en-US" dirty="0"/>
              <a:t>work on sticking to your plan and keep trying to quit until you meet your goal. 							</a:t>
            </a:r>
          </a:p>
          <a:p>
            <a:pPr marL="457200" lvl="1" indent="0" algn="r">
              <a:buNone/>
            </a:pPr>
            <a:r>
              <a:rPr lang="en-US" sz="1400" b="0" i="1" dirty="0"/>
              <a:t>(continued)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35809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35DBDF-840F-4F98-B976-E24107A0D3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Quitting Methods </a:t>
            </a:r>
            <a:r>
              <a:rPr lang="en-US" sz="2400" i="1" dirty="0">
                <a:latin typeface="Helvetica" pitchFamily="2" charset="0"/>
              </a:rPr>
              <a:t>(2 of 2)</a:t>
            </a:r>
            <a:endParaRPr lang="en-US" dirty="0">
              <a:latin typeface="Helvetica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AA2FE5-E184-41FB-8E33-FA21D3D51B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Apps and text message programs to help with quitting </a:t>
            </a:r>
          </a:p>
          <a:p>
            <a:r>
              <a:rPr lang="en-US" dirty="0"/>
              <a:t>Nicotine replacement therapy (NRT) 	</a:t>
            </a:r>
          </a:p>
          <a:p>
            <a:r>
              <a:rPr lang="en-US" dirty="0"/>
              <a:t>Individual, group, or telephone counseling </a:t>
            </a:r>
          </a:p>
          <a:p>
            <a:r>
              <a:rPr lang="en-US" dirty="0"/>
              <a:t>Exercise</a:t>
            </a:r>
          </a:p>
          <a:p>
            <a:r>
              <a:rPr lang="en-US" dirty="0"/>
              <a:t>Support of family and friends 	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824522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90D596-4152-45E2-9743-80A91281D4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Write About 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2CE0AD-85AF-4C99-844F-F91AC66424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Why do you think it is so hard for teens to quit using tobacco products once they start? </a:t>
            </a:r>
          </a:p>
        </p:txBody>
      </p:sp>
    </p:spTree>
    <p:extLst>
      <p:ext uri="{BB962C8B-B14F-4D97-AF65-F5344CB8AC3E}">
        <p14:creationId xmlns:p14="http://schemas.microsoft.com/office/powerpoint/2010/main" val="13403362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1AE332-19C0-4581-BF60-C11E1B0CDF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Tips for Staying Tobacco Free </a:t>
            </a:r>
            <a:r>
              <a:rPr lang="en-US" sz="2400" i="1" dirty="0"/>
              <a:t>(1 of 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D233C1-DAE2-49E7-A50B-C801A6737A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Stay away from situations where tobacco products are being used.</a:t>
            </a:r>
          </a:p>
          <a:p>
            <a:r>
              <a:rPr lang="en-US" dirty="0"/>
              <a:t>Spend time with friends who don’t use tobacco products.</a:t>
            </a:r>
          </a:p>
          <a:p>
            <a:r>
              <a:rPr lang="en-US" dirty="0"/>
              <a:t>Have specific lines you use to get yourself out of using, such as </a:t>
            </a:r>
            <a:r>
              <a:rPr lang="en-US" i="1" dirty="0"/>
              <a:t>I have asthma and I could become very ill </a:t>
            </a:r>
            <a:r>
              <a:rPr lang="en-US" dirty="0"/>
              <a:t>or</a:t>
            </a:r>
            <a:r>
              <a:rPr lang="en-US" i="1" dirty="0"/>
              <a:t> I don’t think this is a good idea</a:t>
            </a:r>
            <a:r>
              <a:rPr lang="en-US" dirty="0"/>
              <a:t>.</a:t>
            </a:r>
          </a:p>
          <a:p>
            <a:r>
              <a:rPr lang="en-US" dirty="0"/>
              <a:t>Recognize what situations, people, or places may trigger you to want to use, and try not to put yourself with those people or in those situations. </a:t>
            </a:r>
          </a:p>
          <a:p>
            <a:pPr marL="0" indent="0" algn="r">
              <a:buNone/>
            </a:pPr>
            <a:r>
              <a:rPr lang="en-US" sz="1400" b="0" i="1" dirty="0"/>
              <a:t>(continued)</a:t>
            </a:r>
          </a:p>
        </p:txBody>
      </p:sp>
    </p:spTree>
    <p:extLst>
      <p:ext uri="{BB962C8B-B14F-4D97-AF65-F5344CB8AC3E}">
        <p14:creationId xmlns:p14="http://schemas.microsoft.com/office/powerpoint/2010/main" val="7581544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1AE332-19C0-4581-BF60-C11E1B0CDF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Tips for Staying Tobacco Free </a:t>
            </a:r>
            <a:r>
              <a:rPr lang="en-US" sz="2400" i="1" dirty="0">
                <a:latin typeface="Helvetica" pitchFamily="2" charset="0"/>
              </a:rPr>
              <a:t>(2 of 2)</a:t>
            </a:r>
            <a:endParaRPr lang="en-US" dirty="0">
              <a:latin typeface="Helvetica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D233C1-DAE2-49E7-A50B-C801A6737A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Celebrate moments when you convince yourself not to give into your cravings and all the days you don’t use. </a:t>
            </a:r>
          </a:p>
          <a:p>
            <a:r>
              <a:rPr lang="en-US" dirty="0"/>
              <a:t>Replace using tobacco products with a new hobby or activity so you have something to do when you want to use. </a:t>
            </a:r>
          </a:p>
          <a:p>
            <a:r>
              <a:rPr lang="en-US" dirty="0"/>
              <a:t>Write down your reasons for quitting and look over them when you think about using again. </a:t>
            </a:r>
          </a:p>
        </p:txBody>
      </p:sp>
    </p:spTree>
    <p:extLst>
      <p:ext uri="{BB962C8B-B14F-4D97-AF65-F5344CB8AC3E}">
        <p14:creationId xmlns:p14="http://schemas.microsoft.com/office/powerpoint/2010/main" val="1696916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0DFD97-BB0C-48B9-BADD-76D790830F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Refusal Skills to Avoid Tobacco Use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EB826F-0D8E-409B-9036-46B5B9810F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Refusal skills are techniques you use to say no to something you don’t want to do. </a:t>
            </a:r>
          </a:p>
          <a:p>
            <a:r>
              <a:rPr lang="en-US" dirty="0"/>
              <a:t>To say no to using tobacco products, you should use a combination of verbal and nonverbal communication to get your point across. </a:t>
            </a:r>
          </a:p>
          <a:p>
            <a:r>
              <a:rPr lang="en-US" dirty="0"/>
              <a:t>Make sure your verbal response is firm and confident and your nonverbal response matches it. </a:t>
            </a:r>
          </a:p>
        </p:txBody>
      </p:sp>
    </p:spTree>
    <p:extLst>
      <p:ext uri="{BB962C8B-B14F-4D97-AF65-F5344CB8AC3E}">
        <p14:creationId xmlns:p14="http://schemas.microsoft.com/office/powerpoint/2010/main" val="25075175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745301-399F-4393-9706-709DBB7D22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Nicotine Addiction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676B99-732C-4BFF-A99D-2334564403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Nicotine is the addictive substance found in all tobacco products.</a:t>
            </a:r>
          </a:p>
          <a:p>
            <a:pPr lvl="1"/>
            <a:r>
              <a:rPr lang="en-US" dirty="0"/>
              <a:t>It is poisonous if used in its pure form.</a:t>
            </a:r>
          </a:p>
          <a:p>
            <a:pPr lvl="1"/>
            <a:r>
              <a:rPr lang="en-US" dirty="0"/>
              <a:t>It is a central nervous stimulant.</a:t>
            </a:r>
          </a:p>
          <a:p>
            <a:pPr lvl="1"/>
            <a:r>
              <a:rPr lang="en-US" dirty="0"/>
              <a:t>Epinephrine or adrenaline is released when you inhale and causes your blood pressure and heart rate to increase. </a:t>
            </a:r>
          </a:p>
          <a:p>
            <a:pPr lvl="1"/>
            <a:r>
              <a:rPr lang="en-US" dirty="0"/>
              <a:t>Dopamine is also released when you inhale and is the hormone linked to feelings of happiness, motivation, and concentration. </a:t>
            </a:r>
          </a:p>
          <a:p>
            <a:pPr marL="228600" lvl="1"/>
            <a:r>
              <a:rPr lang="en-US" sz="2800" dirty="0"/>
              <a:t>Nicotine can harm the parts of the brain that control attention, learning, mood, and impulse control. </a:t>
            </a:r>
          </a:p>
        </p:txBody>
      </p:sp>
    </p:spTree>
    <p:extLst>
      <p:ext uri="{BB962C8B-B14F-4D97-AF65-F5344CB8AC3E}">
        <p14:creationId xmlns:p14="http://schemas.microsoft.com/office/powerpoint/2010/main" val="7103329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653253-CA01-42A3-B28B-D50002307D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Side Effects of Nicotine Addiction</a:t>
            </a:r>
          </a:p>
        </p:txBody>
      </p:sp>
      <p:pic>
        <p:nvPicPr>
          <p:cNvPr id="5" name="Content Placeholder 4" descr="Drawing of a woman’s body shows effects of nicotine in different areas: blood circulation; the brain, lungs, heart, and muscles; the gastrointestinal system; during pregnancy; and risks to a child later in life.">
            <a:extLst>
              <a:ext uri="{FF2B5EF4-FFF2-40B4-BE49-F238E27FC236}">
                <a16:creationId xmlns:a16="http://schemas.microsoft.com/office/drawing/2014/main" id="{728911F4-C9A2-4864-832E-4237D3D76D7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376460" y="1808163"/>
            <a:ext cx="3439080" cy="4168775"/>
          </a:xfrm>
        </p:spPr>
      </p:pic>
    </p:spTree>
    <p:extLst>
      <p:ext uri="{BB962C8B-B14F-4D97-AF65-F5344CB8AC3E}">
        <p14:creationId xmlns:p14="http://schemas.microsoft.com/office/powerpoint/2010/main" val="41756761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F134FC-4A69-4FF6-9FA0-16C1BB5E4A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Signs of Nicotine Addiction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F08CAB-3CA6-452C-B423-8EE97545A7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Using more tobacco more often to get the same feeling you did when you began using </a:t>
            </a:r>
          </a:p>
          <a:p>
            <a:r>
              <a:rPr lang="en-US" dirty="0"/>
              <a:t>Experiencing withdrawal symptoms, such as irritability, anxiety, and difficulty concentrating</a:t>
            </a:r>
          </a:p>
          <a:p>
            <a:r>
              <a:rPr lang="en-US" dirty="0"/>
              <a:t>Wanting to quit but being unable to because of the withdrawal symptoms </a:t>
            </a:r>
          </a:p>
          <a:p>
            <a:r>
              <a:rPr lang="en-US" dirty="0"/>
              <a:t>Experiencing cravings and intense urges to use tobacco </a:t>
            </a:r>
          </a:p>
          <a:p>
            <a:r>
              <a:rPr lang="en-US" dirty="0"/>
              <a:t>Continuing to use tobacco despite being aware of the consequences and health risks </a:t>
            </a:r>
          </a:p>
        </p:txBody>
      </p:sp>
    </p:spTree>
    <p:extLst>
      <p:ext uri="{BB962C8B-B14F-4D97-AF65-F5344CB8AC3E}">
        <p14:creationId xmlns:p14="http://schemas.microsoft.com/office/powerpoint/2010/main" val="14176460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E2CEAC-6873-4229-A251-5E27E15E3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Signs of Nicotine Withdrawal</a:t>
            </a:r>
          </a:p>
        </p:txBody>
      </p:sp>
      <p:pic>
        <p:nvPicPr>
          <p:cNvPr id="5" name="Content Placeholder 4" descr="Intense urges to use tobacco; using it in larger amounts; wanting to quit but not being able to. Irritability and frustration; anxiety and depression; trouble concentrating; headaches; increase in appetite and weight gain; trouble sleeping.">
            <a:extLst>
              <a:ext uri="{FF2B5EF4-FFF2-40B4-BE49-F238E27FC236}">
                <a16:creationId xmlns:a16="http://schemas.microsoft.com/office/drawing/2014/main" id="{2C1AA6DE-20EE-4E2D-92CD-138258F6B59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015719" y="1808163"/>
            <a:ext cx="6160561" cy="4168775"/>
          </a:xfrm>
        </p:spPr>
      </p:pic>
    </p:spTree>
    <p:extLst>
      <p:ext uri="{BB962C8B-B14F-4D97-AF65-F5344CB8AC3E}">
        <p14:creationId xmlns:p14="http://schemas.microsoft.com/office/powerpoint/2010/main" val="422636384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70&quot;/&gt;&lt;/object&gt;&lt;object type=&quot;3&quot; unique_id=&quot;10004&quot;&gt;&lt;property id=&quot;20148&quot; value=&quot;5&quot;/&gt;&lt;property id=&quot;20300&quot; value=&quot;Slide 2&quot;/&gt;&lt;property id=&quot;20307&quot; value=&quot;269&quot;/&gt;&lt;/object&gt;&lt;/object&gt;&lt;object type=&quot;8&quot; unique_id=&quot;10008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9253</TotalTime>
  <Words>663</Words>
  <Application>Microsoft Office PowerPoint</Application>
  <PresentationFormat>Widescreen</PresentationFormat>
  <Paragraphs>59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23" baseType="lpstr">
      <vt:lpstr>Arial</vt:lpstr>
      <vt:lpstr>Calibri</vt:lpstr>
      <vt:lpstr>Calibri Light</vt:lpstr>
      <vt:lpstr>Franklin Gothic Book</vt:lpstr>
      <vt:lpstr>Franklin Gothic Medium</vt:lpstr>
      <vt:lpstr>Helvetica</vt:lpstr>
      <vt:lpstr>Helvetica Bold</vt:lpstr>
      <vt:lpstr>Helvetica Neue</vt:lpstr>
      <vt:lpstr>Helvetica Neue Condensed</vt:lpstr>
      <vt:lpstr>Office Theme</vt:lpstr>
      <vt:lpstr>Custom Design</vt:lpstr>
      <vt:lpstr>Lesson 11.3  Avoiding and Quitting Tobacco Product Use</vt:lpstr>
      <vt:lpstr>Write About It</vt:lpstr>
      <vt:lpstr>Tips for Staying Tobacco Free (1 of 2)</vt:lpstr>
      <vt:lpstr>Tips for Staying Tobacco Free (2 of 2)</vt:lpstr>
      <vt:lpstr>Refusal Skills to Avoid Tobacco Use</vt:lpstr>
      <vt:lpstr>Nicotine Addiction</vt:lpstr>
      <vt:lpstr>Side Effects of Nicotine Addiction</vt:lpstr>
      <vt:lpstr>Common Signs of Nicotine Addiction</vt:lpstr>
      <vt:lpstr>Common Signs of Nicotine Withdrawal</vt:lpstr>
      <vt:lpstr>Benefits of Being Tobacco Free</vt:lpstr>
      <vt:lpstr>Quitting Methods (1 of 2)</vt:lpstr>
      <vt:lpstr>Quitting Methods (2 of 2)</vt:lpstr>
    </vt:vector>
  </TitlesOfParts>
  <Company>Human Kinetics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Package</dc:title>
  <dc:creator>Microsoft Office User</dc:creator>
  <cp:lastModifiedBy>Derek Campbell</cp:lastModifiedBy>
  <cp:revision>379</cp:revision>
  <cp:lastPrinted>2017-03-14T16:50:08Z</cp:lastPrinted>
  <dcterms:created xsi:type="dcterms:W3CDTF">2017-03-14T15:11:25Z</dcterms:created>
  <dcterms:modified xsi:type="dcterms:W3CDTF">2020-09-18T18:16:35Z</dcterms:modified>
</cp:coreProperties>
</file>