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6" r:id="rId2"/>
  </p:sldMasterIdLst>
  <p:notesMasterIdLst>
    <p:notesMasterId r:id="rId13"/>
  </p:notesMasterIdLst>
  <p:handoutMasterIdLst>
    <p:handoutMasterId r:id="rId14"/>
  </p:handoutMasterIdLst>
  <p:sldIdLst>
    <p:sldId id="270" r:id="rId3"/>
    <p:sldId id="305" r:id="rId4"/>
    <p:sldId id="308" r:id="rId5"/>
    <p:sldId id="311" r:id="rId6"/>
    <p:sldId id="316" r:id="rId7"/>
    <p:sldId id="309" r:id="rId8"/>
    <p:sldId id="312" r:id="rId9"/>
    <p:sldId id="313" r:id="rId10"/>
    <p:sldId id="314" r:id="rId11"/>
    <p:sldId id="310" r:id="rId12"/>
  </p:sldIdLst>
  <p:sldSz cx="12192000" cy="6858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5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11.2 </a:t>
            </a:r>
            <a:br>
              <a:rPr lang="en-US" cap="none" dirty="0"/>
            </a:br>
            <a:r>
              <a:rPr lang="en-US" cap="none" dirty="0"/>
              <a:t>Influences on Using Tobacco Products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31F7-E7B9-4346-A701-F2671FB99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Tobacco Products and School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008D3-2182-455F-A3E3-D671F11CF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Schools prohibiting the use of tobacco by students helps in lowering teen tobacco use.</a:t>
            </a:r>
          </a:p>
          <a:p>
            <a:r>
              <a:rPr lang="en-US" dirty="0"/>
              <a:t>Comprehensive tobacco-free school policies ban all tobacco products on school grounds, inside and outside of the building. </a:t>
            </a:r>
          </a:p>
        </p:txBody>
      </p:sp>
    </p:spTree>
    <p:extLst>
      <p:ext uri="{BB962C8B-B14F-4D97-AF65-F5344CB8AC3E}">
        <p14:creationId xmlns:p14="http://schemas.microsoft.com/office/powerpoint/2010/main" val="565377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D596-4152-45E2-9743-80A91281D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CE0AD-85AF-4C99-844F-F91AC6642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Vaping has become popular with middle school and high school students. What do you think influences teens to vape? </a:t>
            </a:r>
          </a:p>
          <a:p>
            <a:r>
              <a:rPr lang="en-US" dirty="0"/>
              <a:t>Try to brainstorm three to five influences. </a:t>
            </a:r>
          </a:p>
        </p:txBody>
      </p:sp>
    </p:spTree>
    <p:extLst>
      <p:ext uri="{BB962C8B-B14F-4D97-AF65-F5344CB8AC3E}">
        <p14:creationId xmlns:p14="http://schemas.microsoft.com/office/powerpoint/2010/main" val="1340336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14B23-536A-40E0-9DBC-CA57CD01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Influence Tobacco Use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B291D-F9B8-4028-897A-7C0EB4AD9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Everyone is influenced by someone or something.</a:t>
            </a:r>
          </a:p>
          <a:p>
            <a:r>
              <a:rPr lang="en-US" dirty="0"/>
              <a:t>Friends and family may influence the decisions you make.</a:t>
            </a:r>
          </a:p>
          <a:p>
            <a:r>
              <a:rPr lang="en-US" dirty="0"/>
              <a:t>Celebrities and athletes may influence where you shop and brands you buy. </a:t>
            </a:r>
          </a:p>
          <a:p>
            <a:r>
              <a:rPr lang="en-US" dirty="0"/>
              <a:t>Sometimes, you will make decisions that go against what your friends or family think you should do.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513017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14B23-536A-40E0-9DBC-CA57CD01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Influence Tobacco Use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B291D-F9B8-4028-897A-7C0EB4AD9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influence is a thought or feeling that guides you, persuades you, or motivates you to do something.</a:t>
            </a:r>
          </a:p>
          <a:p>
            <a:r>
              <a:rPr lang="en-US" dirty="0"/>
              <a:t>Two types of influences that affect the decisions you make</a:t>
            </a:r>
          </a:p>
          <a:p>
            <a:pPr lvl="1"/>
            <a:r>
              <a:rPr lang="en-US" dirty="0"/>
              <a:t>Internal influences are your thoughts and opinions about something that guide your decisions. </a:t>
            </a:r>
          </a:p>
          <a:p>
            <a:pPr lvl="1"/>
            <a:r>
              <a:rPr lang="en-US" dirty="0"/>
              <a:t>External influences may be the environment you live in, your family and friends, clubs and organizations you belong to, and social media. </a:t>
            </a:r>
          </a:p>
        </p:txBody>
      </p:sp>
    </p:spTree>
    <p:extLst>
      <p:ext uri="{BB962C8B-B14F-4D97-AF65-F5344CB8AC3E}">
        <p14:creationId xmlns:p14="http://schemas.microsoft.com/office/powerpoint/2010/main" val="3893218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C8333-CEB6-4C38-87ED-DC48DAFD3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Factors That May Determine Whether Teens Use Tobacco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EA31A-93EA-4331-A684-33633BA2B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</a:t>
            </a:r>
          </a:p>
          <a:p>
            <a:r>
              <a:rPr lang="en-US" dirty="0"/>
              <a:t>Gender</a:t>
            </a:r>
          </a:p>
          <a:p>
            <a:r>
              <a:rPr lang="en-US" dirty="0"/>
              <a:t>Stressful events</a:t>
            </a:r>
          </a:p>
          <a:p>
            <a:r>
              <a:rPr lang="en-US" dirty="0"/>
              <a:t>Perception of risk</a:t>
            </a:r>
          </a:p>
          <a:p>
            <a:r>
              <a:rPr lang="en-US" dirty="0"/>
              <a:t>Media</a:t>
            </a:r>
          </a:p>
        </p:txBody>
      </p:sp>
    </p:spTree>
    <p:extLst>
      <p:ext uri="{BB962C8B-B14F-4D97-AF65-F5344CB8AC3E}">
        <p14:creationId xmlns:p14="http://schemas.microsoft.com/office/powerpoint/2010/main" val="257765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E85F-C423-462D-8657-0CFF3B5D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Influences on Using </a:t>
            </a:r>
            <a:br>
              <a:rPr lang="en-US" dirty="0"/>
            </a:br>
            <a:r>
              <a:rPr lang="en-US" dirty="0"/>
              <a:t>Tobacco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3B1A6-580F-4AAA-B4B1-6E08A3A49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knowledge about tobacco products</a:t>
            </a:r>
          </a:p>
          <a:p>
            <a:r>
              <a:rPr lang="en-US" dirty="0"/>
              <a:t>Your values about whether you think using tobacco products are okay for you to do</a:t>
            </a:r>
          </a:p>
          <a:p>
            <a:r>
              <a:rPr lang="en-US" dirty="0"/>
              <a:t>Your feelings about yourself and your self-confidence</a:t>
            </a:r>
          </a:p>
          <a:p>
            <a:r>
              <a:rPr lang="en-US" dirty="0"/>
              <a:t>Your view of social norms. If your group of friends don’t use tobacco products, then that’s the norm. So you probably won’t either. </a:t>
            </a:r>
          </a:p>
        </p:txBody>
      </p:sp>
    </p:spTree>
    <p:extLst>
      <p:ext uri="{BB962C8B-B14F-4D97-AF65-F5344CB8AC3E}">
        <p14:creationId xmlns:p14="http://schemas.microsoft.com/office/powerpoint/2010/main" val="2469512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E85F-C423-462D-8657-0CFF3B5D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Influences on Using </a:t>
            </a:r>
            <a:br>
              <a:rPr lang="en-US" dirty="0"/>
            </a:br>
            <a:r>
              <a:rPr lang="en-US" dirty="0"/>
              <a:t>Tobacco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3B1A6-580F-4AAA-B4B1-6E08A3A49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Peer pressure from friends can influence the choices you make.</a:t>
            </a:r>
          </a:p>
          <a:p>
            <a:r>
              <a:rPr lang="en-US" dirty="0"/>
              <a:t>The environment you live in and whether the adults in the environment use tobacco products or not can influence you. </a:t>
            </a:r>
          </a:p>
          <a:p>
            <a:r>
              <a:rPr lang="en-US" dirty="0"/>
              <a:t>If tobacco products are easy to get, you may be more likely to use them. </a:t>
            </a:r>
          </a:p>
          <a:p>
            <a:r>
              <a:rPr lang="en-US" dirty="0"/>
              <a:t>Media influence you based on how tobacco products are portrayed. </a:t>
            </a:r>
          </a:p>
        </p:txBody>
      </p:sp>
    </p:spTree>
    <p:extLst>
      <p:ext uri="{BB962C8B-B14F-4D97-AF65-F5344CB8AC3E}">
        <p14:creationId xmlns:p14="http://schemas.microsoft.com/office/powerpoint/2010/main" val="48196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35134-5093-4728-86BD-3A6DDC8A3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Tobacco Norming in Society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8D423-2BFD-4F33-B75E-A8D58F8D9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entertainment industry contributes to the normalization of smoking through various forms of pop culture and entertainment. It makes tobacco use seem socially acceptable and rebellious. </a:t>
            </a:r>
          </a:p>
          <a:p>
            <a:endParaRPr lang="en-US" dirty="0"/>
          </a:p>
          <a:p>
            <a:endParaRPr lang="en-US" dirty="0"/>
          </a:p>
          <a:p>
            <a:pPr marL="0" indent="0" algn="r">
              <a:buNone/>
            </a:pPr>
            <a:endParaRPr lang="en-US" sz="1400" i="1" dirty="0"/>
          </a:p>
          <a:p>
            <a:pPr marL="0" indent="0" algn="r">
              <a:buNone/>
            </a:pPr>
            <a:endParaRPr lang="en-US" sz="1400" i="1" dirty="0"/>
          </a:p>
          <a:p>
            <a:pPr marL="0" indent="0" algn="r">
              <a:buNone/>
            </a:pPr>
            <a:endParaRPr lang="en-US" sz="1400" i="1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885249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35134-5093-4728-86BD-3A6DDC8A3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Tobacco Norming in Society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8D423-2BFD-4F33-B75E-A8D58F8D9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ways tobacco is normalized and idealized</a:t>
            </a:r>
          </a:p>
          <a:p>
            <a:pPr lvl="1"/>
            <a:r>
              <a:rPr lang="en-US" dirty="0"/>
              <a:t>TV streaming: Tobacco use is more prevalent and prominent on streaming shows. </a:t>
            </a:r>
          </a:p>
          <a:p>
            <a:pPr lvl="1"/>
            <a:r>
              <a:rPr lang="en-US" dirty="0"/>
              <a:t>Video games: Use of tobacco by a character makes them seem cooler and tougher. </a:t>
            </a:r>
          </a:p>
          <a:p>
            <a:pPr lvl="1"/>
            <a:r>
              <a:rPr lang="en-US" dirty="0"/>
              <a:t>Celebrities: When they pose with cigarettes or are vaping, they give the tobacco industry free advertising and help to normalize it.</a:t>
            </a:r>
          </a:p>
          <a:p>
            <a:pPr lvl="1"/>
            <a:r>
              <a:rPr lang="en-US" dirty="0"/>
              <a:t>Movies: More than one-third of PG-13 rated movies continue to include tobacco imagery.</a:t>
            </a:r>
          </a:p>
          <a:p>
            <a:pPr lvl="1"/>
            <a:r>
              <a:rPr lang="en-US" dirty="0"/>
              <a:t>Sports: Smokeless tobacco continues to have a cultural association with baseball. </a:t>
            </a:r>
          </a:p>
        </p:txBody>
      </p:sp>
    </p:spTree>
    <p:extLst>
      <p:ext uri="{BB962C8B-B14F-4D97-AF65-F5344CB8AC3E}">
        <p14:creationId xmlns:p14="http://schemas.microsoft.com/office/powerpoint/2010/main" val="5572906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8892</TotalTime>
  <Words>510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11.2  Influences on Using Tobacco Products</vt:lpstr>
      <vt:lpstr>Write About It</vt:lpstr>
      <vt:lpstr>Factors That Influence Tobacco Use (1 of 2)</vt:lpstr>
      <vt:lpstr>Factors That Influence Tobacco Use (2 of 2)</vt:lpstr>
      <vt:lpstr>General Factors That May Determine Whether Teens Use Tobacco Products</vt:lpstr>
      <vt:lpstr>Internal Influences on Using  Tobacco Products</vt:lpstr>
      <vt:lpstr>External Influences on Using  Tobacco Products</vt:lpstr>
      <vt:lpstr>Tobacco Norming in Society (1 of 2)</vt:lpstr>
      <vt:lpstr>Tobacco Norming in Society (2 of 2)</vt:lpstr>
      <vt:lpstr>Tobacco Products and School Policies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349</cp:revision>
  <cp:lastPrinted>2017-03-14T16:50:08Z</cp:lastPrinted>
  <dcterms:created xsi:type="dcterms:W3CDTF">2017-03-14T15:11:25Z</dcterms:created>
  <dcterms:modified xsi:type="dcterms:W3CDTF">2020-09-18T18:14:43Z</dcterms:modified>
</cp:coreProperties>
</file>