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6" r:id="rId2"/>
  </p:sldMasterIdLst>
  <p:notesMasterIdLst>
    <p:notesMasterId r:id="rId20"/>
  </p:notesMasterIdLst>
  <p:handoutMasterIdLst>
    <p:handoutMasterId r:id="rId21"/>
  </p:handoutMasterIdLst>
  <p:sldIdLst>
    <p:sldId id="270" r:id="rId3"/>
    <p:sldId id="305" r:id="rId4"/>
    <p:sldId id="308" r:id="rId5"/>
    <p:sldId id="307" r:id="rId6"/>
    <p:sldId id="320" r:id="rId7"/>
    <p:sldId id="309" r:id="rId8"/>
    <p:sldId id="310" r:id="rId9"/>
    <p:sldId id="311" r:id="rId10"/>
    <p:sldId id="312" r:id="rId11"/>
    <p:sldId id="314" r:id="rId12"/>
    <p:sldId id="313" r:id="rId13"/>
    <p:sldId id="315" r:id="rId14"/>
    <p:sldId id="317" r:id="rId15"/>
    <p:sldId id="321" r:id="rId16"/>
    <p:sldId id="318" r:id="rId17"/>
    <p:sldId id="322" r:id="rId18"/>
    <p:sldId id="319" r:id="rId19"/>
  </p:sldIdLst>
  <p:sldSz cx="12192000" cy="6858000"/>
  <p:notesSz cx="6858000" cy="9144000"/>
  <p:custDataLst>
    <p:tags r:id="rId2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44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7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360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11.2 Common cigarette components and what else they can be found 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856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11.3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817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11.5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6339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11.6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930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11.1 </a:t>
            </a:r>
            <a:br>
              <a:rPr lang="en-US" cap="none" dirty="0"/>
            </a:br>
            <a:r>
              <a:rPr lang="en-US" cap="none" dirty="0"/>
              <a:t>Tobacco Products</a:t>
            </a:r>
            <a:br>
              <a:rPr lang="en-US" cap="none" dirty="0"/>
            </a:br>
            <a:r>
              <a:rPr lang="en-US" cap="none" dirty="0"/>
              <a:t>and the Rise of E-Cigarettes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A7827-3F5A-4864-944F-7ADB59194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E-Cigarettes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C636B-B416-47EB-B1CA-FAF2E8A62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 of an e-cigarette is often known as vaping. </a:t>
            </a:r>
          </a:p>
          <a:p>
            <a:r>
              <a:rPr lang="en-US" dirty="0"/>
              <a:t>Vaping is the act of inhaling and exhaling aerosol produced by an e-cigarette. </a:t>
            </a:r>
          </a:p>
          <a:p>
            <a:r>
              <a:rPr lang="en-US" dirty="0"/>
              <a:t>The liquid is often referred to as e-juice and usually contains nicotine, flavoring, and other chemicals. </a:t>
            </a:r>
          </a:p>
          <a:p>
            <a:r>
              <a:rPr lang="en-US" dirty="0"/>
              <a:t>The amount of aerosol produced by the e-cigarette affects how much nicotine is consumed. </a:t>
            </a:r>
          </a:p>
        </p:txBody>
      </p:sp>
    </p:spTree>
    <p:extLst>
      <p:ext uri="{BB962C8B-B14F-4D97-AF65-F5344CB8AC3E}">
        <p14:creationId xmlns:p14="http://schemas.microsoft.com/office/powerpoint/2010/main" val="3441647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90C7D-C13B-4FD8-986A-0D2F755DA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Uses E-Cigarettes?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613AE-5AAE-49E4-B317-48F14439E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E-cigarettes are popular with teens who have never smoked cigarettes before and may never have intended to. </a:t>
            </a:r>
          </a:p>
          <a:p>
            <a:r>
              <a:rPr lang="en-US" dirty="0"/>
              <a:t>Teens using e-cigarettes are at an increased risk of smoking cigarettes later in their lives partly because of the addiction to nicotine. </a:t>
            </a:r>
          </a:p>
          <a:p>
            <a:r>
              <a:rPr lang="en-US" dirty="0"/>
              <a:t>E-cigarettes may be more socially acceptable than smoking cigarettes because the aerosol does not smell as bad as cigarette smoke does. </a:t>
            </a:r>
          </a:p>
        </p:txBody>
      </p:sp>
    </p:spTree>
    <p:extLst>
      <p:ext uri="{BB962C8B-B14F-4D97-AF65-F5344CB8AC3E}">
        <p14:creationId xmlns:p14="http://schemas.microsoft.com/office/powerpoint/2010/main" val="2009593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C19D9-A23F-4DB8-ACF0-5B2A2881A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E-Cigarettes Are a Dangerous Alternative </a:t>
            </a:r>
            <a:br>
              <a:rPr lang="en-US" dirty="0"/>
            </a:br>
            <a:r>
              <a:rPr lang="en-US" dirty="0"/>
              <a:t>to Smoking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FA10-D891-4843-8084-3BC63DD85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E-cigarettes have been advertised as a safe alternative to smoking and a method to quit smoking cigarettes. </a:t>
            </a:r>
          </a:p>
          <a:p>
            <a:r>
              <a:rPr lang="en-US" dirty="0"/>
              <a:t>There is little evidence showing e-cigarette use reducing cigarette smoking or leading to completely quitting smoking. </a:t>
            </a:r>
          </a:p>
          <a:p>
            <a:r>
              <a:rPr lang="en-US" dirty="0"/>
              <a:t>Vaping an average-sized e-cigarette is equal to 12 cigarettes, and most tobacco cigarettes contain between 8 and 20 mg of nicotine. </a:t>
            </a:r>
          </a:p>
        </p:txBody>
      </p:sp>
    </p:spTree>
    <p:extLst>
      <p:ext uri="{BB962C8B-B14F-4D97-AF65-F5344CB8AC3E}">
        <p14:creationId xmlns:p14="http://schemas.microsoft.com/office/powerpoint/2010/main" val="363365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0B2D7-C3FE-49C2-9C5C-7267628E4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Risks and E-Cigarettes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EE650-9591-4926-8F53-D9261D69A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e-cigarettes are relatively new, there is still much to be learned about their long-term effects. </a:t>
            </a:r>
          </a:p>
          <a:p>
            <a:r>
              <a:rPr lang="en-US" dirty="0"/>
              <a:t>Many of the health risks people are aware of are like those for cigarettes. </a:t>
            </a:r>
          </a:p>
          <a:p>
            <a:r>
              <a:rPr lang="en-US" dirty="0"/>
              <a:t>It is unclear what all the ingredients are in the different e-juices, so no one knows what the side effects will be. It could be years before this information is available. </a:t>
            </a:r>
          </a:p>
          <a:p>
            <a:r>
              <a:rPr lang="en-US" dirty="0"/>
              <a:t>Vaping can cause lung and cardiovascular diseases, lung cancer, and fainting and can reduce how well your immune system works. </a:t>
            </a:r>
          </a:p>
        </p:txBody>
      </p:sp>
    </p:spTree>
    <p:extLst>
      <p:ext uri="{BB962C8B-B14F-4D97-AF65-F5344CB8AC3E}">
        <p14:creationId xmlns:p14="http://schemas.microsoft.com/office/powerpoint/2010/main" val="2180915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C4310-69E8-4072-AE6C-AB70E922F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of Vaping</a:t>
            </a:r>
          </a:p>
        </p:txBody>
      </p:sp>
      <p:pic>
        <p:nvPicPr>
          <p:cNvPr id="5" name="Content Placeholder 4" descr="Drawing of a human body highlighting areas affected by vaping. Heart and circulation: chest pain, increased blood pressure, increased heart rate. Mouth and airway: irritation, cough, increased airway resistance. Stomach: vomiting, nausea.">
            <a:extLst>
              <a:ext uri="{FF2B5EF4-FFF2-40B4-BE49-F238E27FC236}">
                <a16:creationId xmlns:a16="http://schemas.microsoft.com/office/drawing/2014/main" id="{FEF88D33-0B78-4F9C-B137-467DC06266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070261" y="1808163"/>
            <a:ext cx="4051478" cy="4168775"/>
          </a:xfrm>
        </p:spPr>
      </p:pic>
    </p:spTree>
    <p:extLst>
      <p:ext uri="{BB962C8B-B14F-4D97-AF65-F5344CB8AC3E}">
        <p14:creationId xmlns:p14="http://schemas.microsoft.com/office/powerpoint/2010/main" val="2752315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34E02-2623-49A5-9A92-A650A0850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Pregnancy and the Use</a:t>
            </a:r>
            <a:br>
              <a:rPr lang="en-US" dirty="0"/>
            </a:br>
            <a:r>
              <a:rPr lang="en-US" dirty="0"/>
              <a:t>of Cigarettes and E-Cigarettes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83224-5AF9-401D-AF3D-8D0E46240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Women and men who smoke have more difficulty becoming and getting their partners pregnant. </a:t>
            </a:r>
          </a:p>
          <a:p>
            <a:r>
              <a:rPr lang="en-US" dirty="0"/>
              <a:t>Smoking while pregnant can cause health problems to the mother and the baby.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 algn="r">
              <a:buNone/>
            </a:pPr>
            <a:endParaRPr lang="en-US" sz="1400" b="0" i="1" dirty="0"/>
          </a:p>
          <a:p>
            <a:pPr marL="0" indent="0" algn="r">
              <a:buNone/>
            </a:pPr>
            <a:endParaRPr lang="en-US" sz="1400" b="0" i="1" dirty="0"/>
          </a:p>
          <a:p>
            <a:pPr marL="0" indent="0" algn="r">
              <a:buNone/>
            </a:pPr>
            <a:r>
              <a:rPr lang="en-US" sz="1400" b="0" i="1" dirty="0"/>
              <a:t>(continued) </a:t>
            </a:r>
          </a:p>
        </p:txBody>
      </p:sp>
    </p:spTree>
    <p:extLst>
      <p:ext uri="{BB962C8B-B14F-4D97-AF65-F5344CB8AC3E}">
        <p14:creationId xmlns:p14="http://schemas.microsoft.com/office/powerpoint/2010/main" val="302551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D1B4E-6327-4AF3-8496-C34103972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Pregnancy and the Use</a:t>
            </a:r>
            <a:br>
              <a:rPr lang="en-US" dirty="0"/>
            </a:br>
            <a:r>
              <a:rPr lang="en-US" dirty="0"/>
              <a:t>of Cigarettes and E-Cigarettes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pic>
        <p:nvPicPr>
          <p:cNvPr id="5" name="Content Placeholder 4" descr="Mother: Smoking doubles the risk of abnormal bleeding during pregnancy and delivery. Miscarriage may happen, which is when a baby dies in the womb. E-cigarettes contain nicotine. Baby: Low birth weight. Born prematurely. Weaker lungs.">
            <a:extLst>
              <a:ext uri="{FF2B5EF4-FFF2-40B4-BE49-F238E27FC236}">
                <a16:creationId xmlns:a16="http://schemas.microsoft.com/office/drawing/2014/main" id="{89380D64-696A-4CEC-9F29-29C7597A1E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361877" y="1808163"/>
            <a:ext cx="3468245" cy="4168775"/>
          </a:xfrm>
        </p:spPr>
      </p:pic>
    </p:spTree>
    <p:extLst>
      <p:ext uri="{BB962C8B-B14F-4D97-AF65-F5344CB8AC3E}">
        <p14:creationId xmlns:p14="http://schemas.microsoft.com/office/powerpoint/2010/main" val="940433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2094F-B9CD-4B17-AD4D-D303D0AE3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Secondhand and Thirdhand Smoke or Vape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5286E-3D74-4CBC-A363-DC00B3EB9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smoke or vape from a cigarette, e-cigarette, cigar, or pipe and the smoke breathed out by a smoker are known as secondhand smoke or secondhand vape. </a:t>
            </a:r>
          </a:p>
          <a:p>
            <a:r>
              <a:rPr lang="en-US" dirty="0"/>
              <a:t>More than 60 of the 7,000 chemicals in tobacco smoke are known to cause cancer. The chemicals that cause cancer are known as carcinogens. </a:t>
            </a:r>
          </a:p>
          <a:p>
            <a:r>
              <a:rPr lang="en-US" dirty="0"/>
              <a:t>Secondhand vape contains nicotine, ultrafine metal particles, and low levels of </a:t>
            </a:r>
            <a:r>
              <a:rPr lang="en-US"/>
              <a:t>toxins that </a:t>
            </a:r>
            <a:r>
              <a:rPr lang="en-US" dirty="0"/>
              <a:t>are also known to cause cancer. </a:t>
            </a:r>
          </a:p>
        </p:txBody>
      </p:sp>
    </p:spTree>
    <p:extLst>
      <p:ext uri="{BB962C8B-B14F-4D97-AF65-F5344CB8AC3E}">
        <p14:creationId xmlns:p14="http://schemas.microsoft.com/office/powerpoint/2010/main" val="80884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D596-4152-45E2-9743-80A91281D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CE0AD-85AF-4C99-844F-F91AC6642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you name four types of tobacco products?</a:t>
            </a:r>
          </a:p>
          <a:p>
            <a:r>
              <a:rPr lang="en-US" dirty="0"/>
              <a:t>Can you list the common ingredient found in all forms of tobacco?</a:t>
            </a:r>
          </a:p>
        </p:txBody>
      </p:sp>
    </p:spTree>
    <p:extLst>
      <p:ext uri="{BB962C8B-B14F-4D97-AF65-F5344CB8AC3E}">
        <p14:creationId xmlns:p14="http://schemas.microsoft.com/office/powerpoint/2010/main" val="1340336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14B23-536A-40E0-9DBC-CA57CD01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Tobacco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B291D-F9B8-4028-897A-7C0EB4AD9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the Centers for Disease Control and Prevention (CDC), there has been a significant increase in middle school and high school students’ use of tobacco products, primarily in e-cigarettes.</a:t>
            </a:r>
          </a:p>
          <a:p>
            <a:r>
              <a:rPr lang="en-US" dirty="0"/>
              <a:t>Tobacco use is the number one cause of preventable deaths in the United States. </a:t>
            </a:r>
          </a:p>
        </p:txBody>
      </p:sp>
    </p:spTree>
    <p:extLst>
      <p:ext uri="{BB962C8B-B14F-4D97-AF65-F5344CB8AC3E}">
        <p14:creationId xmlns:p14="http://schemas.microsoft.com/office/powerpoint/2010/main" val="1513017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Tobacco and Its Ingredients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8029"/>
            <a:ext cx="10515600" cy="3904811"/>
          </a:xfrm>
        </p:spPr>
        <p:txBody>
          <a:bodyPr/>
          <a:lstStyle/>
          <a:p>
            <a:r>
              <a:rPr lang="en-US" dirty="0">
                <a:effectLst/>
              </a:rPr>
              <a:t>Tobacco is a plant grown for its leaves, which are dried and put into tobacco products. </a:t>
            </a:r>
          </a:p>
          <a:p>
            <a:r>
              <a:rPr lang="en-US" dirty="0"/>
              <a:t>Tobacco contains nicotine, which is the addictive chemical and the main ingredient in tobacco. </a:t>
            </a:r>
          </a:p>
          <a:p>
            <a:r>
              <a:rPr lang="en-US" dirty="0"/>
              <a:t>Nicotine stimulates the release of dopamine, which is the chemical responsible for feelings of excitement, relaxation, and stress relief.</a:t>
            </a:r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7779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81845-7EA6-42C0-88E4-B47CD0320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Tobacco and Its Ingredients </a:t>
            </a:r>
            <a:r>
              <a:rPr lang="en-US" sz="2400" b="0" i="1" dirty="0">
                <a:latin typeface="Helvetica" pitchFamily="2" charset="0"/>
              </a:rPr>
              <a:t>(continued)</a:t>
            </a:r>
          </a:p>
        </p:txBody>
      </p:sp>
      <p:pic>
        <p:nvPicPr>
          <p:cNvPr id="5" name="Content Placeholder 4" descr="Butane, nicotine, hydrogen cyanide, methanol, ammonia, acetone, tar, cadmium, arsenic, methane, carbon monoxide, toluene.">
            <a:extLst>
              <a:ext uri="{FF2B5EF4-FFF2-40B4-BE49-F238E27FC236}">
                <a16:creationId xmlns:a16="http://schemas.microsoft.com/office/drawing/2014/main" id="{E8DA89D0-C39E-47D0-A198-4A56C2FB83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92255" y="1618252"/>
            <a:ext cx="2407490" cy="4458441"/>
          </a:xfrm>
        </p:spPr>
      </p:pic>
    </p:spTree>
    <p:extLst>
      <p:ext uri="{BB962C8B-B14F-4D97-AF65-F5344CB8AC3E}">
        <p14:creationId xmlns:p14="http://schemas.microsoft.com/office/powerpoint/2010/main" val="3569048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C9F67-01B4-42B1-B2C9-D4B7AFEDF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Tobacco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03354-32BE-493F-94ED-1E99BA4B0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Cigarettes</a:t>
            </a:r>
          </a:p>
          <a:p>
            <a:r>
              <a:rPr lang="en-US" dirty="0"/>
              <a:t>Cigars</a:t>
            </a:r>
          </a:p>
          <a:p>
            <a:r>
              <a:rPr lang="en-US" dirty="0"/>
              <a:t>Electronic cigarettes (e-cigarettes)</a:t>
            </a:r>
          </a:p>
          <a:p>
            <a:r>
              <a:rPr lang="en-US" dirty="0"/>
              <a:t>Pipe</a:t>
            </a:r>
          </a:p>
          <a:p>
            <a:r>
              <a:rPr lang="en-US" dirty="0"/>
              <a:t>Chewing tobacco</a:t>
            </a:r>
          </a:p>
          <a:p>
            <a:r>
              <a:rPr lang="en-US" dirty="0"/>
              <a:t>Snuff and snus</a:t>
            </a:r>
          </a:p>
          <a:p>
            <a:r>
              <a:rPr lang="en-US" dirty="0" err="1"/>
              <a:t>Dissolvables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251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193FC-27EB-4F3F-9A65-B59F904B9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Tobacco’s Effects on the Body</a:t>
            </a:r>
          </a:p>
        </p:txBody>
      </p:sp>
      <p:pic>
        <p:nvPicPr>
          <p:cNvPr id="5" name="Content Placeholder 4" descr="Cardiovascular diseases (heart attacks, strokes, heart disease). Respiratory diseases (emphysema, asthma, chronic bronchitis). Cancers (lung, throat, other organs). Other diseases (diabetes, ulcers, gum disease, bad breath, osteoporosis).">
            <a:extLst>
              <a:ext uri="{FF2B5EF4-FFF2-40B4-BE49-F238E27FC236}">
                <a16:creationId xmlns:a16="http://schemas.microsoft.com/office/drawing/2014/main" id="{9E9F713C-B77B-47F2-831B-043D642781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61775" y="1808163"/>
            <a:ext cx="2868450" cy="4168775"/>
          </a:xfrm>
        </p:spPr>
      </p:pic>
    </p:spTree>
    <p:extLst>
      <p:ext uri="{BB962C8B-B14F-4D97-AF65-F5344CB8AC3E}">
        <p14:creationId xmlns:p14="http://schemas.microsoft.com/office/powerpoint/2010/main" val="1154782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85E5-9BDE-41D3-A26F-24DFC3DCE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Effects of Smokeless Tobacco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24D9E-AFEC-4119-BA5A-4F25249BE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Smokeless tobacco is also a serious risk to your mouth and overall health. </a:t>
            </a:r>
          </a:p>
          <a:p>
            <a:r>
              <a:rPr lang="en-US" dirty="0"/>
              <a:t>It contains twice as much nicotine as a regular cigarette. </a:t>
            </a:r>
          </a:p>
          <a:p>
            <a:r>
              <a:rPr lang="en-US" dirty="0"/>
              <a:t>It can cause cancer of the mouth, esophagus, or pancreas.</a:t>
            </a:r>
          </a:p>
          <a:p>
            <a:r>
              <a:rPr lang="en-US" dirty="0"/>
              <a:t>It destroys gum tissue and causes cavities, tooth discoloration, tooth decay, bad breath, and bone loss around teeth. </a:t>
            </a:r>
          </a:p>
        </p:txBody>
      </p:sp>
    </p:spTree>
    <p:extLst>
      <p:ext uri="{BB962C8B-B14F-4D97-AF65-F5344CB8AC3E}">
        <p14:creationId xmlns:p14="http://schemas.microsoft.com/office/powerpoint/2010/main" val="4156510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A7827-3F5A-4864-944F-7ADB59194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E-Cigarettes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C636B-B416-47EB-B1CA-FAF2E8A62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are also known as e-cigs, vape pens, vapes, mods, tank systems, and ENDS.</a:t>
            </a:r>
          </a:p>
          <a:p>
            <a:r>
              <a:rPr lang="en-US" dirty="0"/>
              <a:t>An e-cigarette is a battery-operated device that heats a liquid and produces an aerosol. </a:t>
            </a:r>
          </a:p>
          <a:p>
            <a:r>
              <a:rPr lang="en-US" dirty="0"/>
              <a:t>The aerosol that is inhaled and exhaled can contain nicotine; flavorings; chemical particles; cancer-causing chemicals; and heavy metals, such as nickel, tin, and lead.</a:t>
            </a:r>
          </a:p>
          <a:p>
            <a:endParaRPr lang="en-US" dirty="0"/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r>
              <a:rPr lang="en-US" sz="1400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09369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8666</TotalTime>
  <Words>797</Words>
  <Application>Microsoft Office PowerPoint</Application>
  <PresentationFormat>Widescreen</PresentationFormat>
  <Paragraphs>78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11.1  Tobacco Products and the Rise of E-Cigarettes</vt:lpstr>
      <vt:lpstr>Write About It</vt:lpstr>
      <vt:lpstr>Tobacco Facts</vt:lpstr>
      <vt:lpstr>Tobacco and Its Ingredients (1 of 2)</vt:lpstr>
      <vt:lpstr>Tobacco and Its Ingredients (continued)</vt:lpstr>
      <vt:lpstr>Types of Tobacco Products</vt:lpstr>
      <vt:lpstr>Tobacco’s Effects on the Body</vt:lpstr>
      <vt:lpstr>Health Effects of Smokeless Tobacco</vt:lpstr>
      <vt:lpstr>E-Cigarettes (1 of 2)</vt:lpstr>
      <vt:lpstr>E-Cigarettes (2 of 2)</vt:lpstr>
      <vt:lpstr>Who Uses E-Cigarettes?</vt:lpstr>
      <vt:lpstr>E-Cigarettes Are a Dangerous Alternative  to Smoking</vt:lpstr>
      <vt:lpstr>Health Risks and E-Cigarettes</vt:lpstr>
      <vt:lpstr>Side Effects of Vaping</vt:lpstr>
      <vt:lpstr>Pregnancy and the Use of Cigarettes and E-Cigarettes (1 of 2)</vt:lpstr>
      <vt:lpstr>Pregnancy and the Use of Cigarettes and E-Cigarettes (2 of 2)</vt:lpstr>
      <vt:lpstr>Secondhand and Thirdhand Smoke or Vape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329</cp:revision>
  <cp:lastPrinted>2017-03-14T16:50:08Z</cp:lastPrinted>
  <dcterms:created xsi:type="dcterms:W3CDTF">2017-03-14T15:11:25Z</dcterms:created>
  <dcterms:modified xsi:type="dcterms:W3CDTF">2020-09-18T18:14:07Z</dcterms:modified>
</cp:coreProperties>
</file>