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3"/>
  </p:notesMasterIdLst>
  <p:handoutMasterIdLst>
    <p:handoutMasterId r:id="rId14"/>
  </p:handoutMasterIdLst>
  <p:sldIdLst>
    <p:sldId id="354" r:id="rId3"/>
    <p:sldId id="382" r:id="rId4"/>
    <p:sldId id="355" r:id="rId5"/>
    <p:sldId id="381" r:id="rId6"/>
    <p:sldId id="353" r:id="rId7"/>
    <p:sldId id="374" r:id="rId8"/>
    <p:sldId id="378" r:id="rId9"/>
    <p:sldId id="358" r:id="rId10"/>
    <p:sldId id="359" r:id="rId11"/>
    <p:sldId id="380" r:id="rId12"/>
  </p:sldIdLst>
  <p:sldSz cx="12192000" cy="6858000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23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66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36494" y="2387600"/>
            <a:ext cx="10919012" cy="1865313"/>
          </a:xfrm>
        </p:spPr>
        <p:txBody>
          <a:bodyPr/>
          <a:lstStyle/>
          <a:p>
            <a:r>
              <a:rPr lang="en-US" cap="none" dirty="0"/>
              <a:t>Lesson 10.5</a:t>
            </a:r>
            <a:br>
              <a:rPr lang="en-US" cap="none" dirty="0"/>
            </a:br>
            <a:r>
              <a:rPr lang="en-US" cap="none" dirty="0"/>
              <a:t>Treating Alcohol Use Disorders</a:t>
            </a:r>
            <a:r>
              <a:rPr lang="en-US" dirty="0"/>
              <a:t> 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261251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8268"/>
            <a:ext cx="10515600" cy="409790"/>
          </a:xfrm>
        </p:spPr>
        <p:txBody>
          <a:bodyPr/>
          <a:lstStyle/>
          <a:p>
            <a:r>
              <a:rPr lang="en-US" dirty="0"/>
              <a:t>Support Groups for Families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5998"/>
            <a:ext cx="10515600" cy="4168338"/>
          </a:xfrm>
        </p:spPr>
        <p:txBody>
          <a:bodyPr/>
          <a:lstStyle/>
          <a:p>
            <a:r>
              <a:rPr lang="en-US" dirty="0"/>
              <a:t>Al-Anon helps family members and friends of alcoholics. They learn how to help themselves as well as the person with the drinking problem. </a:t>
            </a:r>
          </a:p>
          <a:p>
            <a:r>
              <a:rPr lang="en-US" dirty="0"/>
              <a:t>Alateen is specifically for teens who have a family member or friend who is an alcoholic.  </a:t>
            </a:r>
          </a:p>
        </p:txBody>
      </p:sp>
    </p:spTree>
    <p:extLst>
      <p:ext uri="{BB962C8B-B14F-4D97-AF65-F5344CB8AC3E}">
        <p14:creationId xmlns:p14="http://schemas.microsoft.com/office/powerpoint/2010/main" val="3278932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5213F-6B3D-419C-8F61-F1A1BEF94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C67C4-77E5-42B1-BB06-F337685A4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everything you know about treatment for an alcohol use disorder.</a:t>
            </a:r>
          </a:p>
          <a:p>
            <a:r>
              <a:rPr lang="en-US" dirty="0"/>
              <a:t>Then, list questions related to treatment that you would like to have answered.</a:t>
            </a:r>
          </a:p>
        </p:txBody>
      </p:sp>
    </p:spTree>
    <p:extLst>
      <p:ext uri="{BB962C8B-B14F-4D97-AF65-F5344CB8AC3E}">
        <p14:creationId xmlns:p14="http://schemas.microsoft.com/office/powerpoint/2010/main" val="3354102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97957"/>
            <a:ext cx="10515600" cy="409790"/>
          </a:xfrm>
        </p:spPr>
        <p:txBody>
          <a:bodyPr/>
          <a:lstStyle/>
          <a:p>
            <a:r>
              <a:rPr lang="en-US" dirty="0"/>
              <a:t>Alcohol Use Disorder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91705"/>
            <a:ext cx="10515600" cy="4168338"/>
          </a:xfrm>
        </p:spPr>
        <p:txBody>
          <a:bodyPr/>
          <a:lstStyle/>
          <a:p>
            <a:r>
              <a:rPr lang="en-US" dirty="0"/>
              <a:t>Alcohol use disorder (AUD) is a medical condition that is diagnosed when a person’s drinking causes distress or harm. </a:t>
            </a:r>
          </a:p>
          <a:p>
            <a:r>
              <a:rPr lang="en-US" dirty="0"/>
              <a:t>AUD ranges from mild to moderate to severe.</a:t>
            </a:r>
          </a:p>
          <a:p>
            <a:r>
              <a:rPr lang="en-US" dirty="0"/>
              <a:t>AUD is diagnosed if a person answers yes</a:t>
            </a:r>
            <a:r>
              <a:rPr lang="en-US" i="1" dirty="0"/>
              <a:t> </a:t>
            </a:r>
            <a:r>
              <a:rPr lang="en-US" dirty="0"/>
              <a:t>to two or more questions from an 11-question list about their drinking experience in the past year. </a:t>
            </a:r>
          </a:p>
          <a:p>
            <a:r>
              <a:rPr lang="en-US" dirty="0"/>
              <a:t>Severity of the AUD is defined by how many questions a person answers yes to.</a:t>
            </a:r>
          </a:p>
        </p:txBody>
      </p:sp>
    </p:spTree>
    <p:extLst>
      <p:ext uri="{BB962C8B-B14F-4D97-AF65-F5344CB8AC3E}">
        <p14:creationId xmlns:p14="http://schemas.microsoft.com/office/powerpoint/2010/main" val="996878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905EA-BD3C-4F1A-AE45-08A1AA5BB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Reasons for Teen </a:t>
            </a:r>
            <a:br>
              <a:rPr lang="en-US" dirty="0"/>
            </a:br>
            <a:r>
              <a:rPr lang="en-US" dirty="0"/>
              <a:t>Alcohol Use Disorder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C07C9-D24F-466F-BD6D-7193ACD30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Lack of family support and communication </a:t>
            </a:r>
          </a:p>
          <a:p>
            <a:r>
              <a:rPr lang="en-US" dirty="0"/>
              <a:t>Family conflicts and a history of alcohol or drug use </a:t>
            </a:r>
          </a:p>
          <a:p>
            <a:r>
              <a:rPr lang="en-US" dirty="0"/>
              <a:t>Peer pressure to drink</a:t>
            </a:r>
          </a:p>
          <a:p>
            <a:r>
              <a:rPr lang="en-US" dirty="0"/>
              <a:t>Teen drinking in the media</a:t>
            </a:r>
          </a:p>
          <a:p>
            <a:r>
              <a:rPr lang="en-US" dirty="0"/>
              <a:t>Starting to drink by age 16 or earlier </a:t>
            </a:r>
          </a:p>
          <a:p>
            <a:r>
              <a:rPr lang="en-US" dirty="0"/>
              <a:t>Having family members with an alcohol use disorder</a:t>
            </a:r>
          </a:p>
          <a:p>
            <a:r>
              <a:rPr lang="en-US" dirty="0"/>
              <a:t>Suffering from low self-esteem or depression</a:t>
            </a:r>
          </a:p>
        </p:txBody>
      </p:sp>
    </p:spTree>
    <p:extLst>
      <p:ext uri="{BB962C8B-B14F-4D97-AF65-F5344CB8AC3E}">
        <p14:creationId xmlns:p14="http://schemas.microsoft.com/office/powerpoint/2010/main" val="2105772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97630"/>
            <a:ext cx="10515600" cy="409790"/>
          </a:xfrm>
        </p:spPr>
        <p:txBody>
          <a:bodyPr/>
          <a:lstStyle/>
          <a:p>
            <a:r>
              <a:rPr lang="en-US" dirty="0"/>
              <a:t>Helping a Friend or Family Member Who Has a Drinking Problem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0525"/>
            <a:ext cx="10515600" cy="4168338"/>
          </a:xfrm>
        </p:spPr>
        <p:txBody>
          <a:bodyPr/>
          <a:lstStyle/>
          <a:p>
            <a:r>
              <a:rPr lang="en-US" dirty="0"/>
              <a:t>If you have a friend or a family member who has an alcohol use disorder, they need help. </a:t>
            </a:r>
          </a:p>
          <a:p>
            <a:r>
              <a:rPr lang="en-US" dirty="0"/>
              <a:t>It is important for you to talk with someone concerning your friend or family member. </a:t>
            </a:r>
          </a:p>
          <a:p>
            <a:r>
              <a:rPr lang="en-US" dirty="0"/>
              <a:t>Talk with an adult you trust, such as a teacher, counselor, or parent. </a:t>
            </a:r>
          </a:p>
          <a:p>
            <a:r>
              <a:rPr lang="en-US" dirty="0"/>
              <a:t>Talk with the person with the problem when they are sober.</a:t>
            </a:r>
          </a:p>
        </p:txBody>
      </p:sp>
    </p:spTree>
    <p:extLst>
      <p:ext uri="{BB962C8B-B14F-4D97-AF65-F5344CB8AC3E}">
        <p14:creationId xmlns:p14="http://schemas.microsoft.com/office/powerpoint/2010/main" val="629468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Alcohol Treatment Programs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alcohol treatment program is where people go to get professional help for an alcohol use disorder. </a:t>
            </a:r>
          </a:p>
          <a:p>
            <a:r>
              <a:rPr lang="en-US" dirty="0"/>
              <a:t>Outpatient treatment means that you can still go to school and live at home but you must attend counseling.</a:t>
            </a:r>
          </a:p>
          <a:p>
            <a:r>
              <a:rPr lang="en-US" dirty="0"/>
              <a:t>A substance abuse counselor or mental health therapist will determine the type of outpatient treatment and how many times a week you must go.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320591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Alcohol Treatment Programs </a:t>
            </a:r>
            <a:r>
              <a:rPr lang="en-US" sz="2400" i="1" dirty="0">
                <a:latin typeface="Helvetica" pitchFamily="2" charset="0"/>
              </a:rPr>
              <a:t>(2 of 2)</a:t>
            </a:r>
            <a:r>
              <a:rPr lang="en-US" sz="2400" b="0" i="1" dirty="0">
                <a:latin typeface="Helvetica" pitchFamily="2" charset="0"/>
              </a:rPr>
              <a:t> </a:t>
            </a:r>
            <a:endParaRPr lang="en-US" sz="2400" b="0" dirty="0">
              <a:latin typeface="Helvetic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755" y="1559222"/>
            <a:ext cx="11101754" cy="4168338"/>
          </a:xfrm>
        </p:spPr>
        <p:txBody>
          <a:bodyPr/>
          <a:lstStyle/>
          <a:p>
            <a:r>
              <a:rPr lang="en-US" dirty="0"/>
              <a:t>Individual counseling is outpatient counseling where a person meets with a substance abuse counselor or a mental health therapist.</a:t>
            </a:r>
          </a:p>
          <a:p>
            <a:r>
              <a:rPr lang="en-US" dirty="0"/>
              <a:t>Group therapy is outpatient treatment in a group setting with other members who have similar situations.</a:t>
            </a:r>
          </a:p>
          <a:p>
            <a:r>
              <a:rPr lang="en-US" dirty="0"/>
              <a:t>Student assistance programs bring substance abuse counselors into your school and meet with students individually or in groups. </a:t>
            </a:r>
          </a:p>
          <a:p>
            <a:r>
              <a:rPr lang="en-US" dirty="0"/>
              <a:t>A mutual support group is a group of people who have the same problems or concerns. The best-known mutual support group is Alcoholics Anonymous.</a:t>
            </a:r>
          </a:p>
        </p:txBody>
      </p:sp>
    </p:spTree>
    <p:extLst>
      <p:ext uri="{BB962C8B-B14F-4D97-AF65-F5344CB8AC3E}">
        <p14:creationId xmlns:p14="http://schemas.microsoft.com/office/powerpoint/2010/main" val="142676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Medications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Sometimes, medications are given to help stop or reduce drinking. They may help to prevent a relapse.</a:t>
            </a:r>
          </a:p>
          <a:p>
            <a:r>
              <a:rPr lang="en-US" dirty="0"/>
              <a:t>Two of the most used medications to make drinking less enjoyable are</a:t>
            </a:r>
          </a:p>
          <a:p>
            <a:pPr lvl="1"/>
            <a:r>
              <a:rPr lang="en-US" dirty="0"/>
              <a:t>disulfiram (Antabuse), which will make you feel sick or throw up when you drink, and </a:t>
            </a:r>
          </a:p>
          <a:p>
            <a:pPr lvl="1"/>
            <a:r>
              <a:rPr lang="en-US" dirty="0"/>
              <a:t>naltrexone (</a:t>
            </a:r>
            <a:r>
              <a:rPr lang="en-US" dirty="0" err="1"/>
              <a:t>ReVia</a:t>
            </a:r>
            <a:r>
              <a:rPr lang="en-US" dirty="0"/>
              <a:t>), which blocks the craving you get from drinking.</a:t>
            </a:r>
          </a:p>
        </p:txBody>
      </p:sp>
    </p:spTree>
    <p:extLst>
      <p:ext uri="{BB962C8B-B14F-4D97-AF65-F5344CB8AC3E}">
        <p14:creationId xmlns:p14="http://schemas.microsoft.com/office/powerpoint/2010/main" val="3950712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Residential Treatment Centers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i="1" dirty="0"/>
              <a:t> </a:t>
            </a:r>
            <a:r>
              <a:rPr lang="en-US" dirty="0"/>
              <a:t>residential treatment center is where you would live full time for the length of your treatment.</a:t>
            </a:r>
          </a:p>
          <a:p>
            <a:r>
              <a:rPr lang="en-US" dirty="0"/>
              <a:t>Residential treatment centers also want the family involved in the alcohol user’s treatment. </a:t>
            </a:r>
          </a:p>
        </p:txBody>
      </p:sp>
    </p:spTree>
    <p:extLst>
      <p:ext uri="{BB962C8B-B14F-4D97-AF65-F5344CB8AC3E}">
        <p14:creationId xmlns:p14="http://schemas.microsoft.com/office/powerpoint/2010/main" val="25346153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4686</TotalTime>
  <Words>556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10.5 Treating Alcohol Use Disorders </vt:lpstr>
      <vt:lpstr>Write About It</vt:lpstr>
      <vt:lpstr>Alcohol Use Disorder</vt:lpstr>
      <vt:lpstr>Common Reasons for Teen  Alcohol Use Disorder</vt:lpstr>
      <vt:lpstr>Helping a Friend or Family Member Who Has a Drinking Problem</vt:lpstr>
      <vt:lpstr>Alcohol Treatment Programs (1 of 2)</vt:lpstr>
      <vt:lpstr>Alcohol Treatment Programs (2 of 2) </vt:lpstr>
      <vt:lpstr>Medications</vt:lpstr>
      <vt:lpstr>Residential Treatment Centers</vt:lpstr>
      <vt:lpstr>Support Groups for Families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193</cp:revision>
  <cp:lastPrinted>2017-03-14T16:50:08Z</cp:lastPrinted>
  <dcterms:created xsi:type="dcterms:W3CDTF">2017-03-14T15:11:25Z</dcterms:created>
  <dcterms:modified xsi:type="dcterms:W3CDTF">2020-09-18T18:10:05Z</dcterms:modified>
</cp:coreProperties>
</file>