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341" r:id="rId3"/>
    <p:sldId id="372" r:id="rId4"/>
    <p:sldId id="363" r:id="rId5"/>
    <p:sldId id="364" r:id="rId6"/>
    <p:sldId id="342" r:id="rId7"/>
    <p:sldId id="343" r:id="rId8"/>
    <p:sldId id="365" r:id="rId9"/>
    <p:sldId id="344" r:id="rId10"/>
    <p:sldId id="345" r:id="rId11"/>
    <p:sldId id="366" r:id="rId12"/>
    <p:sldId id="346" r:id="rId13"/>
    <p:sldId id="367" r:id="rId14"/>
    <p:sldId id="348" r:id="rId15"/>
    <p:sldId id="349" r:id="rId16"/>
  </p:sldIdLst>
  <p:sldSz cx="12192000" cy="6858000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14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36494" y="2387600"/>
            <a:ext cx="10919012" cy="1865313"/>
          </a:xfrm>
        </p:spPr>
        <p:txBody>
          <a:bodyPr/>
          <a:lstStyle/>
          <a:p>
            <a:r>
              <a:rPr lang="en-US" cap="none" dirty="0"/>
              <a:t>Lesson 10.4</a:t>
            </a:r>
            <a:br>
              <a:rPr lang="en-US" cap="none" dirty="0"/>
            </a:br>
            <a:r>
              <a:rPr lang="en-US" cap="none" dirty="0"/>
              <a:t>Saying No to Alcohol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888275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Nonverbal Communication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Nonverbal communication means using body language to communicate without talking. </a:t>
            </a:r>
          </a:p>
          <a:p>
            <a:r>
              <a:rPr lang="en-US" dirty="0"/>
              <a:t>Examples include</a:t>
            </a:r>
          </a:p>
          <a:p>
            <a:pPr lvl="1"/>
            <a:r>
              <a:rPr lang="en-US" dirty="0"/>
              <a:t>using your head to nod in agreement or shake back and forth in disagreement, and</a:t>
            </a:r>
          </a:p>
          <a:p>
            <a:pPr lvl="1"/>
            <a:r>
              <a:rPr lang="en-US" dirty="0"/>
              <a:t>using your face to smile or frown.</a:t>
            </a:r>
          </a:p>
          <a:p>
            <a:r>
              <a:rPr lang="en-US" dirty="0"/>
              <a:t>You may also use a combination of verbal and nonverbal communication when you are talking to someone. </a:t>
            </a:r>
          </a:p>
        </p:txBody>
      </p:sp>
    </p:spTree>
    <p:extLst>
      <p:ext uri="{BB962C8B-B14F-4D97-AF65-F5344CB8AC3E}">
        <p14:creationId xmlns:p14="http://schemas.microsoft.com/office/powerpoint/2010/main" val="3763245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Refusal Skills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Refusal skills are techniques you use to say no and then stick with it. </a:t>
            </a:r>
          </a:p>
          <a:p>
            <a:pPr lvl="1"/>
            <a:r>
              <a:rPr lang="en-US" dirty="0"/>
              <a:t>You will need to use a combination of verbal and nonverbal communication to get your point across. </a:t>
            </a:r>
          </a:p>
          <a:p>
            <a:pPr lvl="1"/>
            <a:r>
              <a:rPr lang="en-US" dirty="0"/>
              <a:t>It can be hard to say no in a situation, such as refusing to drink, especially if everyone else seems to be drinking. 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6E76B1-2863-413F-9B94-353E22218A33}"/>
              </a:ext>
            </a:extLst>
          </p:cNvPr>
          <p:cNvSpPr/>
          <p:nvPr/>
        </p:nvSpPr>
        <p:spPr>
          <a:xfrm>
            <a:off x="10507989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itchFamily="2" charset="0"/>
              </a:rPr>
              <a:t>(continued) </a:t>
            </a:r>
            <a:endParaRPr lang="en-US" sz="1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301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Refusal Skills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refusing to take a drink, it is okay to make up an excuse. For example,</a:t>
            </a:r>
          </a:p>
          <a:p>
            <a:pPr lvl="1"/>
            <a:r>
              <a:rPr lang="en-US" dirty="0"/>
              <a:t>I need to go because I have to help a family member, or</a:t>
            </a:r>
          </a:p>
          <a:p>
            <a:pPr lvl="1"/>
            <a:r>
              <a:rPr lang="en-US" dirty="0"/>
              <a:t>Drinking makes me sick. </a:t>
            </a:r>
          </a:p>
          <a:p>
            <a:r>
              <a:rPr lang="en-US" dirty="0"/>
              <a:t>You can also be honest with the person. For example,</a:t>
            </a:r>
          </a:p>
          <a:p>
            <a:pPr lvl="1"/>
            <a:r>
              <a:rPr lang="en-US" dirty="0"/>
              <a:t>I don’t drink, or</a:t>
            </a:r>
          </a:p>
          <a:p>
            <a:pPr lvl="1"/>
            <a:r>
              <a:rPr lang="en-US" dirty="0"/>
              <a:t>I’d be kicked off the team.</a:t>
            </a:r>
          </a:p>
        </p:txBody>
      </p:sp>
    </p:spTree>
    <p:extLst>
      <p:ext uri="{BB962C8B-B14F-4D97-AF65-F5344CB8AC3E}">
        <p14:creationId xmlns:p14="http://schemas.microsoft.com/office/powerpoint/2010/main" val="218304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Benefits of Being Alcohol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energy</a:t>
            </a:r>
          </a:p>
          <a:p>
            <a:pPr lvl="0"/>
            <a:r>
              <a:rPr lang="en-US" dirty="0"/>
              <a:t>Higher self-esteem</a:t>
            </a:r>
          </a:p>
          <a:p>
            <a:pPr lvl="0"/>
            <a:r>
              <a:rPr lang="en-US" dirty="0"/>
              <a:t>Better relationships with your friends and family</a:t>
            </a:r>
          </a:p>
          <a:p>
            <a:pPr lvl="0"/>
            <a:r>
              <a:rPr lang="en-US" dirty="0"/>
              <a:t>Better able to manage stressful situations</a:t>
            </a:r>
          </a:p>
          <a:p>
            <a:pPr lvl="0"/>
            <a:r>
              <a:rPr lang="en-US" dirty="0"/>
              <a:t>Healthier eating</a:t>
            </a:r>
          </a:p>
          <a:p>
            <a:pPr lvl="0"/>
            <a:r>
              <a:rPr lang="en-US" dirty="0"/>
              <a:t>No hangovers</a:t>
            </a:r>
          </a:p>
          <a:p>
            <a:pPr lvl="0"/>
            <a:r>
              <a:rPr lang="en-US" dirty="0"/>
              <a:t>Higher grades than students who drink (Drinking may cause memory loss, which can affect your ability to do well in school.)</a:t>
            </a:r>
          </a:p>
        </p:txBody>
      </p:sp>
    </p:spTree>
    <p:extLst>
      <p:ext uri="{BB962C8B-B14F-4D97-AF65-F5344CB8AC3E}">
        <p14:creationId xmlns:p14="http://schemas.microsoft.com/office/powerpoint/2010/main" val="1328798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7953"/>
            <a:ext cx="10515600" cy="409790"/>
          </a:xfrm>
        </p:spPr>
        <p:txBody>
          <a:bodyPr/>
          <a:lstStyle/>
          <a:p>
            <a:r>
              <a:rPr lang="en-US" dirty="0"/>
              <a:t>Alternatives to Drinking Alcohol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154" y="1645426"/>
            <a:ext cx="10925908" cy="4168338"/>
          </a:xfrm>
        </p:spPr>
        <p:txBody>
          <a:bodyPr/>
          <a:lstStyle/>
          <a:p>
            <a:r>
              <a:rPr lang="en-US" dirty="0"/>
              <a:t>Go to a movie.</a:t>
            </a:r>
          </a:p>
          <a:p>
            <a:pPr lvl="0"/>
            <a:r>
              <a:rPr lang="en-US" dirty="0"/>
              <a:t>Play games (video or card or board). </a:t>
            </a:r>
          </a:p>
          <a:p>
            <a:pPr lvl="0"/>
            <a:r>
              <a:rPr lang="en-US" dirty="0"/>
              <a:t>Volunteer (at a hospital, a community center, etc.).</a:t>
            </a:r>
          </a:p>
          <a:p>
            <a:pPr lvl="0"/>
            <a:r>
              <a:rPr lang="en-US" dirty="0"/>
              <a:t>Exercise.</a:t>
            </a:r>
          </a:p>
          <a:p>
            <a:pPr lvl="0"/>
            <a:r>
              <a:rPr lang="en-US" dirty="0"/>
              <a:t>Find a new hobby.</a:t>
            </a:r>
          </a:p>
          <a:p>
            <a:pPr lvl="0"/>
            <a:r>
              <a:rPr lang="en-US" dirty="0"/>
              <a:t>Spend time with your family.</a:t>
            </a:r>
          </a:p>
          <a:p>
            <a:pPr lvl="0"/>
            <a:r>
              <a:rPr lang="en-US" dirty="0"/>
              <a:t>Advocate for something you believe in. </a:t>
            </a:r>
          </a:p>
          <a:p>
            <a:pPr lvl="0"/>
            <a:r>
              <a:rPr lang="en-US" dirty="0"/>
              <a:t>Try out for a sports team.</a:t>
            </a:r>
          </a:p>
          <a:p>
            <a:pPr lvl="0"/>
            <a:r>
              <a:rPr lang="en-US" dirty="0"/>
              <a:t>Get a job.</a:t>
            </a:r>
          </a:p>
        </p:txBody>
      </p:sp>
    </p:spTree>
    <p:extLst>
      <p:ext uri="{BB962C8B-B14F-4D97-AF65-F5344CB8AC3E}">
        <p14:creationId xmlns:p14="http://schemas.microsoft.com/office/powerpoint/2010/main" val="1055387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76558-19B7-426B-90C8-A18FEF54D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CD5E1-7295-4E56-9A95-75C2F6E10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are asked questions every day, some big, some small. What do you think was the most important question you were asked in the past year?</a:t>
            </a:r>
          </a:p>
          <a:p>
            <a:r>
              <a:rPr lang="en-US" dirty="0"/>
              <a:t>Was it hard to say yes? Was it hard to say no? Explain why.</a:t>
            </a:r>
          </a:p>
        </p:txBody>
      </p:sp>
    </p:spTree>
    <p:extLst>
      <p:ext uri="{BB962C8B-B14F-4D97-AF65-F5344CB8AC3E}">
        <p14:creationId xmlns:p14="http://schemas.microsoft.com/office/powerpoint/2010/main" val="3430518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Deciding Not to Use Alcohol </a:t>
            </a:r>
            <a:r>
              <a:rPr lang="en-US" sz="2400" i="1" dirty="0"/>
              <a:t>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live in a world where you get a lot of mixed messages about drinking alcohol. </a:t>
            </a:r>
          </a:p>
          <a:p>
            <a:r>
              <a:rPr lang="en-US" dirty="0"/>
              <a:t>Understanding the situations you may put yourself in will make a difference on the decision you make about whether you use or don’t use alcohol.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048221-9727-4554-BA3C-CA3A01317F86}"/>
              </a:ext>
            </a:extLst>
          </p:cNvPr>
          <p:cNvSpPr/>
          <p:nvPr/>
        </p:nvSpPr>
        <p:spPr>
          <a:xfrm>
            <a:off x="10490736" y="5791591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</a:t>
            </a:r>
            <a:r>
              <a:rPr lang="en-US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4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Deciding Not to Use Alcohol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(2 of 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Situations that may encourage you to drink</a:t>
            </a:r>
          </a:p>
          <a:p>
            <a:pPr lvl="1"/>
            <a:r>
              <a:rPr lang="en-US" dirty="0"/>
              <a:t>You have access to alcohol at your or a friend’s house.  </a:t>
            </a:r>
          </a:p>
          <a:p>
            <a:pPr lvl="1"/>
            <a:r>
              <a:rPr lang="en-US" dirty="0"/>
              <a:t>You may have a job or get an allowance, so you have your own money to spend.</a:t>
            </a:r>
          </a:p>
          <a:p>
            <a:pPr lvl="1"/>
            <a:r>
              <a:rPr lang="en-US" dirty="0"/>
              <a:t>You may spend a lot of time alone or don’t have expectations of when to be home.</a:t>
            </a:r>
          </a:p>
          <a:p>
            <a:pPr lvl="1"/>
            <a:r>
              <a:rPr lang="en-US" dirty="0"/>
              <a:t>You may be around siblings, friends, or family members who began drinking at an early age. </a:t>
            </a:r>
          </a:p>
          <a:p>
            <a:pPr lvl="1"/>
            <a:r>
              <a:rPr lang="en-US" dirty="0"/>
              <a:t>The friends you hang out with drink, and you may feel pressure to drink too.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40A2F3-8965-4714-A1AD-5402000DB2E9}"/>
              </a:ext>
            </a:extLst>
          </p:cNvPr>
          <p:cNvSpPr/>
          <p:nvPr/>
        </p:nvSpPr>
        <p:spPr>
          <a:xfrm>
            <a:off x="10077683" y="5498879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itchFamily="2" charset="0"/>
              </a:rPr>
              <a:t>(continued) </a:t>
            </a:r>
            <a:endParaRPr lang="en-US" sz="1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345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2555"/>
            <a:ext cx="10515600" cy="409790"/>
          </a:xfrm>
        </p:spPr>
        <p:txBody>
          <a:bodyPr/>
          <a:lstStyle/>
          <a:p>
            <a:r>
              <a:rPr lang="en-US" dirty="0"/>
              <a:t>Deciding Not to Use Alcohol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(3 of 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91" y="1807919"/>
            <a:ext cx="10937631" cy="4168338"/>
          </a:xfrm>
        </p:spPr>
        <p:txBody>
          <a:bodyPr/>
          <a:lstStyle/>
          <a:p>
            <a:r>
              <a:rPr lang="en-US" dirty="0"/>
              <a:t>Situations that may encourage you </a:t>
            </a:r>
            <a:r>
              <a:rPr lang="en-US" i="1" dirty="0"/>
              <a:t>not</a:t>
            </a:r>
            <a:r>
              <a:rPr lang="en-US" dirty="0"/>
              <a:t> to drink</a:t>
            </a:r>
          </a:p>
          <a:p>
            <a:pPr lvl="1"/>
            <a:r>
              <a:rPr lang="en-US" dirty="0"/>
              <a:t>You don’t have access to alcohol.</a:t>
            </a:r>
          </a:p>
          <a:p>
            <a:pPr lvl="1"/>
            <a:r>
              <a:rPr lang="en-US" dirty="0"/>
              <a:t>If you decide to drink, you might lose your freedom to do things.</a:t>
            </a:r>
          </a:p>
          <a:p>
            <a:pPr lvl="1"/>
            <a:r>
              <a:rPr lang="en-US" dirty="0"/>
              <a:t>You are involved in school activities or have a job that drinking could put in jeopardy.</a:t>
            </a:r>
          </a:p>
          <a:p>
            <a:pPr lvl="1"/>
            <a:r>
              <a:rPr lang="en-US" dirty="0"/>
              <a:t>Your family members don’t drink or drink only on special occasions.</a:t>
            </a:r>
          </a:p>
          <a:p>
            <a:pPr lvl="1"/>
            <a:r>
              <a:rPr lang="en-US" dirty="0"/>
              <a:t>The friends you hang out with don’t drink. </a:t>
            </a:r>
          </a:p>
        </p:txBody>
      </p:sp>
    </p:spTree>
    <p:extLst>
      <p:ext uri="{BB962C8B-B14F-4D97-AF65-F5344CB8AC3E}">
        <p14:creationId xmlns:p14="http://schemas.microsoft.com/office/powerpoint/2010/main" val="318437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How to Avoid Difficult Situations </a:t>
            </a:r>
            <a:br>
              <a:rPr lang="en-US" dirty="0"/>
            </a:br>
            <a:r>
              <a:rPr lang="en-US" dirty="0"/>
              <a:t>Involving Alcohol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will be situations where alcohol is involved that require you to decide about what you will do. </a:t>
            </a:r>
          </a:p>
          <a:p>
            <a:pPr lvl="1"/>
            <a:r>
              <a:rPr lang="en-US" dirty="0"/>
              <a:t>It may be good to get help from others, such as friends, family, or supportive adults.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766955-6635-4FDC-A98F-1D5FC17091DE}"/>
              </a:ext>
            </a:extLst>
          </p:cNvPr>
          <p:cNvSpPr/>
          <p:nvPr/>
        </p:nvSpPr>
        <p:spPr>
          <a:xfrm>
            <a:off x="10507989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itchFamily="2" charset="0"/>
              </a:rPr>
              <a:t>(continued) </a:t>
            </a:r>
            <a:endParaRPr lang="en-US" sz="1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23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How to Avoid Difficult Situations</a:t>
            </a:r>
            <a:br>
              <a:rPr lang="en-US" dirty="0"/>
            </a:br>
            <a:r>
              <a:rPr lang="en-US" dirty="0"/>
              <a:t>Involving Alcohol</a:t>
            </a:r>
            <a:r>
              <a:rPr lang="en-US" sz="2400" i="1" dirty="0"/>
              <a:t>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you and a friend are trying to decide whether you should go to a party, think through the pros and cons.</a:t>
            </a:r>
          </a:p>
          <a:p>
            <a:pPr lvl="1"/>
            <a:r>
              <a:rPr lang="en-US" dirty="0"/>
              <a:t>If you decide to go, make sure the two of you stick together and keep each other safe, especially if there is alcohol involved. </a:t>
            </a:r>
          </a:p>
          <a:p>
            <a:pPr lvl="1"/>
            <a:r>
              <a:rPr lang="en-US" dirty="0"/>
              <a:t>If you decide not to go to the party, do something else fun together.</a:t>
            </a:r>
          </a:p>
        </p:txBody>
      </p:sp>
    </p:spTree>
    <p:extLst>
      <p:ext uri="{BB962C8B-B14F-4D97-AF65-F5344CB8AC3E}">
        <p14:creationId xmlns:p14="http://schemas.microsoft.com/office/powerpoint/2010/main" val="3951582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Using Effective Communication Skills</a:t>
            </a:r>
            <a:br>
              <a:rPr lang="en-US" dirty="0"/>
            </a:br>
            <a:r>
              <a:rPr lang="en-US" dirty="0"/>
              <a:t>to Avoid Alcohol Use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able to communicate is important to who we are as people. </a:t>
            </a:r>
          </a:p>
          <a:p>
            <a:pPr lvl="1"/>
            <a:r>
              <a:rPr lang="en-US" dirty="0"/>
              <a:t>We communicate all the time, in person, through text, and on the phone.</a:t>
            </a:r>
          </a:p>
          <a:p>
            <a:pPr lvl="1"/>
            <a:r>
              <a:rPr lang="en-US" dirty="0"/>
              <a:t>To be an effective communicator, it is important that the information you provide gets your point across. </a:t>
            </a:r>
          </a:p>
        </p:txBody>
      </p:sp>
    </p:spTree>
    <p:extLst>
      <p:ext uri="{BB962C8B-B14F-4D97-AF65-F5344CB8AC3E}">
        <p14:creationId xmlns:p14="http://schemas.microsoft.com/office/powerpoint/2010/main" val="3602717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Verbal Communication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 of spoken or written words to send a message </a:t>
            </a:r>
          </a:p>
          <a:p>
            <a:pPr lvl="1"/>
            <a:r>
              <a:rPr lang="en-US" dirty="0"/>
              <a:t>It is important to use </a:t>
            </a:r>
            <a:r>
              <a:rPr lang="en-US" i="1" dirty="0"/>
              <a:t>I</a:t>
            </a:r>
            <a:r>
              <a:rPr lang="en-US" dirty="0"/>
              <a:t> messages when you are talking with people about how you are feeling. </a:t>
            </a:r>
          </a:p>
          <a:p>
            <a:pPr lvl="1"/>
            <a:r>
              <a:rPr lang="en-US" dirty="0"/>
              <a:t>An </a:t>
            </a:r>
            <a:r>
              <a:rPr lang="en-US" i="1" dirty="0"/>
              <a:t>I</a:t>
            </a:r>
            <a:r>
              <a:rPr lang="en-US" dirty="0"/>
              <a:t> message is a statement you use to express your own opinion or to make a comment. </a:t>
            </a:r>
          </a:p>
          <a:p>
            <a:pPr lvl="1"/>
            <a:r>
              <a:rPr lang="en-US" dirty="0"/>
              <a:t>An effective </a:t>
            </a:r>
            <a:r>
              <a:rPr lang="en-US" i="1" dirty="0"/>
              <a:t>I</a:t>
            </a:r>
            <a:r>
              <a:rPr lang="en-US" dirty="0"/>
              <a:t> message might be “Thank you for asking, but I don’t drink alcohol.”</a:t>
            </a:r>
          </a:p>
        </p:txBody>
      </p:sp>
    </p:spTree>
    <p:extLst>
      <p:ext uri="{BB962C8B-B14F-4D97-AF65-F5344CB8AC3E}">
        <p14:creationId xmlns:p14="http://schemas.microsoft.com/office/powerpoint/2010/main" val="31146832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4767</TotalTime>
  <Words>866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10.4 Saying No to Alcohol</vt:lpstr>
      <vt:lpstr>Write About It</vt:lpstr>
      <vt:lpstr>Deciding Not to Use Alcohol (1 of 3)</vt:lpstr>
      <vt:lpstr>Deciding Not to Use Alcohol (2 of 3)</vt:lpstr>
      <vt:lpstr>Deciding Not to Use Alcohol (3 of 3)</vt:lpstr>
      <vt:lpstr>How to Avoid Difficult Situations  Involving Alcohol (1 of 2)</vt:lpstr>
      <vt:lpstr>How to Avoid Difficult Situations Involving Alcohol (2 of 2)</vt:lpstr>
      <vt:lpstr>Using Effective Communication Skills to Avoid Alcohol Use</vt:lpstr>
      <vt:lpstr>Verbal Communication</vt:lpstr>
      <vt:lpstr>Nonverbal Communication</vt:lpstr>
      <vt:lpstr>Refusal Skills (1 of 2)</vt:lpstr>
      <vt:lpstr>Refusal Skills (2 of 2) </vt:lpstr>
      <vt:lpstr>Benefits of Being Alcohol Free</vt:lpstr>
      <vt:lpstr>Alternatives to Drinking Alcohol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189</cp:revision>
  <cp:lastPrinted>2017-03-14T16:50:08Z</cp:lastPrinted>
  <dcterms:created xsi:type="dcterms:W3CDTF">2017-03-14T15:11:25Z</dcterms:created>
  <dcterms:modified xsi:type="dcterms:W3CDTF">2020-09-18T18:08:51Z</dcterms:modified>
</cp:coreProperties>
</file>