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3"/>
  </p:notesMasterIdLst>
  <p:handoutMasterIdLst>
    <p:handoutMasterId r:id="rId14"/>
  </p:handoutMasterIdLst>
  <p:sldIdLst>
    <p:sldId id="270" r:id="rId3"/>
    <p:sldId id="291" r:id="rId4"/>
    <p:sldId id="272" r:id="rId5"/>
    <p:sldId id="293" r:id="rId6"/>
    <p:sldId id="279" r:id="rId7"/>
    <p:sldId id="274" r:id="rId8"/>
    <p:sldId id="277" r:id="rId9"/>
    <p:sldId id="280" r:id="rId10"/>
    <p:sldId id="281" r:id="rId11"/>
    <p:sldId id="283" r:id="rId12"/>
  </p:sldIdLst>
  <p:sldSz cx="12192000" cy="6858000"/>
  <p:notesSz cx="6858000" cy="9144000"/>
  <p:custDataLst>
    <p:tags r:id="rId1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23" autoAdjust="0"/>
    <p:restoredTop sz="96357" autoAdjust="0"/>
  </p:normalViewPr>
  <p:slideViewPr>
    <p:cSldViewPr snapToGrid="0" snapToObjects="1">
      <p:cViewPr varScale="1">
        <p:scale>
          <a:sx n="107" d="100"/>
          <a:sy n="107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90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10.2 Standard sizes of alcoholic drinks. Each of these has about the same amount of pure alcohol.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4527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4741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9/18/2020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414617" y="2387600"/>
            <a:ext cx="11362765" cy="1865313"/>
          </a:xfrm>
        </p:spPr>
        <p:txBody>
          <a:bodyPr/>
          <a:lstStyle/>
          <a:p>
            <a:pPr eaLnBrk="1" hangingPunct="1"/>
            <a:r>
              <a:rPr lang="en-US" cap="none" dirty="0"/>
              <a:t>Lesson 10.1 </a:t>
            </a:r>
            <a:br>
              <a:rPr lang="en-US" cap="none" dirty="0"/>
            </a:br>
            <a:r>
              <a:rPr lang="en-US" cap="none" dirty="0"/>
              <a:t>Alcohol Use</a:t>
            </a:r>
            <a:endParaRPr lang="en-US" altLang="en-US" cap="none" dirty="0">
              <a:latin typeface="Helvetica Neue Condensed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10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Drinking and Driving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1761"/>
            <a:ext cx="10515600" cy="4168338"/>
          </a:xfrm>
        </p:spPr>
        <p:txBody>
          <a:bodyPr/>
          <a:lstStyle/>
          <a:p>
            <a:r>
              <a:rPr lang="en-US" dirty="0"/>
              <a:t>Although you aren’t old enough to drive, it’s important for you to know the risks that come with alcohol use and driving or riding in a car with someone who has been drinking.  </a:t>
            </a:r>
          </a:p>
          <a:p>
            <a:r>
              <a:rPr lang="en-US" dirty="0"/>
              <a:t>Two out of three people will be involved in a drunk driving crash in their lifetime.</a:t>
            </a:r>
          </a:p>
          <a:p>
            <a:pPr lvl="1"/>
            <a:r>
              <a:rPr lang="en-US" dirty="0"/>
              <a:t>Car crashes are the leading cause of death for teens. About a quarter of those crashes involve an underage drinking driver.</a:t>
            </a:r>
          </a:p>
          <a:p>
            <a:pPr lvl="1"/>
            <a:r>
              <a:rPr lang="en-US" dirty="0"/>
              <a:t>Even though you can’t drive, you need to know the risks of getting in a car with someone who has been drinking. </a:t>
            </a:r>
          </a:p>
        </p:txBody>
      </p:sp>
    </p:spTree>
    <p:extLst>
      <p:ext uri="{BB962C8B-B14F-4D97-AF65-F5344CB8AC3E}">
        <p14:creationId xmlns:p14="http://schemas.microsoft.com/office/powerpoint/2010/main" val="2820443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2DCD5-FEAB-46F4-9CB8-2C97E9317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C729C9-F8B0-4F39-A0D6-AB79752DC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you know about the different types of alcoholic drinks?</a:t>
            </a:r>
          </a:p>
          <a:p>
            <a:r>
              <a:rPr lang="en-US" dirty="0"/>
              <a:t>Do they all contain the same amount of alcohol?</a:t>
            </a:r>
          </a:p>
        </p:txBody>
      </p:sp>
    </p:spTree>
    <p:extLst>
      <p:ext uri="{BB962C8B-B14F-4D97-AF65-F5344CB8AC3E}">
        <p14:creationId xmlns:p14="http://schemas.microsoft.com/office/powerpoint/2010/main" val="3705283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Alcohol?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Alcohol is one of the most used and abused substance of middle school students.</a:t>
            </a:r>
          </a:p>
          <a:p>
            <a:r>
              <a:rPr lang="en-US" dirty="0"/>
              <a:t>Alcohol is legal only for people 21 and older.</a:t>
            </a:r>
          </a:p>
          <a:p>
            <a:r>
              <a:rPr lang="en-US" dirty="0"/>
              <a:t>Alcohol is a depressant.</a:t>
            </a:r>
          </a:p>
          <a:p>
            <a:pPr lvl="1"/>
            <a:r>
              <a:rPr lang="en-US" dirty="0"/>
              <a:t>Brain function will be slower than normal.</a:t>
            </a:r>
          </a:p>
          <a:p>
            <a:pPr lvl="1"/>
            <a:r>
              <a:rPr lang="en-US" dirty="0"/>
              <a:t>Basic tasks, such as walking, talking, and making decisions, will be more difficult.</a:t>
            </a:r>
          </a:p>
          <a:p>
            <a:r>
              <a:rPr lang="en-US" altLang="en-US" dirty="0"/>
              <a:t>The most common types of alcohol are beer, wine, and liquor.</a:t>
            </a:r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264604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43402-FB34-45DF-AAD3-32DC39310F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Alcohol? </a:t>
            </a:r>
            <a:r>
              <a:rPr lang="en-US" sz="2400" i="1" dirty="0">
                <a:latin typeface="Helvetica" pitchFamily="2" charset="0"/>
              </a:rPr>
              <a:t>(2 of 2)</a:t>
            </a:r>
            <a:endParaRPr lang="en-US" dirty="0"/>
          </a:p>
        </p:txBody>
      </p:sp>
      <p:pic>
        <p:nvPicPr>
          <p:cNvPr id="5" name="Content Placeholder 4" descr="12 ounces of beer, 5 ounces of wine, and 1.5 ounces of liquor have about the same amount of alcohol.">
            <a:extLst>
              <a:ext uri="{FF2B5EF4-FFF2-40B4-BE49-F238E27FC236}">
                <a16:creationId xmlns:a16="http://schemas.microsoft.com/office/drawing/2014/main" id="{6B7BC83D-4AF0-4144-8E12-03F6FD5BE1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848476" y="1808163"/>
            <a:ext cx="8495047" cy="4168775"/>
          </a:xfrm>
        </p:spPr>
      </p:pic>
    </p:spTree>
    <p:extLst>
      <p:ext uri="{BB962C8B-B14F-4D97-AF65-F5344CB8AC3E}">
        <p14:creationId xmlns:p14="http://schemas.microsoft.com/office/powerpoint/2010/main" val="7850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Blood Alcohol 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Blood alcohol content, or BAC, is the amount of alcohol in the bloodstream (indicates how intoxicated a person is).</a:t>
            </a:r>
          </a:p>
          <a:p>
            <a:pPr lvl="1"/>
            <a:r>
              <a:rPr lang="en-US" dirty="0"/>
              <a:t>In every state, it is illegal to drive with a BAC of .08 percent. </a:t>
            </a:r>
          </a:p>
          <a:p>
            <a:pPr lvl="1"/>
            <a:r>
              <a:rPr lang="en-US" dirty="0"/>
              <a:t>There is no average number of drinks a person can have before they reach a BAC of .08 percent due to body size, how fast a person drinks, or medications the person is taking.</a:t>
            </a:r>
          </a:p>
        </p:txBody>
      </p:sp>
    </p:spTree>
    <p:extLst>
      <p:ext uri="{BB962C8B-B14F-4D97-AF65-F5344CB8AC3E}">
        <p14:creationId xmlns:p14="http://schemas.microsoft.com/office/powerpoint/2010/main" val="3036837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Drinking Levels Defined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20102"/>
            <a:ext cx="10515600" cy="4168338"/>
          </a:xfrm>
        </p:spPr>
        <p:txBody>
          <a:bodyPr/>
          <a:lstStyle/>
          <a:p>
            <a:r>
              <a:rPr lang="en-US" dirty="0"/>
              <a:t>In the United States, it is illegal for anyone under the age of 21 to drink alcohol. </a:t>
            </a:r>
          </a:p>
          <a:p>
            <a:r>
              <a:rPr lang="en-US" dirty="0"/>
              <a:t>There are three drinking levels. </a:t>
            </a:r>
          </a:p>
          <a:p>
            <a:pPr lvl="1"/>
            <a:r>
              <a:rPr lang="en-US" dirty="0"/>
              <a:t>Moderate drinking: 1 drink per day for females and 2 for males</a:t>
            </a:r>
          </a:p>
          <a:p>
            <a:pPr lvl="1"/>
            <a:r>
              <a:rPr lang="en-US" dirty="0"/>
              <a:t>Binge drinking: 4 or more drinks per day for females and 5 or more drinks for males</a:t>
            </a:r>
          </a:p>
          <a:p>
            <a:pPr lvl="1"/>
            <a:r>
              <a:rPr lang="en-US" dirty="0"/>
              <a:t>Heavy drinking: more than 3 drinks a day or 8 or more per week for females and more than 4 a day or 15 or more per week for males </a:t>
            </a:r>
          </a:p>
          <a:p>
            <a:pPr lvl="1"/>
            <a:endParaRPr lang="en-US" dirty="0"/>
          </a:p>
          <a:p>
            <a:pPr marL="457200" lvl="1" indent="0" algn="r">
              <a:buNone/>
            </a:pPr>
            <a:r>
              <a:rPr lang="en-US" sz="1400" b="0" i="1" dirty="0"/>
              <a:t>(continued)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75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Drinking Levels Defined </a:t>
            </a:r>
            <a:r>
              <a:rPr lang="en-US" sz="2400" i="1" dirty="0">
                <a:latin typeface="Helvetica" pitchFamily="2" charset="0"/>
              </a:rPr>
              <a:t>(2 of 2)</a:t>
            </a:r>
            <a:endParaRPr lang="en-US" sz="2400" dirty="0">
              <a:latin typeface="Helvetica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People who drink too much become intoxicated.</a:t>
            </a:r>
          </a:p>
          <a:p>
            <a:pPr lvl="1"/>
            <a:r>
              <a:rPr lang="en-US" dirty="0"/>
              <a:t>It is difficult for them to do simple tasks, such as walking and talking.</a:t>
            </a:r>
          </a:p>
          <a:p>
            <a:pPr lvl="1"/>
            <a:r>
              <a:rPr lang="en-US" dirty="0"/>
              <a:t>They may act happier or sadder than normal.</a:t>
            </a:r>
          </a:p>
          <a:p>
            <a:r>
              <a:rPr lang="en-US" dirty="0"/>
              <a:t>Drinking too much alcohol at one time may cause a hangover (feeling tired, having headaches, or vomiting).</a:t>
            </a:r>
          </a:p>
        </p:txBody>
      </p:sp>
    </p:spTree>
    <p:extLst>
      <p:ext uri="{BB962C8B-B14F-4D97-AF65-F5344CB8AC3E}">
        <p14:creationId xmlns:p14="http://schemas.microsoft.com/office/powerpoint/2010/main" val="152099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Consequences of Alcohol Use </a:t>
            </a:r>
            <a:r>
              <a:rPr lang="en-US" sz="2400" i="1" dirty="0"/>
              <a:t>(1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1761"/>
            <a:ext cx="10515600" cy="4168338"/>
          </a:xfrm>
        </p:spPr>
        <p:txBody>
          <a:bodyPr/>
          <a:lstStyle/>
          <a:p>
            <a:r>
              <a:rPr lang="en-US" dirty="0"/>
              <a:t>All elementary, middle, and high schools ban alcohol on school grounds. </a:t>
            </a:r>
          </a:p>
          <a:p>
            <a:r>
              <a:rPr lang="en-US" dirty="0"/>
              <a:t>Each school has its own rules about what happens if you have alcohol at school. </a:t>
            </a:r>
          </a:p>
          <a:p>
            <a:r>
              <a:rPr lang="en-US" dirty="0"/>
              <a:t>MIP (minor in possession) means you are under 21 and in possession of alcohol (law enforcement may be called, and you may be arrested). </a:t>
            </a:r>
          </a:p>
          <a:p>
            <a:endParaRPr lang="en-US" dirty="0"/>
          </a:p>
          <a:p>
            <a:pPr marL="0" indent="0" algn="r">
              <a:buNone/>
            </a:pPr>
            <a:r>
              <a:rPr lang="en-US" sz="1400" b="0" i="1" dirty="0"/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2426445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Consequences of Alcohol Use</a:t>
            </a:r>
            <a:r>
              <a:rPr lang="en-US" sz="4000" i="1" dirty="0"/>
              <a:t> </a:t>
            </a:r>
            <a:r>
              <a:rPr lang="en-US" sz="2400" i="1" dirty="0">
                <a:latin typeface="Helvetica" pitchFamily="2" charset="0"/>
              </a:rPr>
              <a:t>(2 of 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1761"/>
            <a:ext cx="10515600" cy="4168338"/>
          </a:xfrm>
        </p:spPr>
        <p:txBody>
          <a:bodyPr/>
          <a:lstStyle/>
          <a:p>
            <a:r>
              <a:rPr lang="en-US" dirty="0"/>
              <a:t>If you are charged with an MIP,</a:t>
            </a:r>
          </a:p>
          <a:p>
            <a:pPr lvl="1"/>
            <a:r>
              <a:rPr lang="en-US" dirty="0"/>
              <a:t>you will be charged with a misdemeanor,</a:t>
            </a:r>
          </a:p>
          <a:p>
            <a:pPr lvl="1"/>
            <a:r>
              <a:rPr lang="en-US" dirty="0"/>
              <a:t>you will usually be suspended from school for a specific amount of time, </a:t>
            </a:r>
          </a:p>
          <a:p>
            <a:pPr lvl="1"/>
            <a:r>
              <a:rPr lang="en-US" dirty="0"/>
              <a:t>you will usually be suspended from the team if you are an athlete and suffer consequences if you are involved in a school club, and </a:t>
            </a:r>
          </a:p>
          <a:p>
            <a:pPr lvl="1"/>
            <a:r>
              <a:rPr lang="en-US" dirty="0"/>
              <a:t>you may experience long-lasting consequences that could affect your future life and career goals.</a:t>
            </a:r>
          </a:p>
        </p:txBody>
      </p:sp>
    </p:spTree>
    <p:extLst>
      <p:ext uri="{BB962C8B-B14F-4D97-AF65-F5344CB8AC3E}">
        <p14:creationId xmlns:p14="http://schemas.microsoft.com/office/powerpoint/2010/main" val="262393935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5337</TotalTime>
  <Words>639</Words>
  <Application>Microsoft Office PowerPoint</Application>
  <PresentationFormat>Widescreen</PresentationFormat>
  <Paragraphs>51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10.1  Alcohol Use</vt:lpstr>
      <vt:lpstr>Write About It</vt:lpstr>
      <vt:lpstr>What Is Alcohol? (1 of 2)</vt:lpstr>
      <vt:lpstr>What Is Alcohol? (2 of 2)</vt:lpstr>
      <vt:lpstr>Blood Alcohol Content</vt:lpstr>
      <vt:lpstr>Drinking Levels Defined (1 of 2)</vt:lpstr>
      <vt:lpstr>Drinking Levels Defined (2 of 2)</vt:lpstr>
      <vt:lpstr>Consequences of Alcohol Use (1 of 2)</vt:lpstr>
      <vt:lpstr>Consequences of Alcohol Use (2 of 2)</vt:lpstr>
      <vt:lpstr>Drinking and Driving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206</cp:revision>
  <cp:lastPrinted>2017-03-14T16:50:08Z</cp:lastPrinted>
  <dcterms:created xsi:type="dcterms:W3CDTF">2017-03-14T15:11:25Z</dcterms:created>
  <dcterms:modified xsi:type="dcterms:W3CDTF">2020-09-18T18:05:14Z</dcterms:modified>
</cp:coreProperties>
</file>