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9"/>
  </p:notesMasterIdLst>
  <p:handoutMasterIdLst>
    <p:handoutMasterId r:id="rId20"/>
  </p:handoutMasterIdLst>
  <p:sldIdLst>
    <p:sldId id="270" r:id="rId3"/>
    <p:sldId id="282" r:id="rId4"/>
    <p:sldId id="271" r:id="rId5"/>
    <p:sldId id="272" r:id="rId6"/>
    <p:sldId id="273" r:id="rId7"/>
    <p:sldId id="309" r:id="rId8"/>
    <p:sldId id="310" r:id="rId9"/>
    <p:sldId id="275" r:id="rId10"/>
    <p:sldId id="276" r:id="rId11"/>
    <p:sldId id="277" r:id="rId12"/>
    <p:sldId id="278" r:id="rId13"/>
    <p:sldId id="279" r:id="rId14"/>
    <p:sldId id="280" r:id="rId15"/>
    <p:sldId id="283" r:id="rId16"/>
    <p:sldId id="281" r:id="rId17"/>
    <p:sldId id="311" r:id="rId18"/>
  </p:sldIdLst>
  <p:sldSz cx="12192000" cy="6858000"/>
  <p:notesSz cx="6858000" cy="9144000"/>
  <p:custDataLst>
    <p:tags r:id="rId21"/>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448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2189907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761159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9.11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2541820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9.1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3692113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9.1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3965839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9.4</a:t>
            </a:r>
            <a:br>
              <a:rPr lang="en-US" altLang="en-US" cap="none" dirty="0">
                <a:latin typeface="Helvetica Neue Condensed"/>
              </a:rPr>
            </a:br>
            <a:r>
              <a:rPr lang="en-US" altLang="en-US" cap="none" dirty="0">
                <a:latin typeface="Helvetica Neue Condensed"/>
              </a:rPr>
              <a:t>Relationships</a:t>
            </a:r>
            <a:br>
              <a:rPr lang="en-US" altLang="en-US" cap="none" dirty="0">
                <a:latin typeface="Helvetica Neue Condensed"/>
              </a:rPr>
            </a:br>
            <a:r>
              <a:rPr lang="en-US" altLang="en-US" cap="none" dirty="0">
                <a:latin typeface="Helvetica Neue Condensed"/>
              </a:rPr>
              <a:t>and Violence</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Assault</a:t>
            </a:r>
          </a:p>
        </p:txBody>
      </p:sp>
      <p:sp>
        <p:nvSpPr>
          <p:cNvPr id="3" name="Content Placeholder 2"/>
          <p:cNvSpPr>
            <a:spLocks noGrp="1"/>
          </p:cNvSpPr>
          <p:nvPr>
            <p:ph idx="1"/>
          </p:nvPr>
        </p:nvSpPr>
        <p:spPr/>
        <p:txBody>
          <a:bodyPr/>
          <a:lstStyle/>
          <a:p>
            <a:r>
              <a:rPr lang="en-US" dirty="0"/>
              <a:t>It is forced or unwanted sexual contact. </a:t>
            </a:r>
          </a:p>
          <a:p>
            <a:pPr lvl="1"/>
            <a:r>
              <a:rPr lang="en-US" dirty="0"/>
              <a:t>It can occur between strangers or romantic partners or friends.</a:t>
            </a:r>
          </a:p>
          <a:p>
            <a:pPr lvl="1"/>
            <a:r>
              <a:rPr lang="en-US" dirty="0"/>
              <a:t>Both males and females can be victims.</a:t>
            </a:r>
          </a:p>
          <a:p>
            <a:pPr lvl="1"/>
            <a:r>
              <a:rPr lang="en-US" dirty="0"/>
              <a:t>It is never okay.</a:t>
            </a:r>
          </a:p>
          <a:p>
            <a:pPr lvl="1"/>
            <a:r>
              <a:rPr lang="en-US" dirty="0"/>
              <a:t>It should be reported. </a:t>
            </a:r>
          </a:p>
        </p:txBody>
      </p:sp>
    </p:spTree>
    <p:extLst>
      <p:ext uri="{BB962C8B-B14F-4D97-AF65-F5344CB8AC3E}">
        <p14:creationId xmlns:p14="http://schemas.microsoft.com/office/powerpoint/2010/main" val="2035352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Coercive Relationships</a:t>
            </a:r>
          </a:p>
        </p:txBody>
      </p:sp>
      <p:sp>
        <p:nvSpPr>
          <p:cNvPr id="3" name="Content Placeholder 2"/>
          <p:cNvSpPr>
            <a:spLocks noGrp="1"/>
          </p:cNvSpPr>
          <p:nvPr>
            <p:ph idx="1"/>
          </p:nvPr>
        </p:nvSpPr>
        <p:spPr/>
        <p:txBody>
          <a:bodyPr/>
          <a:lstStyle/>
          <a:p>
            <a:r>
              <a:rPr lang="en-US" dirty="0"/>
              <a:t>Coercion is the act or process of persuading someone to do something that they do not want to do.</a:t>
            </a:r>
          </a:p>
          <a:p>
            <a:r>
              <a:rPr lang="en-US" dirty="0"/>
              <a:t>Coercion can exist in any type of relationship.</a:t>
            </a:r>
          </a:p>
          <a:p>
            <a:r>
              <a:rPr lang="en-US" dirty="0"/>
              <a:t>It is not healthy and can lead to violence and abuse.</a:t>
            </a:r>
          </a:p>
        </p:txBody>
      </p:sp>
    </p:spTree>
    <p:extLst>
      <p:ext uri="{BB962C8B-B14F-4D97-AF65-F5344CB8AC3E}">
        <p14:creationId xmlns:p14="http://schemas.microsoft.com/office/powerpoint/2010/main" val="3751487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Trafficking </a:t>
            </a:r>
            <a:r>
              <a:rPr lang="en-US" sz="2400" i="1" dirty="0"/>
              <a:t>(1 of 2)</a:t>
            </a:r>
          </a:p>
        </p:txBody>
      </p:sp>
      <p:sp>
        <p:nvSpPr>
          <p:cNvPr id="3" name="Content Placeholder 2"/>
          <p:cNvSpPr>
            <a:spLocks noGrp="1"/>
          </p:cNvSpPr>
          <p:nvPr>
            <p:ph idx="1"/>
          </p:nvPr>
        </p:nvSpPr>
        <p:spPr/>
        <p:txBody>
          <a:bodyPr/>
          <a:lstStyle/>
          <a:p>
            <a:r>
              <a:rPr lang="en-US" dirty="0"/>
              <a:t>Human trafficking happens when people are forced to perform a service or job against their will or in exchange for a basic human right, such as food or water. </a:t>
            </a:r>
          </a:p>
          <a:p>
            <a:r>
              <a:rPr lang="en-US" dirty="0"/>
              <a:t>When the victim is required to perform sexual acts, it is called sex trafficking. </a:t>
            </a:r>
          </a:p>
          <a:p>
            <a:r>
              <a:rPr lang="en-US" dirty="0"/>
              <a:t>Human trafficking and sex trafficking are global issues and major crimes that should be reported.</a:t>
            </a:r>
          </a:p>
          <a:p>
            <a:pPr marL="0" indent="0">
              <a:buNone/>
            </a:pPr>
            <a:r>
              <a:rPr lang="en-US" dirty="0"/>
              <a:t> </a:t>
            </a:r>
          </a:p>
          <a:p>
            <a:endParaRPr lang="en-US" dirty="0"/>
          </a:p>
          <a:p>
            <a:pPr marL="0" indent="0" algn="r">
              <a:buNone/>
            </a:pPr>
            <a:r>
              <a:rPr lang="en-US" sz="1400" b="0" i="1" dirty="0"/>
              <a:t>(continued)</a:t>
            </a:r>
          </a:p>
        </p:txBody>
      </p:sp>
    </p:spTree>
    <p:extLst>
      <p:ext uri="{BB962C8B-B14F-4D97-AF65-F5344CB8AC3E}">
        <p14:creationId xmlns:p14="http://schemas.microsoft.com/office/powerpoint/2010/main" val="2131928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Trafficking </a:t>
            </a:r>
            <a:r>
              <a:rPr lang="en-US" sz="2400" i="1" dirty="0">
                <a:latin typeface="Helvetica" pitchFamily="2" charset="0"/>
              </a:rPr>
              <a:t>(2 of 2)</a:t>
            </a:r>
          </a:p>
        </p:txBody>
      </p:sp>
      <p:sp>
        <p:nvSpPr>
          <p:cNvPr id="3" name="Content Placeholder 2"/>
          <p:cNvSpPr>
            <a:spLocks noGrp="1"/>
          </p:cNvSpPr>
          <p:nvPr>
            <p:ph idx="1"/>
          </p:nvPr>
        </p:nvSpPr>
        <p:spPr/>
        <p:txBody>
          <a:bodyPr/>
          <a:lstStyle/>
          <a:p>
            <a:r>
              <a:rPr lang="en-US" dirty="0"/>
              <a:t>Young children and teens are most vulnerable.</a:t>
            </a:r>
          </a:p>
          <a:p>
            <a:r>
              <a:rPr lang="en-US" dirty="0"/>
              <a:t>Girls are the most common victims.</a:t>
            </a:r>
          </a:p>
          <a:p>
            <a:r>
              <a:rPr lang="en-US" dirty="0"/>
              <a:t>Coercion is often used to lure victims.</a:t>
            </a:r>
          </a:p>
          <a:p>
            <a:r>
              <a:rPr lang="en-US" dirty="0"/>
              <a:t>Offenders are often older males who pretend to be younger online and use flattery and gifts to lure victims.</a:t>
            </a:r>
          </a:p>
          <a:p>
            <a:r>
              <a:rPr lang="en-US" dirty="0"/>
              <a:t>It is important to set boundaries to protect yourself.</a:t>
            </a:r>
          </a:p>
        </p:txBody>
      </p:sp>
    </p:spTree>
    <p:extLst>
      <p:ext uri="{BB962C8B-B14F-4D97-AF65-F5344CB8AC3E}">
        <p14:creationId xmlns:p14="http://schemas.microsoft.com/office/powerpoint/2010/main" val="3335388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746EA-A988-4805-B9AF-36655000D3EC}"/>
              </a:ext>
            </a:extLst>
          </p:cNvPr>
          <p:cNvSpPr>
            <a:spLocks noGrp="1"/>
          </p:cNvSpPr>
          <p:nvPr>
            <p:ph type="title"/>
          </p:nvPr>
        </p:nvSpPr>
        <p:spPr/>
        <p:txBody>
          <a:bodyPr/>
          <a:lstStyle/>
          <a:p>
            <a:r>
              <a:rPr lang="en-US" dirty="0"/>
              <a:t>Breaking the Cycle of Abuse</a:t>
            </a:r>
          </a:p>
        </p:txBody>
      </p:sp>
      <p:sp>
        <p:nvSpPr>
          <p:cNvPr id="3" name="Content Placeholder 2">
            <a:extLst>
              <a:ext uri="{FF2B5EF4-FFF2-40B4-BE49-F238E27FC236}">
                <a16:creationId xmlns:a16="http://schemas.microsoft.com/office/drawing/2014/main" id="{D9858D8E-9BF8-4C69-A2B6-576EBD18B55A}"/>
              </a:ext>
            </a:extLst>
          </p:cNvPr>
          <p:cNvSpPr>
            <a:spLocks noGrp="1"/>
          </p:cNvSpPr>
          <p:nvPr>
            <p:ph idx="1"/>
          </p:nvPr>
        </p:nvSpPr>
        <p:spPr/>
        <p:txBody>
          <a:bodyPr/>
          <a:lstStyle/>
          <a:p>
            <a:r>
              <a:rPr lang="en-US" dirty="0"/>
              <a:t>Acknowledge the abuse.</a:t>
            </a:r>
          </a:p>
          <a:p>
            <a:r>
              <a:rPr lang="en-US" dirty="0"/>
              <a:t>Avoid trying to be the hero.</a:t>
            </a:r>
          </a:p>
          <a:p>
            <a:r>
              <a:rPr lang="en-US" dirty="0"/>
              <a:t>Be brave and help an abuse victim leave the situation.</a:t>
            </a:r>
          </a:p>
        </p:txBody>
      </p:sp>
    </p:spTree>
    <p:extLst>
      <p:ext uri="{BB962C8B-B14F-4D97-AF65-F5344CB8AC3E}">
        <p14:creationId xmlns:p14="http://schemas.microsoft.com/office/powerpoint/2010/main" val="1730025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Personal Boundaries </a:t>
            </a:r>
            <a:r>
              <a:rPr lang="en-US" sz="2400" i="1" dirty="0"/>
              <a:t>(1 of 2)</a:t>
            </a:r>
          </a:p>
        </p:txBody>
      </p:sp>
      <p:sp>
        <p:nvSpPr>
          <p:cNvPr id="3" name="Content Placeholder 2"/>
          <p:cNvSpPr>
            <a:spLocks noGrp="1"/>
          </p:cNvSpPr>
          <p:nvPr>
            <p:ph idx="1"/>
          </p:nvPr>
        </p:nvSpPr>
        <p:spPr/>
        <p:txBody>
          <a:bodyPr/>
          <a:lstStyle/>
          <a:p>
            <a:r>
              <a:rPr lang="en-US" dirty="0"/>
              <a:t>Intellectual boundaries: You are entitled to your own thoughts and opinions.</a:t>
            </a:r>
          </a:p>
          <a:p>
            <a:pPr lvl="1"/>
            <a:r>
              <a:rPr lang="en-US" dirty="0"/>
              <a:t>If someone tries to silence your perspective or doesn’t value your thoughts, they may be crossing this boundary.</a:t>
            </a:r>
          </a:p>
          <a:p>
            <a:r>
              <a:rPr lang="en-US" dirty="0"/>
              <a:t>Emotional boundaries: You are entitled to your own feelings.</a:t>
            </a:r>
          </a:p>
          <a:p>
            <a:pPr lvl="1"/>
            <a:r>
              <a:rPr lang="en-US" dirty="0"/>
              <a:t>If someone tries to tell you how you should feel or dismisses how you feel, they may be crossing this boundary.</a:t>
            </a:r>
          </a:p>
          <a:p>
            <a:pPr marL="0" indent="0">
              <a:buNone/>
            </a:pPr>
            <a:endParaRPr lang="en-US" dirty="0"/>
          </a:p>
          <a:p>
            <a:pPr marL="0" indent="0" algn="r">
              <a:buNone/>
            </a:pPr>
            <a:r>
              <a:rPr lang="en-US" sz="1400" b="0" i="1" dirty="0"/>
              <a:t>(continued)</a:t>
            </a:r>
          </a:p>
        </p:txBody>
      </p:sp>
    </p:spTree>
    <p:extLst>
      <p:ext uri="{BB962C8B-B14F-4D97-AF65-F5344CB8AC3E}">
        <p14:creationId xmlns:p14="http://schemas.microsoft.com/office/powerpoint/2010/main" val="1082232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B9CDE-6724-43EB-B8EC-6BD4087E219A}"/>
              </a:ext>
            </a:extLst>
          </p:cNvPr>
          <p:cNvSpPr>
            <a:spLocks noGrp="1"/>
          </p:cNvSpPr>
          <p:nvPr>
            <p:ph type="title"/>
          </p:nvPr>
        </p:nvSpPr>
        <p:spPr/>
        <p:txBody>
          <a:bodyPr/>
          <a:lstStyle/>
          <a:p>
            <a:r>
              <a:rPr lang="en-US" dirty="0"/>
              <a:t>Setting Personal Boundaries </a:t>
            </a:r>
            <a:r>
              <a:rPr lang="en-US" sz="2400" i="1" dirty="0"/>
              <a:t>(2 of 2)</a:t>
            </a:r>
          </a:p>
        </p:txBody>
      </p:sp>
      <p:sp>
        <p:nvSpPr>
          <p:cNvPr id="3" name="Content Placeholder 2">
            <a:extLst>
              <a:ext uri="{FF2B5EF4-FFF2-40B4-BE49-F238E27FC236}">
                <a16:creationId xmlns:a16="http://schemas.microsoft.com/office/drawing/2014/main" id="{F99BD4E5-D107-4AF8-8627-5AD1B79DCF26}"/>
              </a:ext>
            </a:extLst>
          </p:cNvPr>
          <p:cNvSpPr>
            <a:spLocks noGrp="1"/>
          </p:cNvSpPr>
          <p:nvPr>
            <p:ph idx="1"/>
          </p:nvPr>
        </p:nvSpPr>
        <p:spPr/>
        <p:txBody>
          <a:bodyPr/>
          <a:lstStyle/>
          <a:p>
            <a:r>
              <a:rPr lang="en-US" dirty="0"/>
              <a:t>Physical boundaries: You are entitled to your own space.</a:t>
            </a:r>
          </a:p>
          <a:p>
            <a:pPr lvl="1"/>
            <a:r>
              <a:rPr lang="en-US" dirty="0"/>
              <a:t>When someone touches you without permission or tries to coerce you into sexual acts, they may be crossing this boundary.</a:t>
            </a:r>
          </a:p>
          <a:p>
            <a:r>
              <a:rPr lang="en-US" dirty="0"/>
              <a:t>Social boundaries: You are entitled to your own friends and your own social activities.</a:t>
            </a:r>
          </a:p>
          <a:p>
            <a:pPr lvl="1"/>
            <a:r>
              <a:rPr lang="en-US" dirty="0"/>
              <a:t>When someone tries to isolate you from others, they may be crossing this boundary.</a:t>
            </a:r>
          </a:p>
          <a:p>
            <a:r>
              <a:rPr lang="en-US" dirty="0"/>
              <a:t>Spiritual boundaries: You are entitled to your own spiritual beliefs.</a:t>
            </a:r>
          </a:p>
          <a:p>
            <a:pPr lvl="1"/>
            <a:r>
              <a:rPr lang="en-US" dirty="0"/>
              <a:t>When someone disrespects your religion or beliefs, they may be crossing this boundary.</a:t>
            </a:r>
          </a:p>
        </p:txBody>
      </p:sp>
    </p:spTree>
    <p:extLst>
      <p:ext uri="{BB962C8B-B14F-4D97-AF65-F5344CB8AC3E}">
        <p14:creationId xmlns:p14="http://schemas.microsoft.com/office/powerpoint/2010/main" val="701554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DA56E-E6EC-4131-9DDC-81E048B0A80A}"/>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2E030AD2-B000-46A8-8FDA-76062FC3BE35}"/>
              </a:ext>
            </a:extLst>
          </p:cNvPr>
          <p:cNvSpPr>
            <a:spLocks noGrp="1"/>
          </p:cNvSpPr>
          <p:nvPr>
            <p:ph idx="1"/>
          </p:nvPr>
        </p:nvSpPr>
        <p:spPr/>
        <p:txBody>
          <a:bodyPr/>
          <a:lstStyle/>
          <a:p>
            <a:r>
              <a:rPr lang="en-US" dirty="0"/>
              <a:t>How does the media you use (television, social media, and movies) portray violence in relationships?</a:t>
            </a:r>
          </a:p>
          <a:p>
            <a:r>
              <a:rPr lang="en-US" dirty="0"/>
              <a:t>Do you think it is accurate?</a:t>
            </a:r>
          </a:p>
          <a:p>
            <a:r>
              <a:rPr lang="en-US" dirty="0"/>
              <a:t>Why or why not?</a:t>
            </a:r>
          </a:p>
        </p:txBody>
      </p:sp>
    </p:spTree>
    <p:extLst>
      <p:ext uri="{BB962C8B-B14F-4D97-AF65-F5344CB8AC3E}">
        <p14:creationId xmlns:p14="http://schemas.microsoft.com/office/powerpoint/2010/main" val="2294421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Abuse</a:t>
            </a:r>
          </a:p>
        </p:txBody>
      </p:sp>
      <p:sp>
        <p:nvSpPr>
          <p:cNvPr id="3" name="Content Placeholder 2"/>
          <p:cNvSpPr>
            <a:spLocks noGrp="1"/>
          </p:cNvSpPr>
          <p:nvPr>
            <p:ph idx="1"/>
          </p:nvPr>
        </p:nvSpPr>
        <p:spPr/>
        <p:txBody>
          <a:bodyPr/>
          <a:lstStyle/>
          <a:p>
            <a:r>
              <a:rPr lang="en-US" dirty="0"/>
              <a:t>Abuse is the consistent and violent mistreatment of a person.</a:t>
            </a:r>
          </a:p>
          <a:p>
            <a:r>
              <a:rPr lang="en-US" dirty="0"/>
              <a:t>Abuse can be physical, emotional, or sexual.</a:t>
            </a:r>
          </a:p>
          <a:p>
            <a:r>
              <a:rPr lang="en-US" dirty="0"/>
              <a:t>Healthy relationships are never violent or abusive.</a:t>
            </a:r>
          </a:p>
        </p:txBody>
      </p:sp>
    </p:spTree>
    <p:extLst>
      <p:ext uri="{BB962C8B-B14F-4D97-AF65-F5344CB8AC3E}">
        <p14:creationId xmlns:p14="http://schemas.microsoft.com/office/powerpoint/2010/main" val="25501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Abuse and Neglect</a:t>
            </a:r>
          </a:p>
        </p:txBody>
      </p:sp>
      <p:sp>
        <p:nvSpPr>
          <p:cNvPr id="3" name="Content Placeholder 2"/>
          <p:cNvSpPr>
            <a:spLocks noGrp="1"/>
          </p:cNvSpPr>
          <p:nvPr>
            <p:ph idx="1"/>
          </p:nvPr>
        </p:nvSpPr>
        <p:spPr/>
        <p:txBody>
          <a:bodyPr/>
          <a:lstStyle/>
          <a:p>
            <a:r>
              <a:rPr lang="en-US" dirty="0"/>
              <a:t>A child is abused every 10 seconds in the United States.</a:t>
            </a:r>
          </a:p>
          <a:p>
            <a:r>
              <a:rPr lang="en-US" dirty="0"/>
              <a:t>Child abuse is when a parent or caregiver causes injury, death, emotional harm, or risk of serious harm to a child. </a:t>
            </a:r>
          </a:p>
          <a:p>
            <a:r>
              <a:rPr lang="en-US" dirty="0"/>
              <a:t>Neglect happens when adults fail to meet the basic physical, emotional, medical, or educational needs of a child. </a:t>
            </a:r>
          </a:p>
        </p:txBody>
      </p:sp>
    </p:spTree>
    <p:extLst>
      <p:ext uri="{BB962C8B-B14F-4D97-AF65-F5344CB8AC3E}">
        <p14:creationId xmlns:p14="http://schemas.microsoft.com/office/powerpoint/2010/main" val="3114431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Child Abuse and Neglect</a:t>
            </a:r>
          </a:p>
        </p:txBody>
      </p:sp>
      <p:pic>
        <p:nvPicPr>
          <p:cNvPr id="5" name="Content Placeholder 4" descr="Physical harm like broken bones and bruises. Psychological harm like anxiety, depression, anger. Relationship harm like inability to trust others and make meaningful connections. Links to smoking, alcohol, drug abuse, difficulty in school.">
            <a:extLst>
              <a:ext uri="{FF2B5EF4-FFF2-40B4-BE49-F238E27FC236}">
                <a16:creationId xmlns:a16="http://schemas.microsoft.com/office/drawing/2014/main" id="{956530BD-69C1-4351-9337-5B66386169FB}"/>
              </a:ext>
            </a:extLst>
          </p:cNvPr>
          <p:cNvPicPr>
            <a:picLocks noGrp="1" noChangeAspect="1"/>
          </p:cNvPicPr>
          <p:nvPr>
            <p:ph idx="1"/>
          </p:nvPr>
        </p:nvPicPr>
        <p:blipFill>
          <a:blip r:embed="rId3"/>
          <a:stretch>
            <a:fillRect/>
          </a:stretch>
        </p:blipFill>
        <p:spPr>
          <a:xfrm>
            <a:off x="838200" y="2573531"/>
            <a:ext cx="10515600" cy="2638038"/>
          </a:xfrm>
        </p:spPr>
      </p:pic>
    </p:spTree>
    <p:extLst>
      <p:ext uri="{BB962C8B-B14F-4D97-AF65-F5344CB8AC3E}">
        <p14:creationId xmlns:p14="http://schemas.microsoft.com/office/powerpoint/2010/main" val="3631115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217BB85B-44B2-4D56-A6F2-ED872BF5C2E8}"/>
              </a:ext>
            </a:extLst>
          </p:cNvPr>
          <p:cNvGraphicFramePr>
            <a:graphicFrameLocks noGrp="1"/>
          </p:cNvGraphicFramePr>
          <p:nvPr>
            <p:extLst>
              <p:ext uri="{D42A27DB-BD31-4B8C-83A1-F6EECF244321}">
                <p14:modId xmlns:p14="http://schemas.microsoft.com/office/powerpoint/2010/main" val="4054026896"/>
              </p:ext>
            </p:extLst>
          </p:nvPr>
        </p:nvGraphicFramePr>
        <p:xfrm>
          <a:off x="1150775" y="1400784"/>
          <a:ext cx="9890450" cy="4394200"/>
        </p:xfrm>
        <a:graphic>
          <a:graphicData uri="http://schemas.openxmlformats.org/drawingml/2006/table">
            <a:tbl>
              <a:tblPr firstRow="1">
                <a:tableStyleId>{F5AB1C69-6EDB-4FF4-983F-18BD219EF322}</a:tableStyleId>
              </a:tblPr>
              <a:tblGrid>
                <a:gridCol w="2015412">
                  <a:extLst>
                    <a:ext uri="{9D8B030D-6E8A-4147-A177-3AD203B41FA5}">
                      <a16:colId xmlns:a16="http://schemas.microsoft.com/office/drawing/2014/main" val="4080820100"/>
                    </a:ext>
                  </a:extLst>
                </a:gridCol>
                <a:gridCol w="4516566">
                  <a:extLst>
                    <a:ext uri="{9D8B030D-6E8A-4147-A177-3AD203B41FA5}">
                      <a16:colId xmlns:a16="http://schemas.microsoft.com/office/drawing/2014/main" val="2246841482"/>
                    </a:ext>
                  </a:extLst>
                </a:gridCol>
                <a:gridCol w="3358472">
                  <a:extLst>
                    <a:ext uri="{9D8B030D-6E8A-4147-A177-3AD203B41FA5}">
                      <a16:colId xmlns:a16="http://schemas.microsoft.com/office/drawing/2014/main" val="2819541665"/>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Type of abuse</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Examples of abuse</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Signs of abuse</a:t>
                      </a:r>
                    </a:p>
                  </a:txBody>
                  <a:tcPr anchor="b"/>
                </a:tc>
                <a:extLst>
                  <a:ext uri="{0D108BD9-81ED-4DB2-BD59-A6C34878D82A}">
                    <a16:rowId xmlns:a16="http://schemas.microsoft.com/office/drawing/2014/main" val="1066365949"/>
                  </a:ext>
                </a:extLst>
              </a:tr>
              <a:tr h="370840">
                <a:tc>
                  <a:txBody>
                    <a:bodyPr/>
                    <a:lstStyle/>
                    <a:p>
                      <a:r>
                        <a:rPr lang="en-US" b="1" dirty="0">
                          <a:latin typeface="Helvetica" panose="020B0604020202020204" pitchFamily="34" charset="0"/>
                          <a:cs typeface="Helvetica" panose="020B0604020202020204" pitchFamily="34" charset="0"/>
                        </a:rPr>
                        <a:t>Physical abuse</a:t>
                      </a:r>
                    </a:p>
                  </a:txBody>
                  <a:tcPr/>
                </a:tc>
                <a:tc>
                  <a:txBody>
                    <a:bodyPr/>
                    <a:lstStyle/>
                    <a:p>
                      <a:r>
                        <a:rPr lang="en-US" dirty="0">
                          <a:latin typeface="Helvetica" panose="020B0604020202020204" pitchFamily="34" charset="0"/>
                          <a:cs typeface="Helvetica" panose="020B0604020202020204" pitchFamily="34" charset="0"/>
                        </a:rPr>
                        <a:t>Burns the child</a:t>
                      </a:r>
                    </a:p>
                    <a:p>
                      <a:r>
                        <a:rPr lang="en-US" dirty="0">
                          <a:latin typeface="Helvetica" panose="020B0604020202020204" pitchFamily="34" charset="0"/>
                          <a:cs typeface="Helvetica" panose="020B0604020202020204" pitchFamily="34" charset="0"/>
                        </a:rPr>
                        <a:t>Hits, kicks, or bites</a:t>
                      </a:r>
                    </a:p>
                    <a:p>
                      <a:r>
                        <a:rPr lang="en-US" dirty="0">
                          <a:latin typeface="Helvetica" panose="020B0604020202020204" pitchFamily="34" charset="0"/>
                          <a:cs typeface="Helvetica" panose="020B0604020202020204" pitchFamily="34" charset="0"/>
                        </a:rPr>
                        <a:t>Holds the child under water</a:t>
                      </a:r>
                    </a:p>
                    <a:p>
                      <a:r>
                        <a:rPr lang="en-US" dirty="0">
                          <a:latin typeface="Helvetica" panose="020B0604020202020204" pitchFamily="34" charset="0"/>
                          <a:cs typeface="Helvetica" panose="020B0604020202020204" pitchFamily="34" charset="0"/>
                        </a:rPr>
                        <a:t>Shakes or throws the child</a:t>
                      </a:r>
                    </a:p>
                    <a:p>
                      <a:r>
                        <a:rPr lang="en-US" dirty="0">
                          <a:latin typeface="Helvetica" panose="020B0604020202020204" pitchFamily="34" charset="0"/>
                          <a:cs typeface="Helvetica" panose="020B0604020202020204" pitchFamily="34" charset="0"/>
                        </a:rPr>
                        <a:t>Throws objects at the child</a:t>
                      </a:r>
                    </a:p>
                    <a:p>
                      <a:r>
                        <a:rPr lang="en-US" dirty="0">
                          <a:latin typeface="Helvetica" panose="020B0604020202020204" pitchFamily="34" charset="0"/>
                          <a:cs typeface="Helvetica" panose="020B0604020202020204" pitchFamily="34" charset="0"/>
                        </a:rPr>
                        <a:t>Ties up the child</a:t>
                      </a:r>
                    </a:p>
                  </a:txBody>
                  <a:tcPr/>
                </a:tc>
                <a:tc>
                  <a:txBody>
                    <a:bodyPr/>
                    <a:lstStyle/>
                    <a:p>
                      <a:r>
                        <a:rPr lang="en-US" dirty="0">
                          <a:latin typeface="Helvetica" panose="020B0604020202020204" pitchFamily="34" charset="0"/>
                          <a:cs typeface="Helvetica" panose="020B0604020202020204" pitchFamily="34" charset="0"/>
                        </a:rPr>
                        <a:t>Bruising</a:t>
                      </a:r>
                    </a:p>
                    <a:p>
                      <a:r>
                        <a:rPr lang="en-US" dirty="0">
                          <a:latin typeface="Helvetica" panose="020B0604020202020204" pitchFamily="34" charset="0"/>
                          <a:cs typeface="Helvetica" panose="020B0604020202020204" pitchFamily="34" charset="0"/>
                        </a:rPr>
                        <a:t>Severe injuries like broken bones</a:t>
                      </a:r>
                    </a:p>
                    <a:p>
                      <a:r>
                        <a:rPr lang="en-US" dirty="0">
                          <a:latin typeface="Helvetica" panose="020B0604020202020204" pitchFamily="34" charset="0"/>
                          <a:cs typeface="Helvetica" panose="020B0604020202020204" pitchFamily="34" charset="0"/>
                        </a:rPr>
                        <a:t>Lots of injuries spread over the body</a:t>
                      </a:r>
                    </a:p>
                    <a:p>
                      <a:r>
                        <a:rPr lang="en-US" dirty="0">
                          <a:latin typeface="Helvetica" panose="020B0604020202020204" pitchFamily="34" charset="0"/>
                          <a:cs typeface="Helvetica" panose="020B0604020202020204" pitchFamily="34" charset="0"/>
                        </a:rPr>
                        <a:t>Injuries over a period of time</a:t>
                      </a:r>
                    </a:p>
                  </a:txBody>
                  <a:tcPr/>
                </a:tc>
                <a:extLst>
                  <a:ext uri="{0D108BD9-81ED-4DB2-BD59-A6C34878D82A}">
                    <a16:rowId xmlns:a16="http://schemas.microsoft.com/office/drawing/2014/main" val="2389044596"/>
                  </a:ext>
                </a:extLst>
              </a:tr>
              <a:tr h="370840">
                <a:tc>
                  <a:txBody>
                    <a:bodyPr/>
                    <a:lstStyle/>
                    <a:p>
                      <a:r>
                        <a:rPr lang="en-US" b="1" dirty="0">
                          <a:latin typeface="Helvetica" panose="020B0604020202020204" pitchFamily="34" charset="0"/>
                          <a:cs typeface="Helvetica" panose="020B0604020202020204" pitchFamily="34" charset="0"/>
                        </a:rPr>
                        <a:t>Emotional abuse</a:t>
                      </a:r>
                    </a:p>
                  </a:txBody>
                  <a:tcPr/>
                </a:tc>
                <a:tc>
                  <a:txBody>
                    <a:bodyPr/>
                    <a:lstStyle/>
                    <a:p>
                      <a:r>
                        <a:rPr lang="en-US" dirty="0">
                          <a:latin typeface="Helvetica" panose="020B0604020202020204" pitchFamily="34" charset="0"/>
                          <a:cs typeface="Helvetica" panose="020B0604020202020204" pitchFamily="34" charset="0"/>
                        </a:rPr>
                        <a:t>Abuses others when the</a:t>
                      </a:r>
                    </a:p>
                    <a:p>
                      <a:r>
                        <a:rPr lang="en-US" dirty="0">
                          <a:latin typeface="Helvetica" panose="020B0604020202020204" pitchFamily="34" charset="0"/>
                          <a:cs typeface="Helvetica" panose="020B0604020202020204" pitchFamily="34" charset="0"/>
                        </a:rPr>
                        <a:t>child is around</a:t>
                      </a:r>
                    </a:p>
                    <a:p>
                      <a:r>
                        <a:rPr lang="en-US" dirty="0">
                          <a:latin typeface="Helvetica" panose="020B0604020202020204" pitchFamily="34" charset="0"/>
                          <a:cs typeface="Helvetica" panose="020B0604020202020204" pitchFamily="34" charset="0"/>
                        </a:rPr>
                        <a:t>Fails to show love and affection</a:t>
                      </a:r>
                    </a:p>
                    <a:p>
                      <a:r>
                        <a:rPr lang="en-US" dirty="0">
                          <a:latin typeface="Helvetica" panose="020B0604020202020204" pitchFamily="34" charset="0"/>
                          <a:cs typeface="Helvetica" panose="020B0604020202020204" pitchFamily="34" charset="0"/>
                        </a:rPr>
                        <a:t>Ignores the child and doesn’t give emotional support and guidance</a:t>
                      </a:r>
                    </a:p>
                    <a:p>
                      <a:r>
                        <a:rPr lang="en-US" dirty="0">
                          <a:latin typeface="Helvetica" panose="020B0604020202020204" pitchFamily="34" charset="0"/>
                          <a:cs typeface="Helvetica" panose="020B0604020202020204" pitchFamily="34" charset="0"/>
                        </a:rPr>
                        <a:t>Shames, belittles, criticizes,</a:t>
                      </a:r>
                    </a:p>
                    <a:p>
                      <a:r>
                        <a:rPr lang="en-US" dirty="0">
                          <a:latin typeface="Helvetica" panose="020B0604020202020204" pitchFamily="34" charset="0"/>
                          <a:cs typeface="Helvetica" panose="020B0604020202020204" pitchFamily="34" charset="0"/>
                        </a:rPr>
                        <a:t>or embarrasses</a:t>
                      </a:r>
                    </a:p>
                    <a:p>
                      <a:r>
                        <a:rPr lang="en-US" dirty="0">
                          <a:latin typeface="Helvetica" panose="020B0604020202020204" pitchFamily="34" charset="0"/>
                          <a:cs typeface="Helvetica" panose="020B0604020202020204" pitchFamily="34" charset="0"/>
                        </a:rPr>
                        <a:t>Teases, threatens, bullies, or yells</a:t>
                      </a:r>
                    </a:p>
                  </a:txBody>
                  <a:tcPr/>
                </a:tc>
                <a:tc>
                  <a:txBody>
                    <a:bodyPr/>
                    <a:lstStyle/>
                    <a:p>
                      <a:r>
                        <a:rPr lang="en-US" dirty="0">
                          <a:latin typeface="Helvetica" panose="020B0604020202020204" pitchFamily="34" charset="0"/>
                          <a:cs typeface="Helvetica" panose="020B0604020202020204" pitchFamily="34" charset="0"/>
                        </a:rPr>
                        <a:t>Withdrawn</a:t>
                      </a:r>
                    </a:p>
                    <a:p>
                      <a:r>
                        <a:rPr lang="en-US" dirty="0">
                          <a:latin typeface="Helvetica" panose="020B0604020202020204" pitchFamily="34" charset="0"/>
                          <a:cs typeface="Helvetica" panose="020B0604020202020204" pitchFamily="34" charset="0"/>
                        </a:rPr>
                        <a:t>Anxiety</a:t>
                      </a:r>
                    </a:p>
                    <a:p>
                      <a:r>
                        <a:rPr lang="en-US" dirty="0">
                          <a:latin typeface="Helvetica" panose="020B0604020202020204" pitchFamily="34" charset="0"/>
                          <a:cs typeface="Helvetica" panose="020B0604020202020204" pitchFamily="34" charset="0"/>
                        </a:rPr>
                        <a:t>Difficulty sleeping</a:t>
                      </a:r>
                    </a:p>
                    <a:p>
                      <a:r>
                        <a:rPr lang="en-US" dirty="0">
                          <a:latin typeface="Helvetica" panose="020B0604020202020204" pitchFamily="34" charset="0"/>
                          <a:cs typeface="Helvetica" panose="020B0604020202020204" pitchFamily="34" charset="0"/>
                        </a:rPr>
                        <a:t>Difficulty concentrating</a:t>
                      </a:r>
                    </a:p>
                    <a:p>
                      <a:r>
                        <a:rPr lang="en-US" dirty="0">
                          <a:latin typeface="Helvetica" panose="020B0604020202020204" pitchFamily="34" charset="0"/>
                          <a:cs typeface="Helvetica" panose="020B0604020202020204" pitchFamily="34" charset="0"/>
                        </a:rPr>
                        <a:t>Aggressive or inappropriate</a:t>
                      </a:r>
                    </a:p>
                    <a:p>
                      <a:r>
                        <a:rPr lang="en-US" dirty="0">
                          <a:latin typeface="Helvetica" panose="020B0604020202020204" pitchFamily="34" charset="0"/>
                          <a:cs typeface="Helvetica" panose="020B0604020202020204" pitchFamily="34" charset="0"/>
                        </a:rPr>
                        <a:t>behavior</a:t>
                      </a:r>
                    </a:p>
                  </a:txBody>
                  <a:tcPr/>
                </a:tc>
                <a:extLst>
                  <a:ext uri="{0D108BD9-81ED-4DB2-BD59-A6C34878D82A}">
                    <a16:rowId xmlns:a16="http://schemas.microsoft.com/office/drawing/2014/main" val="2622323895"/>
                  </a:ext>
                </a:extLst>
              </a:tr>
            </a:tbl>
          </a:graphicData>
        </a:graphic>
      </p:graphicFrame>
      <p:sp>
        <p:nvSpPr>
          <p:cNvPr id="6" name="Title 1">
            <a:extLst>
              <a:ext uri="{FF2B5EF4-FFF2-40B4-BE49-F238E27FC236}">
                <a16:creationId xmlns:a16="http://schemas.microsoft.com/office/drawing/2014/main" id="{DAB12AFB-D235-4B19-A034-04A4FE9581EB}"/>
              </a:ext>
            </a:extLst>
          </p:cNvPr>
          <p:cNvSpPr>
            <a:spLocks noGrp="1"/>
          </p:cNvSpPr>
          <p:nvPr>
            <p:ph type="title"/>
          </p:nvPr>
        </p:nvSpPr>
        <p:spPr>
          <a:xfrm>
            <a:off x="0" y="554478"/>
            <a:ext cx="12192000" cy="846306"/>
          </a:xfrm>
        </p:spPr>
        <p:txBody>
          <a:bodyPr/>
          <a:lstStyle/>
          <a:p>
            <a:r>
              <a:rPr lang="en-US" dirty="0"/>
              <a:t>Signs and Symptoms of Child Abuse </a:t>
            </a:r>
            <a:r>
              <a:rPr lang="en-US" sz="2400" i="1" dirty="0"/>
              <a:t>(1 of 2)</a:t>
            </a:r>
            <a:endParaRPr lang="en-US" altLang="en-US" sz="2400" i="1" dirty="0">
              <a:solidFill>
                <a:srgbClr val="FF0000"/>
              </a:solidFill>
              <a:ea typeface="ＭＳ Ｐゴシック" panose="020B0600070205080204" pitchFamily="34" charset="-128"/>
            </a:endParaRPr>
          </a:p>
        </p:txBody>
      </p:sp>
      <p:sp>
        <p:nvSpPr>
          <p:cNvPr id="3" name="TextBox 2">
            <a:extLst>
              <a:ext uri="{FF2B5EF4-FFF2-40B4-BE49-F238E27FC236}">
                <a16:creationId xmlns:a16="http://schemas.microsoft.com/office/drawing/2014/main" id="{7566C44C-E8A3-4B68-B032-BF939508CE93}"/>
              </a:ext>
            </a:extLst>
          </p:cNvPr>
          <p:cNvSpPr txBox="1"/>
          <p:nvPr/>
        </p:nvSpPr>
        <p:spPr>
          <a:xfrm>
            <a:off x="9884229" y="5855026"/>
            <a:ext cx="1156996" cy="307777"/>
          </a:xfrm>
          <a:prstGeom prst="rect">
            <a:avLst/>
          </a:prstGeom>
          <a:noFill/>
        </p:spPr>
        <p:txBody>
          <a:bodyPr wrap="square" rtlCol="0">
            <a:spAutoFit/>
          </a:bodyPr>
          <a:lstStyle/>
          <a:p>
            <a:r>
              <a:rPr lang="en-US" sz="1400" i="1" dirty="0">
                <a:latin typeface="Helvetica Neue"/>
              </a:rPr>
              <a:t>(continued)</a:t>
            </a:r>
          </a:p>
        </p:txBody>
      </p:sp>
    </p:spTree>
    <p:extLst>
      <p:ext uri="{BB962C8B-B14F-4D97-AF65-F5344CB8AC3E}">
        <p14:creationId xmlns:p14="http://schemas.microsoft.com/office/powerpoint/2010/main" val="3394817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217BB85B-44B2-4D56-A6F2-ED872BF5C2E8}"/>
              </a:ext>
            </a:extLst>
          </p:cNvPr>
          <p:cNvGraphicFramePr>
            <a:graphicFrameLocks noGrp="1"/>
          </p:cNvGraphicFramePr>
          <p:nvPr>
            <p:extLst>
              <p:ext uri="{D42A27DB-BD31-4B8C-83A1-F6EECF244321}">
                <p14:modId xmlns:p14="http://schemas.microsoft.com/office/powerpoint/2010/main" val="31005081"/>
              </p:ext>
            </p:extLst>
          </p:nvPr>
        </p:nvGraphicFramePr>
        <p:xfrm>
          <a:off x="1150775" y="1363462"/>
          <a:ext cx="9890450" cy="4942840"/>
        </p:xfrm>
        <a:graphic>
          <a:graphicData uri="http://schemas.openxmlformats.org/drawingml/2006/table">
            <a:tbl>
              <a:tblPr firstRow="1">
                <a:tableStyleId>{F5AB1C69-6EDB-4FF4-983F-18BD219EF322}</a:tableStyleId>
              </a:tblPr>
              <a:tblGrid>
                <a:gridCol w="2015412">
                  <a:extLst>
                    <a:ext uri="{9D8B030D-6E8A-4147-A177-3AD203B41FA5}">
                      <a16:colId xmlns:a16="http://schemas.microsoft.com/office/drawing/2014/main" val="4080820100"/>
                    </a:ext>
                  </a:extLst>
                </a:gridCol>
                <a:gridCol w="4522237">
                  <a:extLst>
                    <a:ext uri="{9D8B030D-6E8A-4147-A177-3AD203B41FA5}">
                      <a16:colId xmlns:a16="http://schemas.microsoft.com/office/drawing/2014/main" val="2246841482"/>
                    </a:ext>
                  </a:extLst>
                </a:gridCol>
                <a:gridCol w="3352801">
                  <a:extLst>
                    <a:ext uri="{9D8B030D-6E8A-4147-A177-3AD203B41FA5}">
                      <a16:colId xmlns:a16="http://schemas.microsoft.com/office/drawing/2014/main" val="2819541665"/>
                    </a:ext>
                  </a:extLst>
                </a:gridCol>
              </a:tblGrid>
              <a:tr h="370840">
                <a:tc>
                  <a:txBody>
                    <a:bodyPr/>
                    <a:lstStyle/>
                    <a:p>
                      <a:r>
                        <a:rPr lang="en-US" dirty="0">
                          <a:solidFill>
                            <a:schemeClr val="tx1"/>
                          </a:solidFill>
                          <a:latin typeface="Helvetica" panose="020B0604020202020204" pitchFamily="34" charset="0"/>
                          <a:cs typeface="Helvetica" panose="020B0604020202020204" pitchFamily="34" charset="0"/>
                        </a:rPr>
                        <a:t>Type of abuse</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Examples of abuse</a:t>
                      </a:r>
                    </a:p>
                  </a:txBody>
                  <a:tcPr anchor="b"/>
                </a:tc>
                <a:tc>
                  <a:txBody>
                    <a:bodyPr/>
                    <a:lstStyle/>
                    <a:p>
                      <a:r>
                        <a:rPr lang="en-US" dirty="0">
                          <a:solidFill>
                            <a:schemeClr val="tx1"/>
                          </a:solidFill>
                          <a:latin typeface="Helvetica" panose="020B0604020202020204" pitchFamily="34" charset="0"/>
                          <a:cs typeface="Helvetica" panose="020B0604020202020204" pitchFamily="34" charset="0"/>
                        </a:rPr>
                        <a:t>Signs of abuse</a:t>
                      </a:r>
                    </a:p>
                  </a:txBody>
                  <a:tcPr anchor="b"/>
                </a:tc>
                <a:extLst>
                  <a:ext uri="{0D108BD9-81ED-4DB2-BD59-A6C34878D82A}">
                    <a16:rowId xmlns:a16="http://schemas.microsoft.com/office/drawing/2014/main" val="1066365949"/>
                  </a:ext>
                </a:extLst>
              </a:tr>
              <a:tr h="370840">
                <a:tc>
                  <a:txBody>
                    <a:bodyPr/>
                    <a:lstStyle/>
                    <a:p>
                      <a:r>
                        <a:rPr lang="en-US" b="1" dirty="0">
                          <a:latin typeface="Helvetica" panose="020B0604020202020204" pitchFamily="34" charset="0"/>
                          <a:cs typeface="Helvetica" panose="020B0604020202020204" pitchFamily="34" charset="0"/>
                        </a:rPr>
                        <a:t>Sexual abuse</a:t>
                      </a:r>
                    </a:p>
                  </a:txBody>
                  <a:tcPr/>
                </a:tc>
                <a:tc>
                  <a:txBody>
                    <a:bodyPr/>
                    <a:lstStyle/>
                    <a:p>
                      <a:r>
                        <a:rPr lang="en-US" dirty="0">
                          <a:latin typeface="Helvetica" panose="020B0604020202020204" pitchFamily="34" charset="0"/>
                          <a:cs typeface="Helvetica" panose="020B0604020202020204" pitchFamily="34" charset="0"/>
                        </a:rPr>
                        <a:t>Forces a child to take part in sexual images</a:t>
                      </a:r>
                    </a:p>
                    <a:p>
                      <a:r>
                        <a:rPr lang="en-US" dirty="0">
                          <a:latin typeface="Helvetica" panose="020B0604020202020204" pitchFamily="34" charset="0"/>
                          <a:cs typeface="Helvetica" panose="020B0604020202020204" pitchFamily="34" charset="0"/>
                        </a:rPr>
                        <a:t>Has any sexual contact with the child, including kissing</a:t>
                      </a:r>
                    </a:p>
                    <a:p>
                      <a:r>
                        <a:rPr lang="en-US" dirty="0">
                          <a:latin typeface="Helvetica" panose="020B0604020202020204" pitchFamily="34" charset="0"/>
                          <a:cs typeface="Helvetica" panose="020B0604020202020204" pitchFamily="34" charset="0"/>
                        </a:rPr>
                        <a:t>Sends emails, texts, or other messages that are sexual in any way</a:t>
                      </a:r>
                    </a:p>
                    <a:p>
                      <a:r>
                        <a:rPr lang="en-US" dirty="0">
                          <a:latin typeface="Helvetica" panose="020B0604020202020204" pitchFamily="34" charset="0"/>
                          <a:cs typeface="Helvetica" panose="020B0604020202020204" pitchFamily="34" charset="0"/>
                        </a:rPr>
                        <a:t>Shows the child the abuser’s genitals, as with flashing</a:t>
                      </a:r>
                    </a:p>
                    <a:p>
                      <a:r>
                        <a:rPr lang="en-US" dirty="0">
                          <a:latin typeface="Helvetica" panose="020B0604020202020204" pitchFamily="34" charset="0"/>
                          <a:cs typeface="Helvetica" panose="020B0604020202020204" pitchFamily="34" charset="0"/>
                        </a:rPr>
                        <a:t>Shows pornography to the child</a:t>
                      </a:r>
                    </a:p>
                    <a:p>
                      <a:r>
                        <a:rPr lang="en-US" dirty="0">
                          <a:latin typeface="Helvetica" panose="020B0604020202020204" pitchFamily="34" charset="0"/>
                          <a:cs typeface="Helvetica" panose="020B0604020202020204" pitchFamily="34" charset="0"/>
                        </a:rPr>
                        <a:t>Tells dirty jokes or stories</a:t>
                      </a:r>
                    </a:p>
                  </a:txBody>
                  <a:tcPr/>
                </a:tc>
                <a:tc>
                  <a:txBody>
                    <a:bodyPr/>
                    <a:lstStyle/>
                    <a:p>
                      <a:r>
                        <a:rPr lang="en-US" dirty="0">
                          <a:latin typeface="Helvetica" panose="020B0604020202020204" pitchFamily="34" charset="0"/>
                          <a:cs typeface="Helvetica" panose="020B0604020202020204" pitchFamily="34" charset="0"/>
                        </a:rPr>
                        <a:t>Fear of being touched</a:t>
                      </a:r>
                    </a:p>
                    <a:p>
                      <a:r>
                        <a:rPr lang="en-US" dirty="0">
                          <a:latin typeface="Helvetica" panose="020B0604020202020204" pitchFamily="34" charset="0"/>
                          <a:cs typeface="Helvetica" panose="020B0604020202020204" pitchFamily="34" charset="0"/>
                        </a:rPr>
                        <a:t>Pain when walking or sitting</a:t>
                      </a:r>
                    </a:p>
                    <a:p>
                      <a:r>
                        <a:rPr lang="en-US" dirty="0">
                          <a:latin typeface="Helvetica" panose="020B0604020202020204" pitchFamily="34" charset="0"/>
                          <a:cs typeface="Helvetica" panose="020B0604020202020204" pitchFamily="34" charset="0"/>
                        </a:rPr>
                        <a:t>Torn clothing</a:t>
                      </a:r>
                    </a:p>
                    <a:p>
                      <a:r>
                        <a:rPr lang="en-US" dirty="0">
                          <a:latin typeface="Helvetica" panose="020B0604020202020204" pitchFamily="34" charset="0"/>
                          <a:cs typeface="Helvetica" panose="020B0604020202020204" pitchFamily="34" charset="0"/>
                        </a:rPr>
                        <a:t>Bruising around genitals</a:t>
                      </a:r>
                    </a:p>
                    <a:p>
                      <a:r>
                        <a:rPr lang="en-US" dirty="0">
                          <a:latin typeface="Helvetica" panose="020B0604020202020204" pitchFamily="34" charset="0"/>
                          <a:cs typeface="Helvetica" panose="020B0604020202020204" pitchFamily="34" charset="0"/>
                        </a:rPr>
                        <a:t>Sexual knowledge not typical for child’s age</a:t>
                      </a:r>
                    </a:p>
                    <a:p>
                      <a:r>
                        <a:rPr lang="en-US" dirty="0">
                          <a:latin typeface="Helvetica" panose="020B0604020202020204" pitchFamily="34" charset="0"/>
                          <a:cs typeface="Helvetica" panose="020B0604020202020204" pitchFamily="34" charset="0"/>
                        </a:rPr>
                        <a:t>Inappropriate touching</a:t>
                      </a:r>
                    </a:p>
                  </a:txBody>
                  <a:tcPr/>
                </a:tc>
                <a:extLst>
                  <a:ext uri="{0D108BD9-81ED-4DB2-BD59-A6C34878D82A}">
                    <a16:rowId xmlns:a16="http://schemas.microsoft.com/office/drawing/2014/main" val="2389044596"/>
                  </a:ext>
                </a:extLst>
              </a:tr>
              <a:tr h="370840">
                <a:tc>
                  <a:txBody>
                    <a:bodyPr/>
                    <a:lstStyle/>
                    <a:p>
                      <a:r>
                        <a:rPr lang="en-US" b="1" dirty="0">
                          <a:latin typeface="Helvetica" panose="020B0604020202020204" pitchFamily="34" charset="0"/>
                          <a:cs typeface="Helvetica" panose="020B0604020202020204" pitchFamily="34" charset="0"/>
                        </a:rPr>
                        <a:t>Neglect</a:t>
                      </a:r>
                    </a:p>
                  </a:txBody>
                  <a:tcPr/>
                </a:tc>
                <a:tc>
                  <a:txBody>
                    <a:bodyPr/>
                    <a:lstStyle/>
                    <a:p>
                      <a:r>
                        <a:rPr lang="en-US" dirty="0">
                          <a:latin typeface="Helvetica" panose="020B0604020202020204" pitchFamily="34" charset="0"/>
                          <a:cs typeface="Helvetica" panose="020B0604020202020204" pitchFamily="34" charset="0"/>
                        </a:rPr>
                        <a:t>Fails to provide clothing</a:t>
                      </a:r>
                    </a:p>
                    <a:p>
                      <a:r>
                        <a:rPr lang="en-US" dirty="0">
                          <a:latin typeface="Helvetica" panose="020B0604020202020204" pitchFamily="34" charset="0"/>
                          <a:cs typeface="Helvetica" panose="020B0604020202020204" pitchFamily="34" charset="0"/>
                        </a:rPr>
                        <a:t>Fails to provide food</a:t>
                      </a:r>
                    </a:p>
                    <a:p>
                      <a:r>
                        <a:rPr lang="en-US" dirty="0">
                          <a:latin typeface="Helvetica" panose="020B0604020202020204" pitchFamily="34" charset="0"/>
                          <a:cs typeface="Helvetica" panose="020B0604020202020204" pitchFamily="34" charset="0"/>
                        </a:rPr>
                        <a:t>Fails to provide heat in cold weather</a:t>
                      </a:r>
                    </a:p>
                    <a:p>
                      <a:r>
                        <a:rPr lang="en-US" dirty="0">
                          <a:latin typeface="Helvetica" panose="020B0604020202020204" pitchFamily="34" charset="0"/>
                          <a:cs typeface="Helvetica" panose="020B0604020202020204" pitchFamily="34" charset="0"/>
                        </a:rPr>
                        <a:t>Forces the child to live in unclean or unsanitary conditions</a:t>
                      </a:r>
                    </a:p>
                    <a:p>
                      <a:r>
                        <a:rPr lang="en-US" dirty="0">
                          <a:latin typeface="Helvetica" panose="020B0604020202020204" pitchFamily="34" charset="0"/>
                          <a:cs typeface="Helvetica" panose="020B0604020202020204" pitchFamily="34" charset="0"/>
                        </a:rPr>
                        <a:t>Does not provide needed medical care</a:t>
                      </a:r>
                    </a:p>
                  </a:txBody>
                  <a:tcPr/>
                </a:tc>
                <a:tc>
                  <a:txBody>
                    <a:bodyPr/>
                    <a:lstStyle/>
                    <a:p>
                      <a:r>
                        <a:rPr lang="en-US" dirty="0">
                          <a:latin typeface="Helvetica" panose="020B0604020202020204" pitchFamily="34" charset="0"/>
                          <a:cs typeface="Helvetica" panose="020B0604020202020204" pitchFamily="34" charset="0"/>
                        </a:rPr>
                        <a:t>Missing school</a:t>
                      </a:r>
                    </a:p>
                    <a:p>
                      <a:r>
                        <a:rPr lang="en-US" dirty="0">
                          <a:latin typeface="Helvetica" panose="020B0604020202020204" pitchFamily="34" charset="0"/>
                          <a:cs typeface="Helvetica" panose="020B0604020202020204" pitchFamily="34" charset="0"/>
                        </a:rPr>
                        <a:t>Poor hygiene</a:t>
                      </a:r>
                    </a:p>
                    <a:p>
                      <a:r>
                        <a:rPr lang="en-US" dirty="0">
                          <a:latin typeface="Helvetica" panose="020B0604020202020204" pitchFamily="34" charset="0"/>
                          <a:cs typeface="Helvetica" panose="020B0604020202020204" pitchFamily="34" charset="0"/>
                        </a:rPr>
                        <a:t>Underweight</a:t>
                      </a:r>
                    </a:p>
                    <a:p>
                      <a:r>
                        <a:rPr lang="en-US" dirty="0">
                          <a:latin typeface="Helvetica" panose="020B0604020202020204" pitchFamily="34" charset="0"/>
                          <a:cs typeface="Helvetica" panose="020B0604020202020204" pitchFamily="34" charset="0"/>
                        </a:rPr>
                        <a:t>Lack of development</a:t>
                      </a:r>
                    </a:p>
                  </a:txBody>
                  <a:tcPr/>
                </a:tc>
                <a:extLst>
                  <a:ext uri="{0D108BD9-81ED-4DB2-BD59-A6C34878D82A}">
                    <a16:rowId xmlns:a16="http://schemas.microsoft.com/office/drawing/2014/main" val="2622323895"/>
                  </a:ext>
                </a:extLst>
              </a:tr>
            </a:tbl>
          </a:graphicData>
        </a:graphic>
      </p:graphicFrame>
      <p:sp>
        <p:nvSpPr>
          <p:cNvPr id="6" name="Title 1">
            <a:extLst>
              <a:ext uri="{FF2B5EF4-FFF2-40B4-BE49-F238E27FC236}">
                <a16:creationId xmlns:a16="http://schemas.microsoft.com/office/drawing/2014/main" id="{DAB12AFB-D235-4B19-A034-04A4FE9581EB}"/>
              </a:ext>
            </a:extLst>
          </p:cNvPr>
          <p:cNvSpPr>
            <a:spLocks noGrp="1"/>
          </p:cNvSpPr>
          <p:nvPr>
            <p:ph type="title"/>
          </p:nvPr>
        </p:nvSpPr>
        <p:spPr>
          <a:xfrm>
            <a:off x="0" y="554478"/>
            <a:ext cx="12192000" cy="846306"/>
          </a:xfrm>
        </p:spPr>
        <p:txBody>
          <a:bodyPr/>
          <a:lstStyle/>
          <a:p>
            <a:r>
              <a:rPr lang="en-US" dirty="0"/>
              <a:t>Signs and Symptoms of Child Abuse </a:t>
            </a:r>
            <a:r>
              <a:rPr lang="en-US" sz="2400" i="1" dirty="0"/>
              <a:t>(2 of 2)</a:t>
            </a:r>
            <a:endParaRPr lang="en-US" altLang="en-US" sz="2400" i="1" dirty="0">
              <a:solidFill>
                <a:srgbClr val="FF0000"/>
              </a:solidFill>
              <a:ea typeface="ＭＳ Ｐゴシック" panose="020B0600070205080204" pitchFamily="34" charset="-128"/>
            </a:endParaRPr>
          </a:p>
        </p:txBody>
      </p:sp>
    </p:spTree>
    <p:extLst>
      <p:ext uri="{BB962C8B-B14F-4D97-AF65-F5344CB8AC3E}">
        <p14:creationId xmlns:p14="http://schemas.microsoft.com/office/powerpoint/2010/main" val="134912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Sibling and Elder Abuse</a:t>
            </a:r>
          </a:p>
        </p:txBody>
      </p:sp>
      <p:sp>
        <p:nvSpPr>
          <p:cNvPr id="3" name="Content Placeholder 2"/>
          <p:cNvSpPr>
            <a:spLocks noGrp="1"/>
          </p:cNvSpPr>
          <p:nvPr>
            <p:ph idx="1"/>
          </p:nvPr>
        </p:nvSpPr>
        <p:spPr/>
        <p:txBody>
          <a:bodyPr/>
          <a:lstStyle/>
          <a:p>
            <a:r>
              <a:rPr lang="en-US" dirty="0"/>
              <a:t>Sibling abuse is the mistreatment of one sibling by another.</a:t>
            </a:r>
          </a:p>
          <a:p>
            <a:pPr lvl="1"/>
            <a:r>
              <a:rPr lang="en-US" dirty="0"/>
              <a:t>Half of children report some degree of sibling abuse.</a:t>
            </a:r>
          </a:p>
          <a:p>
            <a:pPr lvl="1"/>
            <a:r>
              <a:rPr lang="en-US" dirty="0"/>
              <a:t>Injury between siblings is always serious.</a:t>
            </a:r>
          </a:p>
          <a:p>
            <a:r>
              <a:rPr lang="en-US" dirty="0"/>
              <a:t>Elder abuse is abuse of an older adult in a nursing home, in a hospital, or at home.</a:t>
            </a:r>
          </a:p>
          <a:p>
            <a:pPr lvl="1"/>
            <a:r>
              <a:rPr lang="en-US" dirty="0"/>
              <a:t>Caregivers and family members are most likely to commit elder abuse.</a:t>
            </a:r>
          </a:p>
        </p:txBody>
      </p:sp>
    </p:spTree>
    <p:extLst>
      <p:ext uri="{BB962C8B-B14F-4D97-AF65-F5344CB8AC3E}">
        <p14:creationId xmlns:p14="http://schemas.microsoft.com/office/powerpoint/2010/main" val="863808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Domestic Violence</a:t>
            </a:r>
          </a:p>
        </p:txBody>
      </p:sp>
      <p:sp>
        <p:nvSpPr>
          <p:cNvPr id="3" name="Content Placeholder 2"/>
          <p:cNvSpPr>
            <a:spLocks noGrp="1"/>
          </p:cNvSpPr>
          <p:nvPr>
            <p:ph idx="1"/>
          </p:nvPr>
        </p:nvSpPr>
        <p:spPr/>
        <p:txBody>
          <a:bodyPr/>
          <a:lstStyle/>
          <a:p>
            <a:r>
              <a:rPr lang="en-US" dirty="0"/>
              <a:t>Violence in a romantic relationship or between a married couple is domestic violence.</a:t>
            </a:r>
          </a:p>
          <a:p>
            <a:r>
              <a:rPr lang="en-US" dirty="0"/>
              <a:t>It can happen in any relationship.</a:t>
            </a:r>
          </a:p>
          <a:p>
            <a:r>
              <a:rPr lang="en-US" dirty="0"/>
              <a:t>It often begins with verbal insults and escalates over time.</a:t>
            </a:r>
          </a:p>
          <a:p>
            <a:r>
              <a:rPr lang="en-US" dirty="0"/>
              <a:t>One person tries to control another.</a:t>
            </a:r>
          </a:p>
        </p:txBody>
      </p:sp>
    </p:spTree>
    <p:extLst>
      <p:ext uri="{BB962C8B-B14F-4D97-AF65-F5344CB8AC3E}">
        <p14:creationId xmlns:p14="http://schemas.microsoft.com/office/powerpoint/2010/main" val="14473466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534</TotalTime>
  <Words>941</Words>
  <Application>Microsoft Office PowerPoint</Application>
  <PresentationFormat>Widescreen</PresentationFormat>
  <Paragraphs>130</Paragraphs>
  <Slides>16</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16</vt:i4>
      </vt:variant>
    </vt:vector>
  </HeadingPairs>
  <TitlesOfParts>
    <vt:vector size="27"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9.4 Relationships and Violence</vt:lpstr>
      <vt:lpstr>Write About It</vt:lpstr>
      <vt:lpstr>Understanding Abuse</vt:lpstr>
      <vt:lpstr>Child Abuse and Neglect</vt:lpstr>
      <vt:lpstr>Consequences of Child Abuse and Neglect</vt:lpstr>
      <vt:lpstr>Signs and Symptoms of Child Abuse (1 of 2)</vt:lpstr>
      <vt:lpstr>Signs and Symptoms of Child Abuse (2 of 2)</vt:lpstr>
      <vt:lpstr>Sibling and Elder Abuse</vt:lpstr>
      <vt:lpstr>Domestic Violence</vt:lpstr>
      <vt:lpstr>Sexual Assault</vt:lpstr>
      <vt:lpstr>Coercive Relationships</vt:lpstr>
      <vt:lpstr>Human Trafficking (1 of 2)</vt:lpstr>
      <vt:lpstr>Human Trafficking (2 of 2)</vt:lpstr>
      <vt:lpstr>Breaking the Cycle of Abuse</vt:lpstr>
      <vt:lpstr>Setting Personal Boundaries (1 of 2)</vt:lpstr>
      <vt:lpstr>Setting Personal Boundaries (2 of 2)</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80</cp:revision>
  <cp:lastPrinted>2017-03-14T16:50:08Z</cp:lastPrinted>
  <dcterms:created xsi:type="dcterms:W3CDTF">2017-03-14T15:11:25Z</dcterms:created>
  <dcterms:modified xsi:type="dcterms:W3CDTF">2020-09-18T18:03:11Z</dcterms:modified>
</cp:coreProperties>
</file>