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Lst>
  <p:notesMasterIdLst>
    <p:notesMasterId r:id="rId16"/>
  </p:notesMasterIdLst>
  <p:handoutMasterIdLst>
    <p:handoutMasterId r:id="rId17"/>
  </p:handoutMasterIdLst>
  <p:sldIdLst>
    <p:sldId id="270" r:id="rId3"/>
    <p:sldId id="282" r:id="rId4"/>
    <p:sldId id="271" r:id="rId5"/>
    <p:sldId id="272" r:id="rId6"/>
    <p:sldId id="273" r:id="rId7"/>
    <p:sldId id="274" r:id="rId8"/>
    <p:sldId id="275" r:id="rId9"/>
    <p:sldId id="276" r:id="rId10"/>
    <p:sldId id="277" r:id="rId11"/>
    <p:sldId id="278" r:id="rId12"/>
    <p:sldId id="279" r:id="rId13"/>
    <p:sldId id="280" r:id="rId14"/>
    <p:sldId id="281" r:id="rId15"/>
  </p:sldIdLst>
  <p:sldSz cx="12192000" cy="6858000"/>
  <p:notesSz cx="6858000" cy="9144000"/>
  <p:custDataLst>
    <p:tags r:id="rId18"/>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123" autoAdjust="0"/>
    <p:restoredTop sz="96357" autoAdjust="0"/>
  </p:normalViewPr>
  <p:slideViewPr>
    <p:cSldViewPr snapToGrid="0" snapToObjects="1">
      <p:cViewPr varScale="1">
        <p:scale>
          <a:sx n="107" d="100"/>
          <a:sy n="107" d="100"/>
        </p:scale>
        <p:origin x="114" y="16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9/18/2020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21899079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9/18/2020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extLst>
      <p:ext uri="{BB962C8B-B14F-4D97-AF65-F5344CB8AC3E}">
        <p14:creationId xmlns:p14="http://schemas.microsoft.com/office/powerpoint/2010/main" val="7611590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9.7</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5</a:t>
            </a:fld>
            <a:endParaRPr lang="en-US" altLang="en-US"/>
          </a:p>
        </p:txBody>
      </p:sp>
    </p:spTree>
    <p:extLst>
      <p:ext uri="{BB962C8B-B14F-4D97-AF65-F5344CB8AC3E}">
        <p14:creationId xmlns:p14="http://schemas.microsoft.com/office/powerpoint/2010/main" val="809040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9.8</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6</a:t>
            </a:fld>
            <a:endParaRPr lang="en-US" altLang="en-US"/>
          </a:p>
        </p:txBody>
      </p:sp>
    </p:spTree>
    <p:extLst>
      <p:ext uri="{BB962C8B-B14F-4D97-AF65-F5344CB8AC3E}">
        <p14:creationId xmlns:p14="http://schemas.microsoft.com/office/powerpoint/2010/main" val="14972562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9/18/2020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9/18/2020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9/18/2020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9/18/2020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524000" y="2387600"/>
            <a:ext cx="9144000" cy="1865313"/>
          </a:xfrm>
        </p:spPr>
        <p:txBody>
          <a:bodyPr/>
          <a:lstStyle/>
          <a:p>
            <a:pPr eaLnBrk="1" hangingPunct="1"/>
            <a:r>
              <a:rPr lang="en-US" altLang="en-US" cap="none" dirty="0">
                <a:latin typeface="Helvetica Neue Condensed"/>
              </a:rPr>
              <a:t>Lesson 9.3</a:t>
            </a:r>
            <a:br>
              <a:rPr lang="en-US" altLang="en-US" cap="none" dirty="0">
                <a:latin typeface="Helvetica Neue Condensed"/>
              </a:rPr>
            </a:br>
            <a:r>
              <a:rPr lang="en-US" altLang="en-US" cap="none" dirty="0">
                <a:latin typeface="Helvetica Neue Condensed"/>
              </a:rPr>
              <a:t>Youth Violence, Bullying, and Gangs</a:t>
            </a: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a:t>
            </a:r>
            <a:r>
              <a:rPr lang="en-US" b="1" dirty="0"/>
              <a:t>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Cyberbullying</a:t>
            </a:r>
          </a:p>
        </p:txBody>
      </p:sp>
      <p:sp>
        <p:nvSpPr>
          <p:cNvPr id="3" name="Content Placeholder 2"/>
          <p:cNvSpPr>
            <a:spLocks noGrp="1"/>
          </p:cNvSpPr>
          <p:nvPr>
            <p:ph idx="1"/>
          </p:nvPr>
        </p:nvSpPr>
        <p:spPr/>
        <p:txBody>
          <a:bodyPr/>
          <a:lstStyle/>
          <a:p>
            <a:r>
              <a:rPr lang="en-US" dirty="0"/>
              <a:t>Electronic media is fast.</a:t>
            </a:r>
          </a:p>
          <a:p>
            <a:r>
              <a:rPr lang="en-US" dirty="0"/>
              <a:t>Damage is done quickly.</a:t>
            </a:r>
          </a:p>
          <a:p>
            <a:r>
              <a:rPr lang="en-US" dirty="0"/>
              <a:t>People are more aggressive when they can “hide” online.</a:t>
            </a:r>
          </a:p>
          <a:p>
            <a:r>
              <a:rPr lang="en-US" dirty="0"/>
              <a:t>It happens repeatedly over time.</a:t>
            </a:r>
          </a:p>
          <a:p>
            <a:r>
              <a:rPr lang="en-US" dirty="0"/>
              <a:t>It is bullying; treat it like bullying.</a:t>
            </a:r>
          </a:p>
        </p:txBody>
      </p:sp>
    </p:spTree>
    <p:extLst>
      <p:ext uri="{BB962C8B-B14F-4D97-AF65-F5344CB8AC3E}">
        <p14:creationId xmlns:p14="http://schemas.microsoft.com/office/powerpoint/2010/main" val="2325663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Gang Violence</a:t>
            </a:r>
          </a:p>
        </p:txBody>
      </p:sp>
      <p:sp>
        <p:nvSpPr>
          <p:cNvPr id="3" name="Content Placeholder 2"/>
          <p:cNvSpPr>
            <a:spLocks noGrp="1"/>
          </p:cNvSpPr>
          <p:nvPr>
            <p:ph idx="1"/>
          </p:nvPr>
        </p:nvSpPr>
        <p:spPr/>
        <p:txBody>
          <a:bodyPr/>
          <a:lstStyle/>
          <a:p>
            <a:r>
              <a:rPr lang="en-US" dirty="0"/>
              <a:t>Risks of gang violence include illegal activities, friends in gangs, friends who use drugs, family members who use drugs, lack of role models, family violence, and neglect.</a:t>
            </a:r>
          </a:p>
          <a:p>
            <a:r>
              <a:rPr lang="en-US" dirty="0"/>
              <a:t>Consequences of gang violence often last a lifetime.</a:t>
            </a:r>
          </a:p>
          <a:p>
            <a:pPr lvl="1"/>
            <a:r>
              <a:rPr lang="en-US" dirty="0"/>
              <a:t>They include death, injury, criminal record, and loss of job or inability to go to school or get work in the future.</a:t>
            </a:r>
          </a:p>
        </p:txBody>
      </p:sp>
    </p:spTree>
    <p:extLst>
      <p:ext uri="{BB962C8B-B14F-4D97-AF65-F5344CB8AC3E}">
        <p14:creationId xmlns:p14="http://schemas.microsoft.com/office/powerpoint/2010/main" val="2038871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Avoid and Report Gang Violence</a:t>
            </a:r>
          </a:p>
        </p:txBody>
      </p:sp>
      <p:sp>
        <p:nvSpPr>
          <p:cNvPr id="3" name="Content Placeholder 2"/>
          <p:cNvSpPr>
            <a:spLocks noGrp="1"/>
          </p:cNvSpPr>
          <p:nvPr>
            <p:ph idx="1"/>
          </p:nvPr>
        </p:nvSpPr>
        <p:spPr/>
        <p:txBody>
          <a:bodyPr/>
          <a:lstStyle/>
          <a:p>
            <a:r>
              <a:rPr lang="en-US" dirty="0"/>
              <a:t>Use a strong voice, stand up tall, and be clear that your answer is no.</a:t>
            </a:r>
          </a:p>
          <a:p>
            <a:r>
              <a:rPr lang="en-US" dirty="0"/>
              <a:t>Give a reason for saying no. </a:t>
            </a:r>
          </a:p>
          <a:p>
            <a:r>
              <a:rPr lang="en-US" dirty="0"/>
              <a:t>Walk away, and go to a safe place, such as your classroom, your home, or a community center.</a:t>
            </a:r>
          </a:p>
          <a:p>
            <a:r>
              <a:rPr lang="en-US" dirty="0"/>
              <a:t>Reach out for help. </a:t>
            </a:r>
          </a:p>
        </p:txBody>
      </p:sp>
    </p:spTree>
    <p:extLst>
      <p:ext uri="{BB962C8B-B14F-4D97-AF65-F5344CB8AC3E}">
        <p14:creationId xmlns:p14="http://schemas.microsoft.com/office/powerpoint/2010/main" val="951866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School Violence</a:t>
            </a:r>
          </a:p>
        </p:txBody>
      </p:sp>
      <p:sp>
        <p:nvSpPr>
          <p:cNvPr id="3" name="Content Placeholder 2"/>
          <p:cNvSpPr>
            <a:spLocks noGrp="1"/>
          </p:cNvSpPr>
          <p:nvPr>
            <p:ph idx="1"/>
          </p:nvPr>
        </p:nvSpPr>
        <p:spPr/>
        <p:txBody>
          <a:bodyPr/>
          <a:lstStyle/>
          <a:p>
            <a:r>
              <a:rPr lang="en-US" dirty="0"/>
              <a:t>It is any violence that happens on school property.</a:t>
            </a:r>
          </a:p>
          <a:p>
            <a:pPr lvl="1"/>
            <a:r>
              <a:rPr lang="en-US"/>
              <a:t>It </a:t>
            </a:r>
            <a:r>
              <a:rPr lang="en-US" dirty="0"/>
              <a:t>c</a:t>
            </a:r>
            <a:r>
              <a:rPr lang="en-US"/>
              <a:t>an </a:t>
            </a:r>
            <a:r>
              <a:rPr lang="en-US" dirty="0"/>
              <a:t>have consequences for education even if criminal charges are </a:t>
            </a:r>
            <a:r>
              <a:rPr lang="en-US"/>
              <a:t>not filed.</a:t>
            </a:r>
            <a:endParaRPr lang="en-US" dirty="0"/>
          </a:p>
          <a:p>
            <a:r>
              <a:rPr lang="en-US" dirty="0"/>
              <a:t>Follow rules and policies at school.</a:t>
            </a:r>
          </a:p>
          <a:p>
            <a:r>
              <a:rPr lang="en-US" dirty="0"/>
              <a:t>Report suspicious activity and violence.</a:t>
            </a:r>
          </a:p>
          <a:p>
            <a:pPr lvl="1"/>
            <a:r>
              <a:rPr lang="en-US" dirty="0"/>
              <a:t>Suspicious activity is anything that seems out of place or doesn’t belong.</a:t>
            </a:r>
          </a:p>
        </p:txBody>
      </p:sp>
    </p:spTree>
    <p:extLst>
      <p:ext uri="{BB962C8B-B14F-4D97-AF65-F5344CB8AC3E}">
        <p14:creationId xmlns:p14="http://schemas.microsoft.com/office/powerpoint/2010/main" val="3930864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477B6-7301-4A34-8BF8-FC5D4532A5CC}"/>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8E7DA266-1966-4E40-8209-AEA619512C58}"/>
              </a:ext>
            </a:extLst>
          </p:cNvPr>
          <p:cNvSpPr>
            <a:spLocks noGrp="1"/>
          </p:cNvSpPr>
          <p:nvPr>
            <p:ph idx="1"/>
          </p:nvPr>
        </p:nvSpPr>
        <p:spPr/>
        <p:txBody>
          <a:bodyPr/>
          <a:lstStyle/>
          <a:p>
            <a:r>
              <a:rPr lang="en-US" dirty="0"/>
              <a:t>Do you think teasing someone is the same as bullying?</a:t>
            </a:r>
          </a:p>
          <a:p>
            <a:r>
              <a:rPr lang="en-US" dirty="0"/>
              <a:t>Explain your answer.</a:t>
            </a:r>
          </a:p>
        </p:txBody>
      </p:sp>
    </p:spTree>
    <p:extLst>
      <p:ext uri="{BB962C8B-B14F-4D97-AF65-F5344CB8AC3E}">
        <p14:creationId xmlns:p14="http://schemas.microsoft.com/office/powerpoint/2010/main" val="3615706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Youth Violence</a:t>
            </a:r>
          </a:p>
        </p:txBody>
      </p:sp>
      <p:sp>
        <p:nvSpPr>
          <p:cNvPr id="3" name="Content Placeholder 2"/>
          <p:cNvSpPr>
            <a:spLocks noGrp="1"/>
          </p:cNvSpPr>
          <p:nvPr>
            <p:ph idx="1"/>
          </p:nvPr>
        </p:nvSpPr>
        <p:spPr/>
        <p:txBody>
          <a:bodyPr/>
          <a:lstStyle/>
          <a:p>
            <a:r>
              <a:rPr lang="en-US" dirty="0"/>
              <a:t>Youth violence is any violent behavior between young people ages 10 to 24.</a:t>
            </a:r>
          </a:p>
          <a:p>
            <a:pPr lvl="1"/>
            <a:r>
              <a:rPr lang="en-US" dirty="0"/>
              <a:t>It includes fights, gang violence, bullying, and threats.</a:t>
            </a:r>
          </a:p>
          <a:p>
            <a:pPr lvl="1"/>
            <a:r>
              <a:rPr lang="en-US" dirty="0"/>
              <a:t>One in 5 students report being bullied at school.</a:t>
            </a:r>
          </a:p>
          <a:p>
            <a:r>
              <a:rPr lang="en-US" dirty="0"/>
              <a:t>Youth violence also impacts the larger community.</a:t>
            </a:r>
          </a:p>
          <a:p>
            <a:pPr lvl="1"/>
            <a:r>
              <a:rPr lang="en-US" dirty="0"/>
              <a:t>It does so because there is a need for more medical care, there is more crime, and there is more demand on police and other social service workers.</a:t>
            </a:r>
          </a:p>
        </p:txBody>
      </p:sp>
    </p:spTree>
    <p:extLst>
      <p:ext uri="{BB962C8B-B14F-4D97-AF65-F5344CB8AC3E}">
        <p14:creationId xmlns:p14="http://schemas.microsoft.com/office/powerpoint/2010/main" val="255012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Bullying</a:t>
            </a:r>
          </a:p>
        </p:txBody>
      </p:sp>
      <p:sp>
        <p:nvSpPr>
          <p:cNvPr id="3" name="Content Placeholder 2"/>
          <p:cNvSpPr>
            <a:spLocks noGrp="1"/>
          </p:cNvSpPr>
          <p:nvPr>
            <p:ph idx="1"/>
          </p:nvPr>
        </p:nvSpPr>
        <p:spPr/>
        <p:txBody>
          <a:bodyPr/>
          <a:lstStyle/>
          <a:p>
            <a:r>
              <a:rPr lang="en-US" dirty="0"/>
              <a:t>Bullying is the most common form of youth violence.</a:t>
            </a:r>
          </a:p>
          <a:p>
            <a:r>
              <a:rPr lang="en-US" dirty="0"/>
              <a:t>Bullying is any unwanted aggressive behavior by another youth or group of youth who are not siblings or dating partners.</a:t>
            </a:r>
          </a:p>
          <a:p>
            <a:r>
              <a:rPr lang="en-US" dirty="0"/>
              <a:t>Bullying involves perceived power.</a:t>
            </a:r>
          </a:p>
          <a:p>
            <a:r>
              <a:rPr lang="en-US" dirty="0"/>
              <a:t>Bullying can be physical, emotional, or social.</a:t>
            </a:r>
          </a:p>
        </p:txBody>
      </p:sp>
    </p:spTree>
    <p:extLst>
      <p:ext uri="{BB962C8B-B14F-4D97-AF65-F5344CB8AC3E}">
        <p14:creationId xmlns:p14="http://schemas.microsoft.com/office/powerpoint/2010/main" val="2962590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Bullying</a:t>
            </a:r>
            <a:endParaRPr lang="en-US" sz="2400" i="1" dirty="0"/>
          </a:p>
        </p:txBody>
      </p:sp>
      <p:pic>
        <p:nvPicPr>
          <p:cNvPr id="5" name="Content Placeholder 4" descr="Physical: hitting, kicking, spitting, tripping, pushing. Emotional: teasing, name calling, inappropriate sexual comments, threats. Social: excluding, spreading rumors, making embarrassing comments.">
            <a:extLst>
              <a:ext uri="{FF2B5EF4-FFF2-40B4-BE49-F238E27FC236}">
                <a16:creationId xmlns:a16="http://schemas.microsoft.com/office/drawing/2014/main" id="{79ED970A-4A4A-483C-962D-40FE55F2F167}"/>
              </a:ext>
            </a:extLst>
          </p:cNvPr>
          <p:cNvPicPr>
            <a:picLocks noGrp="1" noChangeAspect="1"/>
          </p:cNvPicPr>
          <p:nvPr>
            <p:ph idx="1"/>
          </p:nvPr>
        </p:nvPicPr>
        <p:blipFill>
          <a:blip r:embed="rId3"/>
          <a:stretch>
            <a:fillRect/>
          </a:stretch>
        </p:blipFill>
        <p:spPr>
          <a:xfrm>
            <a:off x="2462633" y="1808163"/>
            <a:ext cx="7266733" cy="4168775"/>
          </a:xfrm>
        </p:spPr>
      </p:pic>
    </p:spTree>
    <p:extLst>
      <p:ext uri="{BB962C8B-B14F-4D97-AF65-F5344CB8AC3E}">
        <p14:creationId xmlns:p14="http://schemas.microsoft.com/office/powerpoint/2010/main" val="926924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Influences on Bullying Behavior</a:t>
            </a:r>
          </a:p>
        </p:txBody>
      </p:sp>
      <p:pic>
        <p:nvPicPr>
          <p:cNvPr id="5" name="Content Placeholder 4" descr="Bullies seek power and want attention, lack empathy, may be victims of violence. Bully victims may be seen as weak, may look different in some way, may be be socially awkward.">
            <a:extLst>
              <a:ext uri="{FF2B5EF4-FFF2-40B4-BE49-F238E27FC236}">
                <a16:creationId xmlns:a16="http://schemas.microsoft.com/office/drawing/2014/main" id="{007F5EC8-0D68-4579-9812-528AF68DAAA5}"/>
              </a:ext>
            </a:extLst>
          </p:cNvPr>
          <p:cNvPicPr>
            <a:picLocks noGrp="1" noChangeAspect="1"/>
          </p:cNvPicPr>
          <p:nvPr>
            <p:ph idx="1"/>
          </p:nvPr>
        </p:nvPicPr>
        <p:blipFill>
          <a:blip r:embed="rId3"/>
          <a:stretch>
            <a:fillRect/>
          </a:stretch>
        </p:blipFill>
        <p:spPr>
          <a:xfrm>
            <a:off x="2044589" y="1808163"/>
            <a:ext cx="8102821" cy="4168775"/>
          </a:xfrm>
        </p:spPr>
      </p:pic>
    </p:spTree>
    <p:extLst>
      <p:ext uri="{BB962C8B-B14F-4D97-AF65-F5344CB8AC3E}">
        <p14:creationId xmlns:p14="http://schemas.microsoft.com/office/powerpoint/2010/main" val="2427482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Consequences of Bullying</a:t>
            </a:r>
            <a:endParaRPr lang="en-US" sz="2400" i="1" dirty="0"/>
          </a:p>
        </p:txBody>
      </p:sp>
      <p:sp>
        <p:nvSpPr>
          <p:cNvPr id="3" name="Content Placeholder 2"/>
          <p:cNvSpPr>
            <a:spLocks noGrp="1"/>
          </p:cNvSpPr>
          <p:nvPr>
            <p:ph idx="1"/>
          </p:nvPr>
        </p:nvSpPr>
        <p:spPr/>
        <p:txBody>
          <a:bodyPr/>
          <a:lstStyle/>
          <a:p>
            <a:r>
              <a:rPr lang="en-US" dirty="0"/>
              <a:t>Consequences of bullying can be short and long term.</a:t>
            </a:r>
          </a:p>
          <a:p>
            <a:pPr lvl="1"/>
            <a:r>
              <a:rPr lang="en-US" dirty="0"/>
              <a:t>Fear</a:t>
            </a:r>
          </a:p>
          <a:p>
            <a:pPr lvl="1"/>
            <a:r>
              <a:rPr lang="en-US" dirty="0"/>
              <a:t>Anxiety</a:t>
            </a:r>
          </a:p>
          <a:p>
            <a:pPr lvl="1"/>
            <a:r>
              <a:rPr lang="en-US" dirty="0"/>
              <a:t>Difficulty concentrating</a:t>
            </a:r>
          </a:p>
          <a:p>
            <a:pPr lvl="1"/>
            <a:r>
              <a:rPr lang="en-US" dirty="0"/>
              <a:t>Poor academic performance</a:t>
            </a:r>
          </a:p>
          <a:p>
            <a:pPr lvl="1"/>
            <a:r>
              <a:rPr lang="en-US" dirty="0"/>
              <a:t>Depression</a:t>
            </a:r>
          </a:p>
          <a:p>
            <a:pPr lvl="1"/>
            <a:r>
              <a:rPr lang="en-US" dirty="0"/>
              <a:t>Suicide</a:t>
            </a:r>
          </a:p>
        </p:txBody>
      </p:sp>
    </p:spTree>
    <p:extLst>
      <p:ext uri="{BB962C8B-B14F-4D97-AF65-F5344CB8AC3E}">
        <p14:creationId xmlns:p14="http://schemas.microsoft.com/office/powerpoint/2010/main" val="3463985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Responding to Bullying</a:t>
            </a:r>
          </a:p>
        </p:txBody>
      </p:sp>
      <p:sp>
        <p:nvSpPr>
          <p:cNvPr id="3" name="Content Placeholder 2"/>
          <p:cNvSpPr>
            <a:spLocks noGrp="1"/>
          </p:cNvSpPr>
          <p:nvPr>
            <p:ph idx="1"/>
          </p:nvPr>
        </p:nvSpPr>
        <p:spPr/>
        <p:txBody>
          <a:bodyPr/>
          <a:lstStyle/>
          <a:p>
            <a:r>
              <a:rPr lang="en-US" dirty="0"/>
              <a:t>Speak up and tell someone.</a:t>
            </a:r>
          </a:p>
          <a:p>
            <a:r>
              <a:rPr lang="en-US" dirty="0"/>
              <a:t>Ask the bully to stop.</a:t>
            </a:r>
          </a:p>
          <a:p>
            <a:r>
              <a:rPr lang="en-US" dirty="0"/>
              <a:t>Don’t respond; just walk away.</a:t>
            </a:r>
          </a:p>
          <a:p>
            <a:r>
              <a:rPr lang="en-US" dirty="0"/>
              <a:t>Avoid physical confrontation.</a:t>
            </a:r>
          </a:p>
          <a:p>
            <a:r>
              <a:rPr lang="en-US" dirty="0"/>
              <a:t>Stay close to others.</a:t>
            </a:r>
          </a:p>
        </p:txBody>
      </p:sp>
    </p:spTree>
    <p:extLst>
      <p:ext uri="{BB962C8B-B14F-4D97-AF65-F5344CB8AC3E}">
        <p14:creationId xmlns:p14="http://schemas.microsoft.com/office/powerpoint/2010/main" val="3757044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Helping Others Who Are Bullied</a:t>
            </a:r>
          </a:p>
        </p:txBody>
      </p:sp>
      <p:sp>
        <p:nvSpPr>
          <p:cNvPr id="3" name="Content Placeholder 2"/>
          <p:cNvSpPr>
            <a:spLocks noGrp="1"/>
          </p:cNvSpPr>
          <p:nvPr>
            <p:ph idx="1"/>
          </p:nvPr>
        </p:nvSpPr>
        <p:spPr/>
        <p:txBody>
          <a:bodyPr/>
          <a:lstStyle/>
          <a:p>
            <a:r>
              <a:rPr lang="en-US" dirty="0"/>
              <a:t>Say something to the bully.</a:t>
            </a:r>
          </a:p>
          <a:p>
            <a:r>
              <a:rPr lang="en-US" dirty="0"/>
              <a:t>Don’t bully back.</a:t>
            </a:r>
          </a:p>
          <a:p>
            <a:r>
              <a:rPr lang="en-US" dirty="0"/>
              <a:t>Be a friend to the victim.</a:t>
            </a:r>
          </a:p>
          <a:p>
            <a:r>
              <a:rPr lang="en-US" dirty="0"/>
              <a:t>Say something to other witnesses.</a:t>
            </a:r>
          </a:p>
          <a:p>
            <a:r>
              <a:rPr lang="en-US" dirty="0"/>
              <a:t>Tell an adult.</a:t>
            </a:r>
          </a:p>
        </p:txBody>
      </p:sp>
    </p:spTree>
    <p:extLst>
      <p:ext uri="{BB962C8B-B14F-4D97-AF65-F5344CB8AC3E}">
        <p14:creationId xmlns:p14="http://schemas.microsoft.com/office/powerpoint/2010/main" val="335728046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498</TotalTime>
  <Words>471</Words>
  <Application>Microsoft Office PowerPoint</Application>
  <PresentationFormat>Widescreen</PresentationFormat>
  <Paragraphs>63</Paragraphs>
  <Slides>13</Slides>
  <Notes>2</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13</vt:i4>
      </vt:variant>
    </vt:vector>
  </HeadingPairs>
  <TitlesOfParts>
    <vt:vector size="24"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9.3 Youth Violence, Bullying, and Gangs</vt:lpstr>
      <vt:lpstr>Write About It</vt:lpstr>
      <vt:lpstr>Youth Violence</vt:lpstr>
      <vt:lpstr>Bullying</vt:lpstr>
      <vt:lpstr>Types of Bullying</vt:lpstr>
      <vt:lpstr>Influences on Bullying Behavior</vt:lpstr>
      <vt:lpstr>Consequences of Bullying</vt:lpstr>
      <vt:lpstr>Responding to Bullying</vt:lpstr>
      <vt:lpstr>Helping Others Who Are Bullied</vt:lpstr>
      <vt:lpstr>Cyberbullying</vt:lpstr>
      <vt:lpstr>Gang Violence</vt:lpstr>
      <vt:lpstr>Avoid and Report Gang Violence</vt:lpstr>
      <vt:lpstr>School Violence</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76</cp:revision>
  <cp:lastPrinted>2017-03-14T16:50:08Z</cp:lastPrinted>
  <dcterms:created xsi:type="dcterms:W3CDTF">2017-03-14T15:11:25Z</dcterms:created>
  <dcterms:modified xsi:type="dcterms:W3CDTF">2020-09-18T18:01:25Z</dcterms:modified>
</cp:coreProperties>
</file>