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6" r:id="rId2"/>
  </p:sldMasterIdLst>
  <p:notesMasterIdLst>
    <p:notesMasterId r:id="rId16"/>
  </p:notesMasterIdLst>
  <p:handoutMasterIdLst>
    <p:handoutMasterId r:id="rId17"/>
  </p:handoutMasterIdLst>
  <p:sldIdLst>
    <p:sldId id="270" r:id="rId3"/>
    <p:sldId id="304" r:id="rId4"/>
    <p:sldId id="290" r:id="rId5"/>
    <p:sldId id="291" r:id="rId6"/>
    <p:sldId id="305" r:id="rId7"/>
    <p:sldId id="293" r:id="rId8"/>
    <p:sldId id="294" r:id="rId9"/>
    <p:sldId id="295" r:id="rId10"/>
    <p:sldId id="296" r:id="rId11"/>
    <p:sldId id="297" r:id="rId12"/>
    <p:sldId id="298" r:id="rId13"/>
    <p:sldId id="300" r:id="rId14"/>
    <p:sldId id="299" r:id="rId15"/>
  </p:sldIdLst>
  <p:sldSz cx="12192000" cy="6858000"/>
  <p:notesSz cx="6858000" cy="9144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8" autoAdjust="0"/>
    <p:restoredTop sz="95182" autoAdjust="0"/>
  </p:normalViewPr>
  <p:slideViewPr>
    <p:cSldViewPr snapToGrid="0" snapToObjects="1">
      <p:cViewPr varScale="1">
        <p:scale>
          <a:sx n="105" d="100"/>
          <a:sy n="105" d="100"/>
        </p:scale>
        <p:origin x="132" y="1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79472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7.3 </a:t>
            </a:r>
            <a:br>
              <a:rPr lang="en-US" cap="none" dirty="0"/>
            </a:br>
            <a:r>
              <a:rPr lang="en-US" cap="none" dirty="0"/>
              <a:t>Depression, Suicide,</a:t>
            </a:r>
            <a:br>
              <a:rPr lang="en-US" cap="none" dirty="0"/>
            </a:br>
            <a:r>
              <a:rPr lang="en-US" cap="none" dirty="0"/>
              <a:t>and Self-Harm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Understanding Self-Harm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64543"/>
            <a:ext cx="10515600" cy="4168338"/>
          </a:xfrm>
        </p:spPr>
        <p:txBody>
          <a:bodyPr/>
          <a:lstStyle/>
          <a:p>
            <a:r>
              <a:rPr lang="en-US" dirty="0"/>
              <a:t>Self-harm or self-injury means hurting yourself on purpose. </a:t>
            </a:r>
          </a:p>
          <a:p>
            <a:r>
              <a:rPr lang="en-US" dirty="0"/>
              <a:t>Self-harm is a sign of emotional distress. </a:t>
            </a:r>
          </a:p>
        </p:txBody>
      </p:sp>
    </p:spTree>
    <p:extLst>
      <p:ext uri="{BB962C8B-B14F-4D97-AF65-F5344CB8AC3E}">
        <p14:creationId xmlns:p14="http://schemas.microsoft.com/office/powerpoint/2010/main" val="324922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Suicide and Suicide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9679"/>
            <a:ext cx="10515600" cy="4168338"/>
          </a:xfrm>
        </p:spPr>
        <p:txBody>
          <a:bodyPr/>
          <a:lstStyle/>
          <a:p>
            <a:r>
              <a:rPr lang="en-US" dirty="0"/>
              <a:t>Suicide is when people direct violence at themselves with the intent to end their lives and they die because of their actions. </a:t>
            </a:r>
          </a:p>
          <a:p>
            <a:r>
              <a:rPr lang="en-US" dirty="0"/>
              <a:t>A suicide attempt is when people harm themselves to end their lives but they do not die because of their actions. </a:t>
            </a:r>
          </a:p>
          <a:p>
            <a:r>
              <a:rPr lang="en-US" dirty="0"/>
              <a:t>Suicide is a public health problem and a leading cause of death in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3076301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Warning Signs of Suicide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3103"/>
            <a:ext cx="10515600" cy="4168338"/>
          </a:xfrm>
        </p:spPr>
        <p:txBody>
          <a:bodyPr/>
          <a:lstStyle/>
          <a:p>
            <a:r>
              <a:rPr lang="en-US" dirty="0"/>
              <a:t>Talking about committing suicide</a:t>
            </a:r>
          </a:p>
          <a:p>
            <a:pPr lvl="0"/>
            <a:r>
              <a:rPr lang="en-US" dirty="0"/>
              <a:t>Writing poems or stories about suicide</a:t>
            </a:r>
          </a:p>
          <a:p>
            <a:pPr lvl="0"/>
            <a:r>
              <a:rPr lang="en-US" dirty="0"/>
              <a:t>Giving away valued possessions</a:t>
            </a:r>
          </a:p>
          <a:p>
            <a:pPr lvl="0"/>
            <a:r>
              <a:rPr lang="en-US" dirty="0"/>
              <a:t>Engaging in reckless or dangerous behavior</a:t>
            </a:r>
          </a:p>
          <a:p>
            <a:pPr lvl="0"/>
            <a:r>
              <a:rPr lang="en-US" dirty="0"/>
              <a:t>Making death seem glamorous or romantic</a:t>
            </a:r>
          </a:p>
          <a:p>
            <a:pPr lvl="0"/>
            <a:r>
              <a:rPr lang="en-US" dirty="0"/>
              <a:t>Saying goodbye to friends and family members (in person, in notes, or on social media)</a:t>
            </a:r>
          </a:p>
          <a:p>
            <a:pPr lvl="0"/>
            <a:r>
              <a:rPr lang="en-US" dirty="0"/>
              <a:t>Making social media updates that reference death or the end</a:t>
            </a:r>
          </a:p>
        </p:txBody>
      </p:sp>
    </p:spTree>
    <p:extLst>
      <p:ext uri="{BB962C8B-B14F-4D97-AF65-F5344CB8AC3E}">
        <p14:creationId xmlns:p14="http://schemas.microsoft.com/office/powerpoint/2010/main" val="877257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6574"/>
            <a:ext cx="10515600" cy="409790"/>
          </a:xfrm>
        </p:spPr>
        <p:txBody>
          <a:bodyPr/>
          <a:lstStyle/>
          <a:p>
            <a:r>
              <a:rPr lang="en-US" dirty="0"/>
              <a:t>Reaching Out for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9679"/>
            <a:ext cx="10515600" cy="4168338"/>
          </a:xfrm>
        </p:spPr>
        <p:txBody>
          <a:bodyPr/>
          <a:lstStyle/>
          <a:p>
            <a:r>
              <a:rPr lang="en-US" dirty="0"/>
              <a:t>If you have any of the warning signs or suspect that a friend is suicidal, act right away.</a:t>
            </a:r>
          </a:p>
          <a:p>
            <a:r>
              <a:rPr lang="en-US" dirty="0"/>
              <a:t>Call 1-800-273-TALK for 24-hour suicide prevention and help through the National Suicide Prevention Lifeline. </a:t>
            </a:r>
          </a:p>
          <a:p>
            <a:r>
              <a:rPr lang="en-US" dirty="0"/>
              <a:t>You can also text the Crisis Text Line at 741741. </a:t>
            </a:r>
          </a:p>
        </p:txBody>
      </p:sp>
    </p:spTree>
    <p:extLst>
      <p:ext uri="{BB962C8B-B14F-4D97-AF65-F5344CB8AC3E}">
        <p14:creationId xmlns:p14="http://schemas.microsoft.com/office/powerpoint/2010/main" val="393534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D993F-E1D4-406E-B582-199C0EEDA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006D2-FD71-4F4A-9F97-63684789A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was the last time you felt sad?</a:t>
            </a:r>
          </a:p>
          <a:p>
            <a:r>
              <a:rPr lang="en-US" dirty="0"/>
              <a:t>Were you struggling with depression or grief?</a:t>
            </a:r>
          </a:p>
          <a:p>
            <a:r>
              <a:rPr lang="en-US" dirty="0"/>
              <a:t>Explain what made you feel this way.</a:t>
            </a:r>
          </a:p>
        </p:txBody>
      </p:sp>
    </p:spTree>
    <p:extLst>
      <p:ext uri="{BB962C8B-B14F-4D97-AF65-F5344CB8AC3E}">
        <p14:creationId xmlns:p14="http://schemas.microsoft.com/office/powerpoint/2010/main" val="3099586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What Is Depression?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9853"/>
            <a:ext cx="10515600" cy="4168338"/>
          </a:xfrm>
        </p:spPr>
        <p:txBody>
          <a:bodyPr/>
          <a:lstStyle/>
          <a:p>
            <a:r>
              <a:rPr lang="en-US" dirty="0"/>
              <a:t>Major or clinical depression is a common but serious mood disorder. </a:t>
            </a:r>
          </a:p>
          <a:p>
            <a:r>
              <a:rPr lang="en-US" dirty="0"/>
              <a:t>Risk factors for depression include</a:t>
            </a:r>
          </a:p>
          <a:p>
            <a:pPr lvl="1"/>
            <a:r>
              <a:rPr lang="en-US" dirty="0"/>
              <a:t>personal or family history of depression;</a:t>
            </a:r>
          </a:p>
          <a:p>
            <a:pPr lvl="1"/>
            <a:r>
              <a:rPr lang="en-US" dirty="0"/>
              <a:t>major life changes, trauma, or stress; and</a:t>
            </a:r>
          </a:p>
          <a:p>
            <a:pPr lvl="1"/>
            <a:r>
              <a:rPr lang="en-US" dirty="0"/>
              <a:t>certain physical illnesses and medications.</a:t>
            </a:r>
          </a:p>
        </p:txBody>
      </p:sp>
    </p:spTree>
    <p:extLst>
      <p:ext uri="{BB962C8B-B14F-4D97-AF65-F5344CB8AC3E}">
        <p14:creationId xmlns:p14="http://schemas.microsoft.com/office/powerpoint/2010/main" val="193111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2417"/>
            <a:ext cx="10515600" cy="409790"/>
          </a:xfrm>
        </p:spPr>
        <p:txBody>
          <a:bodyPr/>
          <a:lstStyle/>
          <a:p>
            <a:r>
              <a:rPr lang="en-US" dirty="0"/>
              <a:t>Symptoms of Depression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0420"/>
            <a:ext cx="10515600" cy="4168338"/>
          </a:xfrm>
        </p:spPr>
        <p:txBody>
          <a:bodyPr/>
          <a:lstStyle/>
          <a:p>
            <a:r>
              <a:rPr lang="en-US" sz="2400" dirty="0"/>
              <a:t>Feeling depressed throughout each day on most or all days</a:t>
            </a:r>
          </a:p>
          <a:p>
            <a:r>
              <a:rPr lang="en-US" sz="2400" dirty="0"/>
              <a:t>Lack of interest in activities you used to find pleasurable</a:t>
            </a:r>
          </a:p>
          <a:p>
            <a:r>
              <a:rPr lang="en-US" sz="2400" dirty="0"/>
              <a:t>Trouble sleeping or sleeping too much</a:t>
            </a:r>
          </a:p>
          <a:p>
            <a:r>
              <a:rPr lang="en-US" sz="2400" dirty="0"/>
              <a:t>Eating too little or too much coupled with weight fluctuation</a:t>
            </a:r>
          </a:p>
          <a:p>
            <a:r>
              <a:rPr lang="en-US" sz="2400" dirty="0"/>
              <a:t>Irritability, restlessness, or agitation</a:t>
            </a:r>
          </a:p>
          <a:p>
            <a:r>
              <a:rPr lang="en-US" sz="2400" dirty="0"/>
              <a:t>Extreme fatigue</a:t>
            </a:r>
          </a:p>
          <a:p>
            <a:r>
              <a:rPr lang="en-US" sz="2400" dirty="0"/>
              <a:t>Unnecessary or excessive feelings of guilt or worthlessness</a:t>
            </a:r>
          </a:p>
          <a:p>
            <a:r>
              <a:rPr lang="en-US" sz="2400" dirty="0"/>
              <a:t>Inability to concentrate or make decisions</a:t>
            </a:r>
          </a:p>
          <a:p>
            <a:r>
              <a:rPr lang="en-US" sz="2400" dirty="0"/>
              <a:t>Suicidal thoughts or actions or thinking a lot about death</a:t>
            </a:r>
          </a:p>
        </p:txBody>
      </p:sp>
    </p:spTree>
    <p:extLst>
      <p:ext uri="{BB962C8B-B14F-4D97-AF65-F5344CB8AC3E}">
        <p14:creationId xmlns:p14="http://schemas.microsoft.com/office/powerpoint/2010/main" val="2447290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AF107-4096-453C-BFC8-5854C080D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Types of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35AC8-6B62-4088-88FF-9955DE616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Persistent depressive disorder</a:t>
            </a:r>
          </a:p>
          <a:p>
            <a:r>
              <a:rPr lang="en-US" dirty="0"/>
              <a:t>Postpartum depression</a:t>
            </a:r>
          </a:p>
          <a:p>
            <a:r>
              <a:rPr lang="en-US" dirty="0"/>
              <a:t>Psychotic depression</a:t>
            </a:r>
          </a:p>
          <a:p>
            <a:r>
              <a:rPr lang="en-US" dirty="0"/>
              <a:t>Seasonal affective disorder</a:t>
            </a:r>
          </a:p>
          <a:p>
            <a:r>
              <a:rPr lang="en-US" dirty="0"/>
              <a:t>Bipolar disorder</a:t>
            </a:r>
          </a:p>
          <a:p>
            <a:r>
              <a:rPr lang="en-US" dirty="0"/>
              <a:t>Disruptive mood dysregulation disorder</a:t>
            </a:r>
          </a:p>
        </p:txBody>
      </p:sp>
    </p:spTree>
    <p:extLst>
      <p:ext uri="{BB962C8B-B14F-4D97-AF65-F5344CB8AC3E}">
        <p14:creationId xmlns:p14="http://schemas.microsoft.com/office/powerpoint/2010/main" val="4254800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3872"/>
            <a:ext cx="10515600" cy="409790"/>
          </a:xfrm>
        </p:spPr>
        <p:txBody>
          <a:bodyPr/>
          <a:lstStyle/>
          <a:p>
            <a:r>
              <a:rPr lang="en-US" dirty="0"/>
              <a:t>Depression and Health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7230"/>
            <a:ext cx="10515600" cy="4168338"/>
          </a:xfrm>
        </p:spPr>
        <p:txBody>
          <a:bodyPr/>
          <a:lstStyle/>
          <a:p>
            <a:r>
              <a:rPr lang="en-US" dirty="0"/>
              <a:t>When people are dealing with a major depression, they often struggle to take care of their health. </a:t>
            </a:r>
          </a:p>
          <a:p>
            <a:r>
              <a:rPr lang="en-US" dirty="0"/>
              <a:t>Depression can also happen because a person is dealing with a serious medical illness (diabetes, cancer, etc.). </a:t>
            </a:r>
          </a:p>
        </p:txBody>
      </p:sp>
    </p:spTree>
    <p:extLst>
      <p:ext uri="{BB962C8B-B14F-4D97-AF65-F5344CB8AC3E}">
        <p14:creationId xmlns:p14="http://schemas.microsoft.com/office/powerpoint/2010/main" val="1476969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0264"/>
            <a:ext cx="10515600" cy="409790"/>
          </a:xfrm>
        </p:spPr>
        <p:txBody>
          <a:bodyPr/>
          <a:lstStyle/>
          <a:p>
            <a:r>
              <a:rPr lang="en-US" dirty="0"/>
              <a:t>Sadness Versus Depression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0838"/>
            <a:ext cx="10515600" cy="4168338"/>
          </a:xfrm>
        </p:spPr>
        <p:txBody>
          <a:bodyPr/>
          <a:lstStyle/>
          <a:p>
            <a:r>
              <a:rPr lang="en-US" dirty="0"/>
              <a:t>Sadness is different from depression.</a:t>
            </a:r>
          </a:p>
          <a:p>
            <a:r>
              <a:rPr lang="en-US" dirty="0"/>
              <a:t>Sadness is a normal human emotion that we feel as a result of a situation or event. </a:t>
            </a:r>
          </a:p>
          <a:p>
            <a:r>
              <a:rPr lang="en-US" dirty="0"/>
              <a:t>When someone is depressed, they can’t engage in normal daily activities, and they feel hopeless and often don’t see a way out. </a:t>
            </a:r>
          </a:p>
        </p:txBody>
      </p:sp>
    </p:spTree>
    <p:extLst>
      <p:ext uri="{BB962C8B-B14F-4D97-AF65-F5344CB8AC3E}">
        <p14:creationId xmlns:p14="http://schemas.microsoft.com/office/powerpoint/2010/main" val="1091673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9983"/>
            <a:ext cx="10515600" cy="409790"/>
          </a:xfrm>
        </p:spPr>
        <p:txBody>
          <a:bodyPr/>
          <a:lstStyle/>
          <a:p>
            <a:r>
              <a:rPr lang="en-US" dirty="0"/>
              <a:t>Grief and Loss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9679"/>
            <a:ext cx="10515600" cy="4168338"/>
          </a:xfrm>
        </p:spPr>
        <p:txBody>
          <a:bodyPr/>
          <a:lstStyle/>
          <a:p>
            <a:r>
              <a:rPr lang="en-US" dirty="0"/>
              <a:t>Grief is a deep sadness that is caused by the loss of a loved one or pet. </a:t>
            </a:r>
          </a:p>
          <a:p>
            <a:r>
              <a:rPr lang="en-US" dirty="0"/>
              <a:t>It is important to experience grief and to talk about feelings of loss. </a:t>
            </a:r>
          </a:p>
          <a:p>
            <a:r>
              <a:rPr lang="en-US" dirty="0"/>
              <a:t>It is important to allow the feelings to happen and to understand that they are a normal part of managing the emotional part of losing someone you care about.</a:t>
            </a:r>
          </a:p>
        </p:txBody>
      </p:sp>
    </p:spTree>
    <p:extLst>
      <p:ext uri="{BB962C8B-B14F-4D97-AF65-F5344CB8AC3E}">
        <p14:creationId xmlns:p14="http://schemas.microsoft.com/office/powerpoint/2010/main" val="1608065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Stages of Grief and Loss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6255"/>
            <a:ext cx="10515600" cy="4168338"/>
          </a:xfrm>
        </p:spPr>
        <p:txBody>
          <a:bodyPr/>
          <a:lstStyle/>
          <a:p>
            <a:r>
              <a:rPr lang="en-US" dirty="0"/>
              <a:t>Denial: avoidance, confusion, shock, and fear</a:t>
            </a:r>
          </a:p>
          <a:p>
            <a:r>
              <a:rPr lang="en-US" dirty="0"/>
              <a:t>Anger: frustration, irritation, and anxiety</a:t>
            </a:r>
          </a:p>
          <a:p>
            <a:r>
              <a:rPr lang="en-US" dirty="0"/>
              <a:t>Bargaining: struggling to find meaning and reaching out</a:t>
            </a:r>
          </a:p>
          <a:p>
            <a:r>
              <a:rPr lang="en-US" dirty="0"/>
              <a:t>Depression: overwhelmed, hopeless, and hostile</a:t>
            </a:r>
          </a:p>
          <a:p>
            <a:r>
              <a:rPr lang="en-US" dirty="0"/>
              <a:t>Acceptance: moving on</a:t>
            </a:r>
          </a:p>
        </p:txBody>
      </p:sp>
    </p:spTree>
    <p:extLst>
      <p:ext uri="{BB962C8B-B14F-4D97-AF65-F5344CB8AC3E}">
        <p14:creationId xmlns:p14="http://schemas.microsoft.com/office/powerpoint/2010/main" val="5570300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6138</TotalTime>
  <Words>574</Words>
  <Application>Microsoft Office PowerPoint</Application>
  <PresentationFormat>Widescreen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7.3  Depression, Suicide, and Self-Harm</vt:lpstr>
      <vt:lpstr>Write About It</vt:lpstr>
      <vt:lpstr>What Is Depression?</vt:lpstr>
      <vt:lpstr>Symptoms of Depression</vt:lpstr>
      <vt:lpstr>Specific Types of Depression</vt:lpstr>
      <vt:lpstr>Depression and Health Conditions</vt:lpstr>
      <vt:lpstr>Sadness Versus Depression</vt:lpstr>
      <vt:lpstr>Grief and Loss</vt:lpstr>
      <vt:lpstr>Stages of Grief and Loss</vt:lpstr>
      <vt:lpstr>Understanding Self-Harm</vt:lpstr>
      <vt:lpstr>Suicide and Suicide Prevention</vt:lpstr>
      <vt:lpstr>Warning Signs of Suicide</vt:lpstr>
      <vt:lpstr>Reaching Out for Help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244</cp:revision>
  <cp:lastPrinted>2017-03-14T16:50:08Z</cp:lastPrinted>
  <dcterms:created xsi:type="dcterms:W3CDTF">2017-03-14T15:11:25Z</dcterms:created>
  <dcterms:modified xsi:type="dcterms:W3CDTF">2020-09-18T15:56:02Z</dcterms:modified>
</cp:coreProperties>
</file>