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  <p:sldMasterId id="2147483656" r:id="rId2"/>
  </p:sldMasterIdLst>
  <p:notesMasterIdLst>
    <p:notesMasterId r:id="rId16"/>
  </p:notesMasterIdLst>
  <p:handoutMasterIdLst>
    <p:handoutMasterId r:id="rId17"/>
  </p:handoutMasterIdLst>
  <p:sldIdLst>
    <p:sldId id="270" r:id="rId3"/>
    <p:sldId id="303" r:id="rId4"/>
    <p:sldId id="290" r:id="rId5"/>
    <p:sldId id="291" r:id="rId6"/>
    <p:sldId id="292" r:id="rId7"/>
    <p:sldId id="293" r:id="rId8"/>
    <p:sldId id="298" r:id="rId9"/>
    <p:sldId id="294" r:id="rId10"/>
    <p:sldId id="304" r:id="rId11"/>
    <p:sldId id="295" r:id="rId12"/>
    <p:sldId id="301" r:id="rId13"/>
    <p:sldId id="305" r:id="rId14"/>
    <p:sldId id="297" r:id="rId15"/>
  </p:sldIdLst>
  <p:sldSz cx="12192000" cy="6858000"/>
  <p:notesSz cx="6858000" cy="9144000"/>
  <p:custDataLst>
    <p:tags r:id="rId1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280" autoAdjust="0"/>
    <p:restoredTop sz="95182" autoAdjust="0"/>
  </p:normalViewPr>
  <p:slideViewPr>
    <p:cSldViewPr snapToGrid="0" snapToObjects="1">
      <p:cViewPr varScale="1">
        <p:scale>
          <a:sx n="106" d="100"/>
          <a:sy n="106" d="100"/>
        </p:scale>
        <p:origin x="144" y="1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7.7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0239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7.8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93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414617" y="2387600"/>
            <a:ext cx="11362765" cy="1865313"/>
          </a:xfrm>
        </p:spPr>
        <p:txBody>
          <a:bodyPr/>
          <a:lstStyle/>
          <a:p>
            <a:pPr eaLnBrk="1" hangingPunct="1"/>
            <a:r>
              <a:rPr lang="en-US" cap="none" dirty="0"/>
              <a:t>Lesson 7.2 </a:t>
            </a:r>
            <a:br>
              <a:rPr lang="en-US" cap="none" dirty="0"/>
            </a:br>
            <a:r>
              <a:rPr lang="en-US" cap="none" dirty="0"/>
              <a:t>Mental Disorders</a:t>
            </a:r>
            <a:br>
              <a:rPr lang="en-US" cap="none" dirty="0"/>
            </a:br>
            <a:r>
              <a:rPr lang="en-US" cap="none" dirty="0"/>
              <a:t>and Anxiety</a:t>
            </a:r>
            <a:endParaRPr lang="en-US" altLang="en-US" cap="none" dirty="0">
              <a:latin typeface="Helvetica Neue Condense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1392"/>
            <a:ext cx="10515600" cy="409790"/>
          </a:xfrm>
        </p:spPr>
        <p:txBody>
          <a:bodyPr/>
          <a:lstStyle/>
          <a:p>
            <a:r>
              <a:rPr lang="en-US" dirty="0"/>
              <a:t>Anxiety and Anxiety Disorders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48270"/>
            <a:ext cx="10515600" cy="4168338"/>
          </a:xfrm>
        </p:spPr>
        <p:txBody>
          <a:bodyPr/>
          <a:lstStyle/>
          <a:p>
            <a:r>
              <a:rPr lang="en-US" dirty="0"/>
              <a:t>Anxiety is an emotion that includes tension; worried thoughts; and physical changes, such as increased blood pressure.</a:t>
            </a:r>
          </a:p>
          <a:p>
            <a:r>
              <a:rPr lang="en-US" dirty="0"/>
              <a:t>People with anxiety disorders frequently have intense, excessive, and persistent worry and fear about everyday situations. </a:t>
            </a:r>
          </a:p>
        </p:txBody>
      </p:sp>
    </p:spTree>
    <p:extLst>
      <p:ext uri="{BB962C8B-B14F-4D97-AF65-F5344CB8AC3E}">
        <p14:creationId xmlns:p14="http://schemas.microsoft.com/office/powerpoint/2010/main" val="223039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Common Anxiety Disorders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16107"/>
            <a:ext cx="10515600" cy="4168338"/>
          </a:xfrm>
        </p:spPr>
        <p:txBody>
          <a:bodyPr/>
          <a:lstStyle/>
          <a:p>
            <a:r>
              <a:rPr lang="en-US" dirty="0"/>
              <a:t>General anxiety disorder</a:t>
            </a:r>
          </a:p>
          <a:p>
            <a:r>
              <a:rPr lang="en-US" dirty="0"/>
              <a:t>Panic attacks/panic attack disorder</a:t>
            </a:r>
          </a:p>
          <a:p>
            <a:r>
              <a:rPr lang="en-US" dirty="0"/>
              <a:t>Social anxiety disorder</a:t>
            </a:r>
          </a:p>
          <a:p>
            <a:r>
              <a:rPr lang="en-US" dirty="0"/>
              <a:t>Simple phobia</a:t>
            </a:r>
          </a:p>
          <a:p>
            <a:r>
              <a:rPr lang="en-US" dirty="0"/>
              <a:t>Separation anxiety</a:t>
            </a:r>
          </a:p>
          <a:p>
            <a:r>
              <a:rPr lang="en-US" dirty="0"/>
              <a:t>Selective mutism</a:t>
            </a:r>
          </a:p>
        </p:txBody>
      </p:sp>
    </p:spTree>
    <p:extLst>
      <p:ext uri="{BB962C8B-B14F-4D97-AF65-F5344CB8AC3E}">
        <p14:creationId xmlns:p14="http://schemas.microsoft.com/office/powerpoint/2010/main" val="3446227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06C51-F96A-44BC-89F8-62924C975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Symptoms of Anxiety Disorders</a:t>
            </a:r>
          </a:p>
        </p:txBody>
      </p:sp>
      <p:pic>
        <p:nvPicPr>
          <p:cNvPr id="5" name="Content Placeholder 4" descr="Having a sense of impending doom; wanting to avoid things that cause the anxiety; having trouble sleeping; stomach problems; trembling; hyperventilation, trouble concentrating; increased heart rate">
            <a:extLst>
              <a:ext uri="{FF2B5EF4-FFF2-40B4-BE49-F238E27FC236}">
                <a16:creationId xmlns:a16="http://schemas.microsoft.com/office/drawing/2014/main" id="{5C8B1D9F-D23B-4644-AC2D-34F743AC06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644209" y="1808163"/>
            <a:ext cx="6903582" cy="4168775"/>
          </a:xfrm>
        </p:spPr>
      </p:pic>
    </p:spTree>
    <p:extLst>
      <p:ext uri="{BB962C8B-B14F-4D97-AF65-F5344CB8AC3E}">
        <p14:creationId xmlns:p14="http://schemas.microsoft.com/office/powerpoint/2010/main" val="2897634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Getting Help for Anxiety Disorders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43267"/>
            <a:ext cx="10515600" cy="4168338"/>
          </a:xfrm>
        </p:spPr>
        <p:txBody>
          <a:bodyPr/>
          <a:lstStyle/>
          <a:p>
            <a:r>
              <a:rPr lang="en-US" dirty="0"/>
              <a:t>Mental disorders, such as anxiety, can be hard to manage.</a:t>
            </a:r>
          </a:p>
          <a:p>
            <a:r>
              <a:rPr lang="en-US" dirty="0"/>
              <a:t>Common techniques for managing anxiety related disorders include</a:t>
            </a:r>
          </a:p>
          <a:p>
            <a:pPr lvl="1"/>
            <a:r>
              <a:rPr lang="en-US" dirty="0"/>
              <a:t>therapy,</a:t>
            </a:r>
          </a:p>
          <a:p>
            <a:pPr lvl="1"/>
            <a:r>
              <a:rPr lang="en-US" dirty="0"/>
              <a:t>medication,</a:t>
            </a:r>
          </a:p>
          <a:p>
            <a:pPr lvl="1"/>
            <a:r>
              <a:rPr lang="en-US" dirty="0"/>
              <a:t>support groups, and</a:t>
            </a:r>
          </a:p>
          <a:p>
            <a:pPr lvl="1"/>
            <a:r>
              <a:rPr lang="en-US" dirty="0"/>
              <a:t>self-care.</a:t>
            </a:r>
          </a:p>
        </p:txBody>
      </p:sp>
    </p:spTree>
    <p:extLst>
      <p:ext uri="{BB962C8B-B14F-4D97-AF65-F5344CB8AC3E}">
        <p14:creationId xmlns:p14="http://schemas.microsoft.com/office/powerpoint/2010/main" val="722888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78329-B381-40BA-AB5F-DA0A3A8C9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017A1-6F46-46E4-BA26-5B5C3C4BD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know anyone with a mental disorder?</a:t>
            </a:r>
          </a:p>
          <a:p>
            <a:r>
              <a:rPr lang="en-US" dirty="0"/>
              <a:t>What is the disorder and what do you know about it?</a:t>
            </a:r>
          </a:p>
        </p:txBody>
      </p:sp>
    </p:spTree>
    <p:extLst>
      <p:ext uri="{BB962C8B-B14F-4D97-AF65-F5344CB8AC3E}">
        <p14:creationId xmlns:p14="http://schemas.microsoft.com/office/powerpoint/2010/main" val="646832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What Are Mental Disorders?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15695"/>
            <a:ext cx="10515600" cy="4168338"/>
          </a:xfrm>
        </p:spPr>
        <p:txBody>
          <a:bodyPr/>
          <a:lstStyle/>
          <a:p>
            <a:r>
              <a:rPr lang="en-US" dirty="0"/>
              <a:t>A mental disorder is a serious and ongoing problem involving how a person thinks and manages their emotions. </a:t>
            </a:r>
          </a:p>
          <a:p>
            <a:r>
              <a:rPr lang="en-US" dirty="0"/>
              <a:t>There are a wide range of mental disorders that can be diagnosed by a mental health professional.</a:t>
            </a:r>
          </a:p>
        </p:txBody>
      </p:sp>
    </p:spTree>
    <p:extLst>
      <p:ext uri="{BB962C8B-B14F-4D97-AF65-F5344CB8AC3E}">
        <p14:creationId xmlns:p14="http://schemas.microsoft.com/office/powerpoint/2010/main" val="1931118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Examples of Mental Disorders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20102"/>
            <a:ext cx="10515600" cy="4168338"/>
          </a:xfrm>
        </p:spPr>
        <p:txBody>
          <a:bodyPr/>
          <a:lstStyle/>
          <a:p>
            <a:r>
              <a:rPr lang="en-US" dirty="0"/>
              <a:t>Anxiety disorders</a:t>
            </a:r>
          </a:p>
          <a:p>
            <a:r>
              <a:rPr lang="en-US" dirty="0"/>
              <a:t>Attention deficit hyperactivity disorder</a:t>
            </a:r>
          </a:p>
          <a:p>
            <a:r>
              <a:rPr lang="en-US" dirty="0"/>
              <a:t>Obsessive compulsive disorder</a:t>
            </a:r>
          </a:p>
          <a:p>
            <a:r>
              <a:rPr lang="en-US" dirty="0"/>
              <a:t>Post-traumatic stress disorder</a:t>
            </a:r>
          </a:p>
          <a:p>
            <a:r>
              <a:rPr lang="en-US" dirty="0"/>
              <a:t>Mood disorders</a:t>
            </a:r>
          </a:p>
          <a:p>
            <a:r>
              <a:rPr lang="en-US" dirty="0"/>
              <a:t>Personality disorders</a:t>
            </a:r>
          </a:p>
          <a:p>
            <a:r>
              <a:rPr lang="en-US" dirty="0"/>
              <a:t>Schizophrenia</a:t>
            </a:r>
          </a:p>
        </p:txBody>
      </p:sp>
    </p:spTree>
    <p:extLst>
      <p:ext uri="{BB962C8B-B14F-4D97-AF65-F5344CB8AC3E}">
        <p14:creationId xmlns:p14="http://schemas.microsoft.com/office/powerpoint/2010/main" val="1028560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3899"/>
            <a:ext cx="10515600" cy="409790"/>
          </a:xfrm>
        </p:spPr>
        <p:txBody>
          <a:bodyPr/>
          <a:lstStyle/>
          <a:p>
            <a:r>
              <a:rPr lang="en-US" dirty="0"/>
              <a:t>Mental Disorders and Youth by the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61374"/>
            <a:ext cx="10515600" cy="4168338"/>
          </a:xfrm>
        </p:spPr>
        <p:txBody>
          <a:bodyPr/>
          <a:lstStyle/>
          <a:p>
            <a:r>
              <a:rPr lang="en-US" dirty="0"/>
              <a:t>Seventeen percent of young people experience an emotional, mental, or behavioral disorder.</a:t>
            </a:r>
          </a:p>
          <a:p>
            <a:pPr lvl="0"/>
            <a:r>
              <a:rPr lang="en-US" dirty="0"/>
              <a:t>Half of all chronic mental illness begins by age 14 and three-quarters by age 24.</a:t>
            </a:r>
          </a:p>
          <a:p>
            <a:pPr lvl="0"/>
            <a:r>
              <a:rPr lang="en-US" dirty="0"/>
              <a:t>Attention deficit hyperactivity disorder, behavior problems, anxiety, and depression are the most diagnosed mental disorders in youth.</a:t>
            </a:r>
          </a:p>
        </p:txBody>
      </p:sp>
    </p:spTree>
    <p:extLst>
      <p:ext uri="{BB962C8B-B14F-4D97-AF65-F5344CB8AC3E}">
        <p14:creationId xmlns:p14="http://schemas.microsoft.com/office/powerpoint/2010/main" val="709084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2006"/>
            <a:ext cx="10515600" cy="409790"/>
          </a:xfrm>
        </p:spPr>
        <p:txBody>
          <a:bodyPr/>
          <a:lstStyle/>
          <a:p>
            <a:r>
              <a:rPr lang="en-US" dirty="0"/>
              <a:t>Causes of Mental Disorders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25161"/>
            <a:ext cx="10515600" cy="4168338"/>
          </a:xfrm>
        </p:spPr>
        <p:txBody>
          <a:bodyPr/>
          <a:lstStyle/>
          <a:p>
            <a:r>
              <a:rPr lang="en-US" dirty="0"/>
              <a:t>A variety of factors come together to impact an individual’s likelihood of developing a mental disorder.</a:t>
            </a:r>
          </a:p>
          <a:p>
            <a:pPr lvl="1"/>
            <a:r>
              <a:rPr lang="en-US" dirty="0"/>
              <a:t>Genetics and family history</a:t>
            </a:r>
          </a:p>
          <a:p>
            <a:pPr lvl="1"/>
            <a:r>
              <a:rPr lang="en-US" dirty="0"/>
              <a:t>Environment and experiences</a:t>
            </a:r>
          </a:p>
          <a:p>
            <a:pPr lvl="1"/>
            <a:r>
              <a:rPr lang="en-US" dirty="0"/>
              <a:t>Brain injury</a:t>
            </a:r>
          </a:p>
          <a:p>
            <a:pPr lvl="1"/>
            <a:r>
              <a:rPr lang="en-US" dirty="0"/>
              <a:t>Prenatal history</a:t>
            </a:r>
          </a:p>
          <a:p>
            <a:pPr lvl="1"/>
            <a:r>
              <a:rPr lang="en-US" dirty="0"/>
              <a:t>How the brain functions</a:t>
            </a:r>
          </a:p>
        </p:txBody>
      </p:sp>
    </p:spTree>
    <p:extLst>
      <p:ext uri="{BB962C8B-B14F-4D97-AF65-F5344CB8AC3E}">
        <p14:creationId xmlns:p14="http://schemas.microsoft.com/office/powerpoint/2010/main" val="3576810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52952"/>
            <a:ext cx="10515600" cy="409790"/>
          </a:xfrm>
        </p:spPr>
        <p:txBody>
          <a:bodyPr/>
          <a:lstStyle/>
          <a:p>
            <a:r>
              <a:rPr lang="en-US" dirty="0"/>
              <a:t>Care and Treatment of Mental Disorders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7054"/>
            <a:ext cx="10515600" cy="4168338"/>
          </a:xfrm>
        </p:spPr>
        <p:txBody>
          <a:bodyPr/>
          <a:lstStyle/>
          <a:p>
            <a:r>
              <a:rPr lang="en-US" dirty="0"/>
              <a:t>Each type of mental disorder requires its own plan for care and treatment. </a:t>
            </a:r>
          </a:p>
          <a:p>
            <a:r>
              <a:rPr lang="en-US" dirty="0"/>
              <a:t>The most common approaches to treatment include counseling and therapy and medications. </a:t>
            </a:r>
          </a:p>
        </p:txBody>
      </p:sp>
    </p:spTree>
    <p:extLst>
      <p:ext uri="{BB962C8B-B14F-4D97-AF65-F5344CB8AC3E}">
        <p14:creationId xmlns:p14="http://schemas.microsoft.com/office/powerpoint/2010/main" val="1590770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54676"/>
            <a:ext cx="10515600" cy="409790"/>
          </a:xfrm>
        </p:spPr>
        <p:txBody>
          <a:bodyPr/>
          <a:lstStyle/>
          <a:p>
            <a:r>
              <a:rPr lang="en-US" dirty="0"/>
              <a:t>Social Stigma and Mental Disorders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88946"/>
            <a:ext cx="10515600" cy="4168338"/>
          </a:xfrm>
        </p:spPr>
        <p:txBody>
          <a:bodyPr/>
          <a:lstStyle/>
          <a:p>
            <a:r>
              <a:rPr lang="en-US" dirty="0"/>
              <a:t>A stigma is when someone views another person in a negative way because that person has a distinguishing characteristic or personal trait that is thought to be or is a disadvantage. </a:t>
            </a:r>
          </a:p>
          <a:p>
            <a:r>
              <a:rPr lang="en-US" dirty="0"/>
              <a:t>Learning about mental disorders and developing empathy for the challenges mental disorders cause will help to reduce any stigma you may have. </a:t>
            </a:r>
          </a:p>
        </p:txBody>
      </p:sp>
    </p:spTree>
    <p:extLst>
      <p:ext uri="{BB962C8B-B14F-4D97-AF65-F5344CB8AC3E}">
        <p14:creationId xmlns:p14="http://schemas.microsoft.com/office/powerpoint/2010/main" val="3598006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A5F6B-6634-4F12-A7CD-C911B67F7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Recognize Stigma and Avoid Applying It</a:t>
            </a:r>
          </a:p>
        </p:txBody>
      </p:sp>
      <p:pic>
        <p:nvPicPr>
          <p:cNvPr id="5" name="Content Placeholder 4" descr="S is for stereotype. T is for trivialize. O is for offend. P is for patronize.">
            <a:extLst>
              <a:ext uri="{FF2B5EF4-FFF2-40B4-BE49-F238E27FC236}">
                <a16:creationId xmlns:a16="http://schemas.microsoft.com/office/drawing/2014/main" id="{1FB7CFF5-FF37-4F51-8ADE-A2E2018B0E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840528" y="1612657"/>
            <a:ext cx="2510944" cy="4563458"/>
          </a:xfrm>
        </p:spPr>
      </p:pic>
    </p:spTree>
    <p:extLst>
      <p:ext uri="{BB962C8B-B14F-4D97-AF65-F5344CB8AC3E}">
        <p14:creationId xmlns:p14="http://schemas.microsoft.com/office/powerpoint/2010/main" val="35293298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6312</TotalTime>
  <Words>403</Words>
  <Application>Microsoft Office PowerPoint</Application>
  <PresentationFormat>Widescreen</PresentationFormat>
  <Paragraphs>56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7.2  Mental Disorders and Anxiety</vt:lpstr>
      <vt:lpstr>Write About It</vt:lpstr>
      <vt:lpstr>What Are Mental Disorders?</vt:lpstr>
      <vt:lpstr>Examples of Mental Disorders</vt:lpstr>
      <vt:lpstr>Mental Disorders and Youth by the Numbers</vt:lpstr>
      <vt:lpstr>Causes of Mental Disorders</vt:lpstr>
      <vt:lpstr>Care and Treatment of Mental Disorders </vt:lpstr>
      <vt:lpstr>Social Stigma and Mental Disorders</vt:lpstr>
      <vt:lpstr>Recognize Stigma and Avoid Applying It</vt:lpstr>
      <vt:lpstr>Anxiety and Anxiety Disorders</vt:lpstr>
      <vt:lpstr>Common Anxiety Disorders</vt:lpstr>
      <vt:lpstr>Common Symptoms of Anxiety Disorders</vt:lpstr>
      <vt:lpstr>Getting Help for Anxiety Disorders 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234</cp:revision>
  <cp:lastPrinted>2017-03-14T16:50:08Z</cp:lastPrinted>
  <dcterms:created xsi:type="dcterms:W3CDTF">2017-03-14T15:11:25Z</dcterms:created>
  <dcterms:modified xsi:type="dcterms:W3CDTF">2020-09-18T15:55:06Z</dcterms:modified>
</cp:coreProperties>
</file>