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6" r:id="rId2"/>
  </p:sldMasterIdLst>
  <p:notesMasterIdLst>
    <p:notesMasterId r:id="rId16"/>
  </p:notesMasterIdLst>
  <p:handoutMasterIdLst>
    <p:handoutMasterId r:id="rId17"/>
  </p:handoutMasterIdLst>
  <p:sldIdLst>
    <p:sldId id="270" r:id="rId3"/>
    <p:sldId id="304" r:id="rId4"/>
    <p:sldId id="290" r:id="rId5"/>
    <p:sldId id="291" r:id="rId6"/>
    <p:sldId id="292" r:id="rId7"/>
    <p:sldId id="305" r:id="rId8"/>
    <p:sldId id="306" r:id="rId9"/>
    <p:sldId id="294" r:id="rId10"/>
    <p:sldId id="301" r:id="rId11"/>
    <p:sldId id="296" r:id="rId12"/>
    <p:sldId id="297" r:id="rId13"/>
    <p:sldId id="298" r:id="rId14"/>
    <p:sldId id="303" r:id="rId15"/>
  </p:sldIdLst>
  <p:sldSz cx="12192000" cy="6858000"/>
  <p:notesSz cx="6858000" cy="9144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473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375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7.1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577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7.3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4834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7.4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7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7.1 </a:t>
            </a:r>
            <a:br>
              <a:rPr lang="en-US" cap="none" dirty="0"/>
            </a:br>
            <a:r>
              <a:rPr lang="en-US" cap="none" dirty="0"/>
              <a:t>Understanding and Managing Stress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Stress and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2559"/>
            <a:ext cx="10515600" cy="4168338"/>
          </a:xfrm>
        </p:spPr>
        <p:txBody>
          <a:bodyPr/>
          <a:lstStyle/>
          <a:p>
            <a:r>
              <a:rPr lang="en-US" dirty="0"/>
              <a:t>Your body is physiologically alert during stress; the right amount of stress can help you perform at your best.</a:t>
            </a:r>
          </a:p>
        </p:txBody>
      </p:sp>
      <p:pic>
        <p:nvPicPr>
          <p:cNvPr id="5" name="Picture 4" descr="Graph shows that you perform best when stress and pressure is neither too low nor too high.">
            <a:extLst>
              <a:ext uri="{FF2B5EF4-FFF2-40B4-BE49-F238E27FC236}">
                <a16:creationId xmlns:a16="http://schemas.microsoft.com/office/drawing/2014/main" id="{3E5DF644-CB30-4F6C-82BF-188504640C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7935" y="2805952"/>
            <a:ext cx="3996130" cy="329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023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Stress and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0102"/>
            <a:ext cx="10515600" cy="4168338"/>
          </a:xfrm>
        </p:spPr>
        <p:txBody>
          <a:bodyPr/>
          <a:lstStyle/>
          <a:p>
            <a:r>
              <a:rPr lang="en-US" dirty="0"/>
              <a:t>Chronic stress can also contribute to a wide range of health problems, including</a:t>
            </a:r>
          </a:p>
          <a:p>
            <a:pPr lvl="1"/>
            <a:r>
              <a:rPr lang="en-US" dirty="0"/>
              <a:t>type 2 diabetes,</a:t>
            </a:r>
          </a:p>
          <a:p>
            <a:pPr lvl="1"/>
            <a:r>
              <a:rPr lang="en-US" dirty="0"/>
              <a:t>high blood pressure,</a:t>
            </a:r>
          </a:p>
          <a:p>
            <a:pPr lvl="1"/>
            <a:r>
              <a:rPr lang="en-US" dirty="0"/>
              <a:t>heart disease,</a:t>
            </a:r>
          </a:p>
          <a:p>
            <a:pPr lvl="1"/>
            <a:r>
              <a:rPr lang="en-US" dirty="0"/>
              <a:t>obesity,</a:t>
            </a:r>
          </a:p>
          <a:p>
            <a:pPr lvl="1"/>
            <a:r>
              <a:rPr lang="en-US" dirty="0"/>
              <a:t>ulcers,</a:t>
            </a:r>
          </a:p>
          <a:p>
            <a:pPr lvl="1"/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irritable bowel syndrome,</a:t>
            </a:r>
          </a:p>
          <a:p>
            <a:pPr lvl="1"/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insomnia,</a:t>
            </a:r>
          </a:p>
          <a:p>
            <a:pPr lvl="1"/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skin conditions, and</a:t>
            </a:r>
          </a:p>
          <a:p>
            <a:pPr lvl="1"/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infections.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771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Managing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5337"/>
            <a:ext cx="10515600" cy="4168338"/>
          </a:xfrm>
        </p:spPr>
        <p:txBody>
          <a:bodyPr/>
          <a:lstStyle/>
          <a:p>
            <a:r>
              <a:rPr lang="en-US" dirty="0"/>
              <a:t>Managing your stress is like managing your emotions. </a:t>
            </a:r>
          </a:p>
          <a:p>
            <a:r>
              <a:rPr lang="en-US" dirty="0"/>
              <a:t>Stress management can include things such as time management and positive self-talk.</a:t>
            </a:r>
          </a:p>
          <a:p>
            <a:r>
              <a:rPr lang="en-US" dirty="0"/>
              <a:t>Relaxation techniques are specific stress management strategies that reduce the intensity of the flight or fight response.</a:t>
            </a:r>
          </a:p>
        </p:txBody>
      </p:sp>
    </p:spTree>
    <p:extLst>
      <p:ext uri="{BB962C8B-B14F-4D97-AF65-F5344CB8AC3E}">
        <p14:creationId xmlns:p14="http://schemas.microsoft.com/office/powerpoint/2010/main" val="1093713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Stress Management Techniques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353" y="1774276"/>
            <a:ext cx="10867293" cy="4168338"/>
          </a:xfrm>
        </p:spPr>
        <p:txBody>
          <a:bodyPr/>
          <a:lstStyle/>
          <a:p>
            <a:pPr marL="293688" lvl="1"/>
            <a:r>
              <a:rPr lang="en-US" sz="2800" dirty="0"/>
              <a:t>Breathe deeply.</a:t>
            </a:r>
          </a:p>
          <a:p>
            <a:pPr marL="293688" lvl="1"/>
            <a:r>
              <a:rPr lang="en-US" sz="2800" dirty="0"/>
              <a:t>Use positive self-talk.</a:t>
            </a:r>
          </a:p>
          <a:p>
            <a:pPr marL="293688" lvl="1"/>
            <a:r>
              <a:rPr lang="en-US" sz="2800" dirty="0"/>
              <a:t>Reframe the situation.</a:t>
            </a:r>
          </a:p>
          <a:p>
            <a:pPr marL="293688" lvl="1"/>
            <a:r>
              <a:rPr lang="en-US" sz="2800" dirty="0">
                <a:cs typeface="Helvetica" panose="020B0604020202020204" pitchFamily="34" charset="0"/>
              </a:rPr>
              <a:t>Tend to yourself.</a:t>
            </a:r>
          </a:p>
          <a:p>
            <a:pPr marL="293688" lvl="1"/>
            <a:r>
              <a:rPr lang="en-US" sz="2800" dirty="0">
                <a:cs typeface="Helvetica" panose="020B0604020202020204" pitchFamily="34" charset="0"/>
              </a:rPr>
              <a:t>Remove yourself from the situation.</a:t>
            </a:r>
          </a:p>
          <a:p>
            <a:pPr marL="293688" lvl="1"/>
            <a:r>
              <a:rPr lang="en-US" sz="2800" dirty="0">
                <a:cs typeface="Helvetica" panose="020B0604020202020204" pitchFamily="34" charset="0"/>
              </a:rPr>
              <a:t>Be mindful.</a:t>
            </a:r>
          </a:p>
          <a:p>
            <a:pPr marL="293688" lvl="1"/>
            <a:r>
              <a:rPr lang="en-US" sz="2800" dirty="0">
                <a:cs typeface="Helvetica" panose="020B0604020202020204" pitchFamily="34" charset="0"/>
              </a:rPr>
              <a:t>Find ways to relax.</a:t>
            </a:r>
          </a:p>
          <a:p>
            <a:pPr marL="293688" lvl="1"/>
            <a:r>
              <a:rPr lang="en-US" sz="2800" dirty="0">
                <a:cs typeface="Helvetica" panose="020B0604020202020204" pitchFamily="34" charset="0"/>
              </a:rPr>
              <a:t>Exercise.</a:t>
            </a:r>
          </a:p>
          <a:p>
            <a:pPr marL="293688" lvl="1"/>
            <a:r>
              <a:rPr lang="en-US" sz="2800" dirty="0">
                <a:cs typeface="Helvetica" panose="020B0604020202020204" pitchFamily="34" charset="0"/>
              </a:rPr>
              <a:t>Learn time management.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111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9C346-6161-41B6-8DCB-A1CBD2056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63D44-464A-4BFA-BFA6-5527460CF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something that often causes you to feel stress? </a:t>
            </a:r>
          </a:p>
          <a:p>
            <a:r>
              <a:rPr lang="en-US" dirty="0"/>
              <a:t>Why do you think it is stressful?</a:t>
            </a:r>
          </a:p>
          <a:p>
            <a:r>
              <a:rPr lang="en-US" dirty="0"/>
              <a:t>What do you do to try to manage or control the stress you feel in that situation?</a:t>
            </a:r>
          </a:p>
        </p:txBody>
      </p:sp>
    </p:spTree>
    <p:extLst>
      <p:ext uri="{BB962C8B-B14F-4D97-AF65-F5344CB8AC3E}">
        <p14:creationId xmlns:p14="http://schemas.microsoft.com/office/powerpoint/2010/main" val="3979584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What Is Stress?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67232"/>
            <a:ext cx="10515600" cy="4168338"/>
          </a:xfrm>
        </p:spPr>
        <p:txBody>
          <a:bodyPr/>
          <a:lstStyle/>
          <a:p>
            <a:r>
              <a:rPr lang="en-US" dirty="0"/>
              <a:t>Stress is the body’s reaction to a demanding or difficult situation.</a:t>
            </a:r>
          </a:p>
          <a:p>
            <a:r>
              <a:rPr lang="en-US" dirty="0"/>
              <a:t>Everyone feels stress, but the things that cause us to feel stress differ from person to person. </a:t>
            </a:r>
          </a:p>
          <a:p>
            <a:r>
              <a:rPr lang="en-US" dirty="0"/>
              <a:t>The thing that triggers you to feel stressed is called a stressor.</a:t>
            </a:r>
          </a:p>
          <a:p>
            <a:r>
              <a:rPr lang="en-US" dirty="0"/>
              <a:t>A stressor can be anything from someone jumping out in front of you in a dark alley to having to speak in public.</a:t>
            </a:r>
          </a:p>
        </p:txBody>
      </p:sp>
    </p:spTree>
    <p:extLst>
      <p:ext uri="{BB962C8B-B14F-4D97-AF65-F5344CB8AC3E}">
        <p14:creationId xmlns:p14="http://schemas.microsoft.com/office/powerpoint/2010/main" val="193111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How We Respond to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2409"/>
            <a:ext cx="10515600" cy="4168338"/>
          </a:xfrm>
        </p:spPr>
        <p:txBody>
          <a:bodyPr/>
          <a:lstStyle/>
          <a:p>
            <a:r>
              <a:rPr lang="en-US" dirty="0"/>
              <a:t>We go through three stages when we become stressed.</a:t>
            </a:r>
          </a:p>
        </p:txBody>
      </p:sp>
      <p:pic>
        <p:nvPicPr>
          <p:cNvPr id="5" name="Picture 4" descr="Stage 1: Alarm reaction. The body reacts to the stressor. Stage 2: Resistance. The body resists the stressor. Stage 3: Exhaustion. The body succumbs to the stressor.">
            <a:extLst>
              <a:ext uri="{FF2B5EF4-FFF2-40B4-BE49-F238E27FC236}">
                <a16:creationId xmlns:a16="http://schemas.microsoft.com/office/drawing/2014/main" id="{1CC7C005-3DFA-40D4-BB46-3618CF4ABC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1717" y="2668444"/>
            <a:ext cx="7928565" cy="3219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Types of Stressors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67233"/>
            <a:ext cx="10515600" cy="4168338"/>
          </a:xfrm>
        </p:spPr>
        <p:txBody>
          <a:bodyPr/>
          <a:lstStyle/>
          <a:p>
            <a:r>
              <a:rPr lang="en-US" dirty="0"/>
              <a:t>Acute (short-term) stressors, for example, taking a test</a:t>
            </a:r>
          </a:p>
          <a:p>
            <a:r>
              <a:rPr lang="en-US" dirty="0"/>
              <a:t>Chronic (long-term) stressors, for example, feeling nervous and scared in a new school</a:t>
            </a:r>
          </a:p>
          <a:p>
            <a:r>
              <a:rPr lang="en-US" dirty="0"/>
              <a:t>Routine stressors, for example, getting homework done on time</a:t>
            </a:r>
          </a:p>
          <a:p>
            <a:r>
              <a:rPr lang="en-US" dirty="0"/>
              <a:t>Major life events, for example, having to move neighborhoods or to another state</a:t>
            </a:r>
          </a:p>
          <a:p>
            <a:r>
              <a:rPr lang="en-US" dirty="0"/>
              <a:t>Trauma, for example, a terrorist attack</a:t>
            </a:r>
          </a:p>
        </p:txBody>
      </p:sp>
    </p:spTree>
    <p:extLst>
      <p:ext uri="{BB962C8B-B14F-4D97-AF65-F5344CB8AC3E}">
        <p14:creationId xmlns:p14="http://schemas.microsoft.com/office/powerpoint/2010/main" val="1696231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18A53-5458-4E79-8665-22452E7E5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Causes of Stress for Teens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46157-F494-4398-B9A9-42736F594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Tests and homework</a:t>
            </a:r>
          </a:p>
          <a:p>
            <a:r>
              <a:rPr lang="en-US" dirty="0"/>
              <a:t>Relationships with friends </a:t>
            </a:r>
          </a:p>
          <a:p>
            <a:r>
              <a:rPr lang="en-US" dirty="0"/>
              <a:t>Relationships with siblings</a:t>
            </a:r>
          </a:p>
          <a:p>
            <a:r>
              <a:rPr lang="en-US" dirty="0"/>
              <a:t>Having a significant other</a:t>
            </a:r>
          </a:p>
          <a:p>
            <a:r>
              <a:rPr lang="en-US" dirty="0"/>
              <a:t>Moving to a new home and school</a:t>
            </a:r>
          </a:p>
          <a:p>
            <a:r>
              <a:rPr lang="en-US" dirty="0"/>
              <a:t>Sports and other extracurricular activities</a:t>
            </a:r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562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BC70C-87EF-4756-BDAA-0644A1D43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Causes of Stress for Teens 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3941F-E011-4B04-A757-9949D11F0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Feeling socially excluded</a:t>
            </a:r>
          </a:p>
          <a:p>
            <a:pPr marL="342900" indent="-342900"/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Too much to do</a:t>
            </a:r>
          </a:p>
          <a:p>
            <a:pPr marL="342900" indent="-342900"/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Family problems, including abuse and alcohol</a:t>
            </a:r>
          </a:p>
          <a:p>
            <a:pPr marL="342900" indent="-342900"/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Not achieving something that you really wanted</a:t>
            </a:r>
          </a:p>
          <a:p>
            <a:pPr marL="342900" indent="-342900"/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Violence in school or in the neighborhood</a:t>
            </a:r>
          </a:p>
        </p:txBody>
      </p:sp>
    </p:spTree>
    <p:extLst>
      <p:ext uri="{BB962C8B-B14F-4D97-AF65-F5344CB8AC3E}">
        <p14:creationId xmlns:p14="http://schemas.microsoft.com/office/powerpoint/2010/main" val="3160415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Stress and the Body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6535"/>
            <a:ext cx="10515600" cy="4168338"/>
          </a:xfrm>
        </p:spPr>
        <p:txBody>
          <a:bodyPr/>
          <a:lstStyle/>
          <a:p>
            <a:r>
              <a:rPr lang="en-US" dirty="0"/>
              <a:t>The human body is built to deal with physical stressors, such as a bear on your path or someone chasing you. </a:t>
            </a:r>
          </a:p>
          <a:p>
            <a:r>
              <a:rPr lang="en-US" dirty="0"/>
              <a:t>The physiological changes in your body are a negative form of stress called </a:t>
            </a:r>
            <a:r>
              <a:rPr lang="en-US" i="1" dirty="0"/>
              <a:t>distress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5127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Common Signs of Distress</a:t>
            </a:r>
            <a:endParaRPr lang="en-US" sz="2800" dirty="0"/>
          </a:p>
        </p:txBody>
      </p:sp>
      <p:pic>
        <p:nvPicPr>
          <p:cNvPr id="5" name="Content Placeholder 4" descr="Body: headache, muscle pain, fatigue, stomach upset, sleep problems. Mood: anxiety, feeling overwhelmed, sadness. Behavior: Over or undereating, social withdrawal, angry outbursts, grinding teeth">
            <a:extLst>
              <a:ext uri="{FF2B5EF4-FFF2-40B4-BE49-F238E27FC236}">
                <a16:creationId xmlns:a16="http://schemas.microsoft.com/office/drawing/2014/main" id="{3ED07D9C-3B0C-4F69-B99D-FAE4BB6856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24776" y="1685832"/>
            <a:ext cx="4542448" cy="4424594"/>
          </a:xfrm>
        </p:spPr>
      </p:pic>
    </p:spTree>
    <p:extLst>
      <p:ext uri="{BB962C8B-B14F-4D97-AF65-F5344CB8AC3E}">
        <p14:creationId xmlns:p14="http://schemas.microsoft.com/office/powerpoint/2010/main" val="41893180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6937</TotalTime>
  <Words>483</Words>
  <Application>Microsoft Office PowerPoint</Application>
  <PresentationFormat>Widescreen</PresentationFormat>
  <Paragraphs>71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7.1  Understanding and Managing Stress</vt:lpstr>
      <vt:lpstr>Write About It</vt:lpstr>
      <vt:lpstr>What Is Stress?</vt:lpstr>
      <vt:lpstr>How We Respond to Stress</vt:lpstr>
      <vt:lpstr>Types of Stressors</vt:lpstr>
      <vt:lpstr>Common Causes of Stress for Teens (1 of 2)</vt:lpstr>
      <vt:lpstr>Common Causes of Stress for Teens (2 of 2)</vt:lpstr>
      <vt:lpstr>Stress and the Body</vt:lpstr>
      <vt:lpstr>Common Signs of Distress</vt:lpstr>
      <vt:lpstr>Stress and Performance</vt:lpstr>
      <vt:lpstr>Stress and Health</vt:lpstr>
      <vt:lpstr>Managing Stress</vt:lpstr>
      <vt:lpstr>Stress Management Techniques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240</cp:revision>
  <cp:lastPrinted>2017-03-14T16:50:08Z</cp:lastPrinted>
  <dcterms:created xsi:type="dcterms:W3CDTF">2017-03-14T15:11:25Z</dcterms:created>
  <dcterms:modified xsi:type="dcterms:W3CDTF">2020-09-18T15:52:57Z</dcterms:modified>
</cp:coreProperties>
</file>