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4"/>
  </p:notesMasterIdLst>
  <p:handoutMasterIdLst>
    <p:handoutMasterId r:id="rId15"/>
  </p:handoutMasterIdLst>
  <p:sldIdLst>
    <p:sldId id="270" r:id="rId3"/>
    <p:sldId id="272" r:id="rId4"/>
    <p:sldId id="274" r:id="rId5"/>
    <p:sldId id="280" r:id="rId6"/>
    <p:sldId id="308" r:id="rId7"/>
    <p:sldId id="309" r:id="rId8"/>
    <p:sldId id="311" r:id="rId9"/>
    <p:sldId id="310" r:id="rId10"/>
    <p:sldId id="277" r:id="rId11"/>
    <p:sldId id="278" r:id="rId12"/>
    <p:sldId id="279" r:id="rId13"/>
  </p:sldIdLst>
  <p:sldSz cx="12192000" cy="6858000"/>
  <p:notesSz cx="6858000" cy="9144000"/>
  <p:custDataLst>
    <p:tags r:id="rId16"/>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9" autoAdjust="0"/>
    <p:restoredTop sz="96357" autoAdjust="0"/>
  </p:normalViewPr>
  <p:slideViewPr>
    <p:cSldViewPr snapToGrid="0" snapToObjects="1">
      <p:cViewPr varScale="1">
        <p:scale>
          <a:sx n="110" d="100"/>
          <a:sy n="110" d="100"/>
        </p:scale>
        <p:origin x="264" y="96"/>
      </p:cViewPr>
      <p:guideLst>
        <p:guide orient="horz" pos="2160"/>
        <p:guide pos="3840"/>
      </p:guideLst>
    </p:cSldViewPr>
  </p:slideViewPr>
  <p:outlineViewPr>
    <p:cViewPr>
      <p:scale>
        <a:sx n="33" d="100"/>
        <a:sy n="33" d="100"/>
      </p:scale>
      <p:origin x="0" y="-10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5.2</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161709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5.3</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617095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5.3</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3915104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5.4</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1617095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5.4</a:t>
            </a:r>
            <a:br>
              <a:rPr lang="en-US" altLang="en-US" cap="none" dirty="0">
                <a:latin typeface="Helvetica Neue Condensed"/>
              </a:rPr>
            </a:br>
            <a:r>
              <a:rPr lang="en-US" altLang="en-US" cap="none" dirty="0">
                <a:latin typeface="Helvetica Neue Condensed"/>
              </a:rPr>
              <a:t>Fitness Planning</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73C9D-2A83-402F-B16F-F231057A5E94}"/>
              </a:ext>
            </a:extLst>
          </p:cNvPr>
          <p:cNvSpPr>
            <a:spLocks noGrp="1"/>
          </p:cNvSpPr>
          <p:nvPr>
            <p:ph type="title"/>
          </p:nvPr>
        </p:nvSpPr>
        <p:spPr/>
        <p:txBody>
          <a:bodyPr/>
          <a:lstStyle/>
          <a:p>
            <a:r>
              <a:rPr lang="en-US" dirty="0"/>
              <a:t>Training Principles</a:t>
            </a:r>
          </a:p>
        </p:txBody>
      </p:sp>
      <p:sp>
        <p:nvSpPr>
          <p:cNvPr id="3" name="Content Placeholder 2">
            <a:extLst>
              <a:ext uri="{FF2B5EF4-FFF2-40B4-BE49-F238E27FC236}">
                <a16:creationId xmlns:a16="http://schemas.microsoft.com/office/drawing/2014/main" id="{0DEB4781-7246-406C-82E3-EDB8EDC5AD16}"/>
              </a:ext>
            </a:extLst>
          </p:cNvPr>
          <p:cNvSpPr>
            <a:spLocks noGrp="1"/>
          </p:cNvSpPr>
          <p:nvPr>
            <p:ph idx="1"/>
          </p:nvPr>
        </p:nvSpPr>
        <p:spPr>
          <a:xfrm>
            <a:off x="838200" y="1606731"/>
            <a:ext cx="10515600" cy="4369526"/>
          </a:xfrm>
        </p:spPr>
        <p:txBody>
          <a:bodyPr/>
          <a:lstStyle/>
          <a:p>
            <a:r>
              <a:rPr lang="en-US" dirty="0"/>
              <a:t>As you use your fitness plan, you will also want to consider the training principles of fitness to help keep you on track toward reaching your SMART goals and to help you get the most out of your fitness plan. </a:t>
            </a:r>
          </a:p>
          <a:p>
            <a:r>
              <a:rPr lang="en-US" dirty="0"/>
              <a:t>The training principles consist of </a:t>
            </a:r>
          </a:p>
          <a:p>
            <a:pPr lvl="1"/>
            <a:r>
              <a:rPr lang="en-US" dirty="0"/>
              <a:t>specificity, meaning you must do specific kinds of exercise to improve specific muscles or specific types of fitness; </a:t>
            </a:r>
          </a:p>
          <a:p>
            <a:pPr lvl="1"/>
            <a:r>
              <a:rPr lang="en-US" dirty="0"/>
              <a:t>progression, meaning increasing your intensity to see progress; and</a:t>
            </a:r>
          </a:p>
          <a:p>
            <a:pPr lvl="1"/>
            <a:r>
              <a:rPr lang="en-US" dirty="0"/>
              <a:t>overload, meaning doing more than you normally do.</a:t>
            </a:r>
          </a:p>
        </p:txBody>
      </p:sp>
    </p:spTree>
    <p:extLst>
      <p:ext uri="{BB962C8B-B14F-4D97-AF65-F5344CB8AC3E}">
        <p14:creationId xmlns:p14="http://schemas.microsoft.com/office/powerpoint/2010/main" val="307992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C36C6-CD36-4E3B-AABC-66BA51F8549C}"/>
              </a:ext>
            </a:extLst>
          </p:cNvPr>
          <p:cNvSpPr>
            <a:spLocks noGrp="1"/>
          </p:cNvSpPr>
          <p:nvPr>
            <p:ph type="title"/>
          </p:nvPr>
        </p:nvSpPr>
        <p:spPr/>
        <p:txBody>
          <a:bodyPr/>
          <a:lstStyle/>
          <a:p>
            <a:r>
              <a:rPr lang="en-US" dirty="0"/>
              <a:t>Monitoring Your Fitness Plan</a:t>
            </a:r>
          </a:p>
        </p:txBody>
      </p:sp>
      <p:sp>
        <p:nvSpPr>
          <p:cNvPr id="3" name="Content Placeholder 2">
            <a:extLst>
              <a:ext uri="{FF2B5EF4-FFF2-40B4-BE49-F238E27FC236}">
                <a16:creationId xmlns:a16="http://schemas.microsoft.com/office/drawing/2014/main" id="{AB257698-92B4-458B-B6A2-05751B59DA77}"/>
              </a:ext>
            </a:extLst>
          </p:cNvPr>
          <p:cNvSpPr>
            <a:spLocks noGrp="1"/>
          </p:cNvSpPr>
          <p:nvPr>
            <p:ph idx="1"/>
          </p:nvPr>
        </p:nvSpPr>
        <p:spPr/>
        <p:txBody>
          <a:bodyPr/>
          <a:lstStyle/>
          <a:p>
            <a:r>
              <a:rPr lang="en-US" dirty="0"/>
              <a:t>It is important to monitor your fitness plan to see whether it is working as you need it to. </a:t>
            </a:r>
          </a:p>
          <a:p>
            <a:r>
              <a:rPr lang="en-US" dirty="0"/>
              <a:t>Reasons to monitor your fitness plan include the following: </a:t>
            </a:r>
          </a:p>
          <a:p>
            <a:pPr lvl="1"/>
            <a:r>
              <a:rPr lang="en-US" dirty="0"/>
              <a:t>It will keep you accountable to the goals you set.</a:t>
            </a:r>
          </a:p>
          <a:p>
            <a:pPr lvl="1"/>
            <a:r>
              <a:rPr lang="en-US" dirty="0"/>
              <a:t>You will be able to see what you have already done and know what you still need to do for the week.</a:t>
            </a:r>
          </a:p>
          <a:p>
            <a:pPr lvl="1"/>
            <a:r>
              <a:rPr lang="en-US" dirty="0"/>
              <a:t>It gives you an opportunity to modify your goals if needed.</a:t>
            </a:r>
          </a:p>
          <a:p>
            <a:pPr lvl="1"/>
            <a:r>
              <a:rPr lang="en-US" dirty="0"/>
              <a:t>It can be motivating for you to see the progress you have made.</a:t>
            </a:r>
          </a:p>
          <a:p>
            <a:pPr lvl="1"/>
            <a:r>
              <a:rPr lang="en-US" dirty="0"/>
              <a:t>It helps keep you committed to your plan.</a:t>
            </a:r>
          </a:p>
        </p:txBody>
      </p:sp>
    </p:spTree>
    <p:extLst>
      <p:ext uri="{BB962C8B-B14F-4D97-AF65-F5344CB8AC3E}">
        <p14:creationId xmlns:p14="http://schemas.microsoft.com/office/powerpoint/2010/main" val="1382234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4CCD1-BD27-4CCD-9399-541BDCEDACA3}"/>
              </a:ext>
            </a:extLst>
          </p:cNvPr>
          <p:cNvSpPr>
            <a:spLocks noGrp="1"/>
          </p:cNvSpPr>
          <p:nvPr>
            <p:ph type="title"/>
          </p:nvPr>
        </p:nvSpPr>
        <p:spPr/>
        <p:txBody>
          <a:bodyPr/>
          <a:lstStyle/>
          <a:p>
            <a:r>
              <a:rPr lang="en-US" dirty="0"/>
              <a:t>Write About It </a:t>
            </a:r>
          </a:p>
        </p:txBody>
      </p:sp>
      <p:sp>
        <p:nvSpPr>
          <p:cNvPr id="3" name="Content Placeholder 2">
            <a:extLst>
              <a:ext uri="{FF2B5EF4-FFF2-40B4-BE49-F238E27FC236}">
                <a16:creationId xmlns:a16="http://schemas.microsoft.com/office/drawing/2014/main" id="{5F0A387E-A91C-478B-BCC5-7C07069351B7}"/>
              </a:ext>
            </a:extLst>
          </p:cNvPr>
          <p:cNvSpPr>
            <a:spLocks noGrp="1"/>
          </p:cNvSpPr>
          <p:nvPr>
            <p:ph idx="1"/>
          </p:nvPr>
        </p:nvSpPr>
        <p:spPr/>
        <p:txBody>
          <a:bodyPr/>
          <a:lstStyle/>
          <a:p>
            <a:r>
              <a:rPr lang="en-US" dirty="0"/>
              <a:t>Explain why you think it might be important to develop a weekly plan to keep track of the physical activity you are doing. </a:t>
            </a:r>
          </a:p>
          <a:p>
            <a:r>
              <a:rPr lang="en-US" dirty="0"/>
              <a:t>How would a plan help you keep track of whether you are making progress toward your physical activity goals?</a:t>
            </a:r>
          </a:p>
        </p:txBody>
      </p:sp>
    </p:spTree>
    <p:extLst>
      <p:ext uri="{BB962C8B-B14F-4D97-AF65-F5344CB8AC3E}">
        <p14:creationId xmlns:p14="http://schemas.microsoft.com/office/powerpoint/2010/main" val="1868269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AAABA-1BF9-4946-8CC8-FF18D79DC879}"/>
              </a:ext>
            </a:extLst>
          </p:cNvPr>
          <p:cNvSpPr>
            <a:spLocks noGrp="1"/>
          </p:cNvSpPr>
          <p:nvPr>
            <p:ph type="title"/>
          </p:nvPr>
        </p:nvSpPr>
        <p:spPr/>
        <p:txBody>
          <a:bodyPr/>
          <a:lstStyle/>
          <a:p>
            <a:r>
              <a:rPr lang="en-US" dirty="0"/>
              <a:t>Your Personal Fitness Plan</a:t>
            </a:r>
          </a:p>
        </p:txBody>
      </p:sp>
      <p:sp>
        <p:nvSpPr>
          <p:cNvPr id="3" name="Content Placeholder 2">
            <a:extLst>
              <a:ext uri="{FF2B5EF4-FFF2-40B4-BE49-F238E27FC236}">
                <a16:creationId xmlns:a16="http://schemas.microsoft.com/office/drawing/2014/main" id="{4628FBCA-37C2-4C2E-9302-470B4CF35D7C}"/>
              </a:ext>
            </a:extLst>
          </p:cNvPr>
          <p:cNvSpPr>
            <a:spLocks noGrp="1"/>
          </p:cNvSpPr>
          <p:nvPr>
            <p:ph idx="1"/>
          </p:nvPr>
        </p:nvSpPr>
        <p:spPr/>
        <p:txBody>
          <a:bodyPr/>
          <a:lstStyle/>
          <a:p>
            <a:r>
              <a:rPr lang="en-US" dirty="0"/>
              <a:t>A fitness plan is a detailed plan designed using the </a:t>
            </a:r>
            <a:r>
              <a:rPr lang="en-US" dirty="0" err="1"/>
              <a:t>FITT</a:t>
            </a:r>
            <a:r>
              <a:rPr lang="en-US" dirty="0"/>
              <a:t> principle, which serves as a guide for meeting your fitness and activity goals.</a:t>
            </a:r>
          </a:p>
          <a:p>
            <a:r>
              <a:rPr lang="en-US" dirty="0"/>
              <a:t>The fitness plan should include cardiorespiratory endurance, muscular strength, muscular endurance, and flexibility activities.</a:t>
            </a:r>
          </a:p>
        </p:txBody>
      </p:sp>
    </p:spTree>
    <p:extLst>
      <p:ext uri="{BB962C8B-B14F-4D97-AF65-F5344CB8AC3E}">
        <p14:creationId xmlns:p14="http://schemas.microsoft.com/office/powerpoint/2010/main" val="801771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35568-12A6-41A6-8B26-702BED080B57}"/>
              </a:ext>
            </a:extLst>
          </p:cNvPr>
          <p:cNvSpPr>
            <a:spLocks noGrp="1"/>
          </p:cNvSpPr>
          <p:nvPr>
            <p:ph type="title"/>
          </p:nvPr>
        </p:nvSpPr>
        <p:spPr/>
        <p:txBody>
          <a:bodyPr/>
          <a:lstStyle/>
          <a:p>
            <a:r>
              <a:rPr lang="en-US" dirty="0"/>
              <a:t>FITT Principle</a:t>
            </a:r>
          </a:p>
        </p:txBody>
      </p:sp>
      <p:sp>
        <p:nvSpPr>
          <p:cNvPr id="3" name="Content Placeholder 2">
            <a:extLst>
              <a:ext uri="{FF2B5EF4-FFF2-40B4-BE49-F238E27FC236}">
                <a16:creationId xmlns:a16="http://schemas.microsoft.com/office/drawing/2014/main" id="{4E9C066F-D44D-4E32-89CC-2CC81E9355C6}"/>
              </a:ext>
            </a:extLst>
          </p:cNvPr>
          <p:cNvSpPr>
            <a:spLocks noGrp="1"/>
          </p:cNvSpPr>
          <p:nvPr>
            <p:ph idx="1"/>
          </p:nvPr>
        </p:nvSpPr>
        <p:spPr/>
        <p:txBody>
          <a:bodyPr/>
          <a:lstStyle/>
          <a:p>
            <a:r>
              <a:rPr lang="en-US" dirty="0"/>
              <a:t>The FITT principle is used to determine how much physical activity you should be doing for each of the health-related fitness components.</a:t>
            </a:r>
          </a:p>
          <a:p>
            <a:r>
              <a:rPr lang="en-US" dirty="0"/>
              <a:t>FITT stands for</a:t>
            </a:r>
          </a:p>
          <a:p>
            <a:pPr lvl="1"/>
            <a:r>
              <a:rPr lang="en-US" dirty="0"/>
              <a:t>frequency, or how often you exercise; </a:t>
            </a:r>
          </a:p>
          <a:p>
            <a:pPr lvl="1"/>
            <a:r>
              <a:rPr lang="en-US" dirty="0"/>
              <a:t>intensity, or how hard you exercise;</a:t>
            </a:r>
          </a:p>
          <a:p>
            <a:pPr lvl="1"/>
            <a:r>
              <a:rPr lang="en-US" dirty="0"/>
              <a:t>time, or how long you exercise;</a:t>
            </a:r>
          </a:p>
          <a:p>
            <a:pPr lvl="1"/>
            <a:r>
              <a:rPr lang="en-US" dirty="0"/>
              <a:t>type, or the exercise you choose to do, depending on the fitness component you are working to improve. </a:t>
            </a:r>
          </a:p>
        </p:txBody>
      </p:sp>
    </p:spTree>
    <p:extLst>
      <p:ext uri="{BB962C8B-B14F-4D97-AF65-F5344CB8AC3E}">
        <p14:creationId xmlns:p14="http://schemas.microsoft.com/office/powerpoint/2010/main" val="1508414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Cardiorespiratory FITT Principle</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3535835896"/>
              </p:ext>
            </p:extLst>
          </p:nvPr>
        </p:nvGraphicFramePr>
        <p:xfrm>
          <a:off x="1832708" y="1524462"/>
          <a:ext cx="8128000" cy="2844800"/>
        </p:xfrm>
        <a:graphic>
          <a:graphicData uri="http://schemas.openxmlformats.org/drawingml/2006/table">
            <a:tbl>
              <a:tblPr>
                <a:tableStyleId>{F5AB1C69-6EDB-4FF4-983F-18BD219EF322}</a:tableStyleId>
              </a:tblPr>
              <a:tblGrid>
                <a:gridCol w="1908019">
                  <a:extLst>
                    <a:ext uri="{9D8B030D-6E8A-4147-A177-3AD203B41FA5}">
                      <a16:colId xmlns:a16="http://schemas.microsoft.com/office/drawing/2014/main" val="2601170719"/>
                    </a:ext>
                  </a:extLst>
                </a:gridCol>
                <a:gridCol w="6219981">
                  <a:extLst>
                    <a:ext uri="{9D8B030D-6E8A-4147-A177-3AD203B41FA5}">
                      <a16:colId xmlns:a16="http://schemas.microsoft.com/office/drawing/2014/main" val="1394795129"/>
                    </a:ext>
                  </a:extLst>
                </a:gridCol>
              </a:tblGrid>
              <a:tr h="370840">
                <a:tc>
                  <a:txBody>
                    <a:bodyPr/>
                    <a:lstStyle/>
                    <a:p>
                      <a:r>
                        <a:rPr lang="en-US" b="1" dirty="0">
                          <a:solidFill>
                            <a:schemeClr val="tx1"/>
                          </a:solidFill>
                          <a:latin typeface="Helvetica" panose="020B0604020202020204" pitchFamily="34" charset="0"/>
                          <a:cs typeface="Helvetica" panose="020B0604020202020204" pitchFamily="34" charset="0"/>
                        </a:rPr>
                        <a:t>Frequency</a:t>
                      </a:r>
                    </a:p>
                  </a:txBody>
                  <a:tcPr anchor="b">
                    <a:solidFill>
                      <a:schemeClr val="accent3"/>
                    </a:solidFill>
                  </a:tcPr>
                </a:tc>
                <a:tc>
                  <a:txBody>
                    <a:bodyPr/>
                    <a:lstStyle/>
                    <a:p>
                      <a:r>
                        <a:rPr lang="en-US" dirty="0">
                          <a:solidFill>
                            <a:schemeClr val="tx1"/>
                          </a:solidFill>
                          <a:latin typeface="Helvetica" panose="020B0604020202020204" pitchFamily="34" charset="0"/>
                          <a:cs typeface="Helvetica" panose="020B0604020202020204" pitchFamily="34" charset="0"/>
                        </a:rPr>
                        <a:t>5 days a week</a:t>
                      </a:r>
                    </a:p>
                  </a:txBody>
                  <a:tcPr anchor="b"/>
                </a:tc>
                <a:extLst>
                  <a:ext uri="{0D108BD9-81ED-4DB2-BD59-A6C34878D82A}">
                    <a16:rowId xmlns:a16="http://schemas.microsoft.com/office/drawing/2014/main" val="80714445"/>
                  </a:ext>
                </a:extLst>
              </a:tr>
              <a:tr h="370840">
                <a:tc>
                  <a:txBody>
                    <a:bodyPr/>
                    <a:lstStyle/>
                    <a:p>
                      <a:r>
                        <a:rPr lang="en-US" b="1" dirty="0">
                          <a:latin typeface="Helvetica" panose="020B0604020202020204" pitchFamily="34" charset="0"/>
                          <a:cs typeface="Helvetica" panose="020B0604020202020204" pitchFamily="34" charset="0"/>
                        </a:rPr>
                        <a:t>Intensity</a:t>
                      </a:r>
                    </a:p>
                  </a:txBody>
                  <a:tcPr>
                    <a:solidFill>
                      <a:schemeClr val="accent3"/>
                    </a:solidFill>
                  </a:tcPr>
                </a:tc>
                <a:tc>
                  <a:txBody>
                    <a:bodyPr/>
                    <a:lstStyle/>
                    <a:p>
                      <a:r>
                        <a:rPr lang="en-US" dirty="0">
                          <a:latin typeface="Helvetica" panose="020B0604020202020204" pitchFamily="34" charset="0"/>
                          <a:cs typeface="Helvetica" panose="020B0604020202020204" pitchFamily="34" charset="0"/>
                        </a:rPr>
                        <a:t>4 to 5 or 6 to 7 on the RPE chart, or 60-75% or 75-90% of maximum heart rate</a:t>
                      </a:r>
                    </a:p>
                  </a:txBody>
                  <a:tcPr/>
                </a:tc>
                <a:extLst>
                  <a:ext uri="{0D108BD9-81ED-4DB2-BD59-A6C34878D82A}">
                    <a16:rowId xmlns:a16="http://schemas.microsoft.com/office/drawing/2014/main" val="2681294195"/>
                  </a:ext>
                </a:extLst>
              </a:tr>
              <a:tr h="370840">
                <a:tc>
                  <a:txBody>
                    <a:bodyPr/>
                    <a:lstStyle/>
                    <a:p>
                      <a:r>
                        <a:rPr lang="en-US" b="1" dirty="0">
                          <a:latin typeface="Helvetica" panose="020B0604020202020204" pitchFamily="34" charset="0"/>
                          <a:cs typeface="Helvetica" panose="020B0604020202020204" pitchFamily="34" charset="0"/>
                        </a:rPr>
                        <a:t>Time</a:t>
                      </a:r>
                    </a:p>
                  </a:txBody>
                  <a:tcPr>
                    <a:solidFill>
                      <a:schemeClr val="accent3"/>
                    </a:solidFill>
                  </a:tcPr>
                </a:tc>
                <a:tc>
                  <a:txBody>
                    <a:bodyPr/>
                    <a:lstStyle/>
                    <a:p>
                      <a:r>
                        <a:rPr lang="en-US" dirty="0">
                          <a:latin typeface="Helvetica" panose="020B0604020202020204" pitchFamily="34" charset="0"/>
                          <a:cs typeface="Helvetica" panose="020B0604020202020204" pitchFamily="34" charset="0"/>
                        </a:rPr>
                        <a:t>60 minutes or more at moderate intensity: 4 to 5 RPE or 60-75% of maximum heart rate</a:t>
                      </a:r>
                    </a:p>
                    <a:p>
                      <a:endParaRPr lang="en-US" dirty="0">
                        <a:latin typeface="Helvetica" panose="020B0604020202020204" pitchFamily="34" charset="0"/>
                        <a:cs typeface="Helvetica" panose="020B0604020202020204" pitchFamily="34" charset="0"/>
                      </a:endParaRPr>
                    </a:p>
                    <a:p>
                      <a:r>
                        <a:rPr lang="en-US" dirty="0">
                          <a:latin typeface="Helvetica" panose="020B0604020202020204" pitchFamily="34" charset="0"/>
                          <a:cs typeface="Helvetica" panose="020B0604020202020204" pitchFamily="34" charset="0"/>
                        </a:rPr>
                        <a:t>20 to 25 minutes at vigorous intensity: 6 to 7 RPE or 75-90% of maximum heart rate</a:t>
                      </a:r>
                    </a:p>
                  </a:txBody>
                  <a:tcPr/>
                </a:tc>
                <a:extLst>
                  <a:ext uri="{0D108BD9-81ED-4DB2-BD59-A6C34878D82A}">
                    <a16:rowId xmlns:a16="http://schemas.microsoft.com/office/drawing/2014/main" val="905645976"/>
                  </a:ext>
                </a:extLst>
              </a:tr>
              <a:tr h="370840">
                <a:tc>
                  <a:txBody>
                    <a:bodyPr/>
                    <a:lstStyle/>
                    <a:p>
                      <a:r>
                        <a:rPr lang="en-US" b="1" dirty="0">
                          <a:latin typeface="Helvetica" panose="020B0604020202020204" pitchFamily="34" charset="0"/>
                          <a:cs typeface="Helvetica" panose="020B0604020202020204" pitchFamily="34" charset="0"/>
                        </a:rPr>
                        <a:t>Type</a:t>
                      </a:r>
                    </a:p>
                  </a:txBody>
                  <a:tcPr>
                    <a:solidFill>
                      <a:schemeClr val="accent3"/>
                    </a:solidFill>
                  </a:tcPr>
                </a:tc>
                <a:tc>
                  <a:txBody>
                    <a:bodyPr/>
                    <a:lstStyle/>
                    <a:p>
                      <a:r>
                        <a:rPr lang="en-US" dirty="0">
                          <a:latin typeface="Helvetica" panose="020B0604020202020204" pitchFamily="34" charset="0"/>
                          <a:cs typeface="Helvetica" panose="020B0604020202020204" pitchFamily="34" charset="0"/>
                        </a:rPr>
                        <a:t>Aerobic activity</a:t>
                      </a:r>
                    </a:p>
                  </a:txBody>
                  <a:tcPr/>
                </a:tc>
                <a:extLst>
                  <a:ext uri="{0D108BD9-81ED-4DB2-BD59-A6C34878D82A}">
                    <a16:rowId xmlns:a16="http://schemas.microsoft.com/office/drawing/2014/main" val="1546163387"/>
                  </a:ext>
                </a:extLst>
              </a:tr>
            </a:tbl>
          </a:graphicData>
        </a:graphic>
      </p:graphicFrame>
    </p:spTree>
    <p:extLst>
      <p:ext uri="{BB962C8B-B14F-4D97-AF65-F5344CB8AC3E}">
        <p14:creationId xmlns:p14="http://schemas.microsoft.com/office/powerpoint/2010/main" val="110689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Muscular Strength FITT Principle</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195345100"/>
              </p:ext>
            </p:extLst>
          </p:nvPr>
        </p:nvGraphicFramePr>
        <p:xfrm>
          <a:off x="1832708" y="1365636"/>
          <a:ext cx="8128000" cy="1483360"/>
        </p:xfrm>
        <a:graphic>
          <a:graphicData uri="http://schemas.openxmlformats.org/drawingml/2006/table">
            <a:tbl>
              <a:tblPr firstCol="1">
                <a:tableStyleId>{F5AB1C69-6EDB-4FF4-983F-18BD219EF322}</a:tableStyleId>
              </a:tblPr>
              <a:tblGrid>
                <a:gridCol w="2523161">
                  <a:extLst>
                    <a:ext uri="{9D8B030D-6E8A-4147-A177-3AD203B41FA5}">
                      <a16:colId xmlns:a16="http://schemas.microsoft.com/office/drawing/2014/main" val="2601170719"/>
                    </a:ext>
                  </a:extLst>
                </a:gridCol>
                <a:gridCol w="5604839">
                  <a:extLst>
                    <a:ext uri="{9D8B030D-6E8A-4147-A177-3AD203B41FA5}">
                      <a16:colId xmlns:a16="http://schemas.microsoft.com/office/drawing/2014/main" val="1394795129"/>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Frequency</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3 days a week</a:t>
                      </a:r>
                    </a:p>
                  </a:txBody>
                  <a:tcPr anchor="b"/>
                </a:tc>
                <a:extLst>
                  <a:ext uri="{0D108BD9-81ED-4DB2-BD59-A6C34878D82A}">
                    <a16:rowId xmlns:a16="http://schemas.microsoft.com/office/drawing/2014/main" val="8071444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Intensity</a:t>
                      </a:r>
                    </a:p>
                  </a:txBody>
                  <a:tcPr/>
                </a:tc>
                <a:tc>
                  <a:txBody>
                    <a:bodyPr/>
                    <a:lstStyle/>
                    <a:p>
                      <a:r>
                        <a:rPr lang="en-US" dirty="0">
                          <a:latin typeface="Helvetica" panose="020B0604020202020204" pitchFamily="34" charset="0"/>
                          <a:cs typeface="Helvetica" panose="020B0604020202020204" pitchFamily="34" charset="0"/>
                        </a:rPr>
                        <a:t>Moderate to heavy weights</a:t>
                      </a:r>
                    </a:p>
                  </a:txBody>
                  <a:tcPr/>
                </a:tc>
                <a:extLst>
                  <a:ext uri="{0D108BD9-81ED-4DB2-BD59-A6C34878D82A}">
                    <a16:rowId xmlns:a16="http://schemas.microsoft.com/office/drawing/2014/main" val="268129419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Time</a:t>
                      </a:r>
                    </a:p>
                  </a:txBody>
                  <a:tcPr/>
                </a:tc>
                <a:tc>
                  <a:txBody>
                    <a:bodyPr/>
                    <a:lstStyle/>
                    <a:p>
                      <a:r>
                        <a:rPr lang="en-US" dirty="0">
                          <a:latin typeface="Helvetica" panose="020B0604020202020204" pitchFamily="34" charset="0"/>
                          <a:cs typeface="Helvetica" panose="020B0604020202020204" pitchFamily="34" charset="0"/>
                        </a:rPr>
                        <a:t>1 to 3 sets of 8 to 12 reps</a:t>
                      </a:r>
                    </a:p>
                  </a:txBody>
                  <a:tcPr/>
                </a:tc>
                <a:extLst>
                  <a:ext uri="{0D108BD9-81ED-4DB2-BD59-A6C34878D82A}">
                    <a16:rowId xmlns:a16="http://schemas.microsoft.com/office/drawing/2014/main" val="905645976"/>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Type</a:t>
                      </a:r>
                    </a:p>
                  </a:txBody>
                  <a:tcPr/>
                </a:tc>
                <a:tc>
                  <a:txBody>
                    <a:bodyPr/>
                    <a:lstStyle/>
                    <a:p>
                      <a:r>
                        <a:rPr lang="en-US" dirty="0">
                          <a:latin typeface="Helvetica" panose="020B0604020202020204" pitchFamily="34" charset="0"/>
                          <a:cs typeface="Helvetica" panose="020B0604020202020204" pitchFamily="34" charset="0"/>
                        </a:rPr>
                        <a:t>Muscular training activities</a:t>
                      </a:r>
                    </a:p>
                  </a:txBody>
                  <a:tcPr/>
                </a:tc>
                <a:extLst>
                  <a:ext uri="{0D108BD9-81ED-4DB2-BD59-A6C34878D82A}">
                    <a16:rowId xmlns:a16="http://schemas.microsoft.com/office/drawing/2014/main" val="1546163387"/>
                  </a:ext>
                </a:extLst>
              </a:tr>
            </a:tbl>
          </a:graphicData>
        </a:graphic>
      </p:graphicFrame>
    </p:spTree>
    <p:extLst>
      <p:ext uri="{BB962C8B-B14F-4D97-AF65-F5344CB8AC3E}">
        <p14:creationId xmlns:p14="http://schemas.microsoft.com/office/powerpoint/2010/main" val="2849354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Muscular Endurance FITT Principle</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1772003998"/>
              </p:ext>
            </p:extLst>
          </p:nvPr>
        </p:nvGraphicFramePr>
        <p:xfrm>
          <a:off x="1832708" y="1365636"/>
          <a:ext cx="8128000" cy="1483360"/>
        </p:xfrm>
        <a:graphic>
          <a:graphicData uri="http://schemas.openxmlformats.org/drawingml/2006/table">
            <a:tbl>
              <a:tblPr firstCol="1">
                <a:tableStyleId>{F5AB1C69-6EDB-4FF4-983F-18BD219EF322}</a:tableStyleId>
              </a:tblPr>
              <a:tblGrid>
                <a:gridCol w="2523161">
                  <a:extLst>
                    <a:ext uri="{9D8B030D-6E8A-4147-A177-3AD203B41FA5}">
                      <a16:colId xmlns:a16="http://schemas.microsoft.com/office/drawing/2014/main" val="2601170719"/>
                    </a:ext>
                  </a:extLst>
                </a:gridCol>
                <a:gridCol w="5604839">
                  <a:extLst>
                    <a:ext uri="{9D8B030D-6E8A-4147-A177-3AD203B41FA5}">
                      <a16:colId xmlns:a16="http://schemas.microsoft.com/office/drawing/2014/main" val="1394795129"/>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Frequency</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3 days a week</a:t>
                      </a:r>
                    </a:p>
                  </a:txBody>
                  <a:tcPr anchor="b"/>
                </a:tc>
                <a:extLst>
                  <a:ext uri="{0D108BD9-81ED-4DB2-BD59-A6C34878D82A}">
                    <a16:rowId xmlns:a16="http://schemas.microsoft.com/office/drawing/2014/main" val="8071444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Intensity</a:t>
                      </a:r>
                    </a:p>
                  </a:txBody>
                  <a:tcPr/>
                </a:tc>
                <a:tc>
                  <a:txBody>
                    <a:bodyPr/>
                    <a:lstStyle/>
                    <a:p>
                      <a:r>
                        <a:rPr lang="en-US" dirty="0">
                          <a:latin typeface="Helvetica" panose="020B0604020202020204" pitchFamily="34" charset="0"/>
                          <a:cs typeface="Helvetica" panose="020B0604020202020204" pitchFamily="34" charset="0"/>
                        </a:rPr>
                        <a:t>Light to moderate weights</a:t>
                      </a:r>
                    </a:p>
                  </a:txBody>
                  <a:tcPr/>
                </a:tc>
                <a:extLst>
                  <a:ext uri="{0D108BD9-81ED-4DB2-BD59-A6C34878D82A}">
                    <a16:rowId xmlns:a16="http://schemas.microsoft.com/office/drawing/2014/main" val="268129419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Time</a:t>
                      </a:r>
                    </a:p>
                  </a:txBody>
                  <a:tcPr/>
                </a:tc>
                <a:tc>
                  <a:txBody>
                    <a:bodyPr/>
                    <a:lstStyle/>
                    <a:p>
                      <a:r>
                        <a:rPr lang="en-US" dirty="0">
                          <a:latin typeface="Helvetica" panose="020B0604020202020204" pitchFamily="34" charset="0"/>
                          <a:cs typeface="Helvetica" panose="020B0604020202020204" pitchFamily="34" charset="0"/>
                        </a:rPr>
                        <a:t>1 to 3 sets of 15 to 20 reps</a:t>
                      </a:r>
                    </a:p>
                  </a:txBody>
                  <a:tcPr/>
                </a:tc>
                <a:extLst>
                  <a:ext uri="{0D108BD9-81ED-4DB2-BD59-A6C34878D82A}">
                    <a16:rowId xmlns:a16="http://schemas.microsoft.com/office/drawing/2014/main" val="905645976"/>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Type</a:t>
                      </a:r>
                    </a:p>
                  </a:txBody>
                  <a:tcPr/>
                </a:tc>
                <a:tc>
                  <a:txBody>
                    <a:bodyPr/>
                    <a:lstStyle/>
                    <a:p>
                      <a:r>
                        <a:rPr lang="en-US" dirty="0">
                          <a:latin typeface="Helvetica" panose="020B0604020202020204" pitchFamily="34" charset="0"/>
                          <a:cs typeface="Helvetica" panose="020B0604020202020204" pitchFamily="34" charset="0"/>
                        </a:rPr>
                        <a:t>Muscular training activities</a:t>
                      </a:r>
                    </a:p>
                  </a:txBody>
                  <a:tcPr/>
                </a:tc>
                <a:extLst>
                  <a:ext uri="{0D108BD9-81ED-4DB2-BD59-A6C34878D82A}">
                    <a16:rowId xmlns:a16="http://schemas.microsoft.com/office/drawing/2014/main" val="1546163387"/>
                  </a:ext>
                </a:extLst>
              </a:tr>
            </a:tbl>
          </a:graphicData>
        </a:graphic>
      </p:graphicFrame>
    </p:spTree>
    <p:extLst>
      <p:ext uri="{BB962C8B-B14F-4D97-AF65-F5344CB8AC3E}">
        <p14:creationId xmlns:p14="http://schemas.microsoft.com/office/powerpoint/2010/main" val="264019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Flexibility FITT Principle</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1035886702"/>
              </p:ext>
            </p:extLst>
          </p:nvPr>
        </p:nvGraphicFramePr>
        <p:xfrm>
          <a:off x="1832708" y="1365636"/>
          <a:ext cx="8128000" cy="1483360"/>
        </p:xfrm>
        <a:graphic>
          <a:graphicData uri="http://schemas.openxmlformats.org/drawingml/2006/table">
            <a:tbl>
              <a:tblPr firstCol="1">
                <a:tableStyleId>{F5AB1C69-6EDB-4FF4-983F-18BD219EF322}</a:tableStyleId>
              </a:tblPr>
              <a:tblGrid>
                <a:gridCol w="2523161">
                  <a:extLst>
                    <a:ext uri="{9D8B030D-6E8A-4147-A177-3AD203B41FA5}">
                      <a16:colId xmlns:a16="http://schemas.microsoft.com/office/drawing/2014/main" val="2601170719"/>
                    </a:ext>
                  </a:extLst>
                </a:gridCol>
                <a:gridCol w="5604839">
                  <a:extLst>
                    <a:ext uri="{9D8B030D-6E8A-4147-A177-3AD203B41FA5}">
                      <a16:colId xmlns:a16="http://schemas.microsoft.com/office/drawing/2014/main" val="1394795129"/>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Frequency</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Daily</a:t>
                      </a:r>
                    </a:p>
                  </a:txBody>
                  <a:tcPr anchor="b"/>
                </a:tc>
                <a:extLst>
                  <a:ext uri="{0D108BD9-81ED-4DB2-BD59-A6C34878D82A}">
                    <a16:rowId xmlns:a16="http://schemas.microsoft.com/office/drawing/2014/main" val="8071444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Intensity</a:t>
                      </a:r>
                    </a:p>
                  </a:txBody>
                  <a:tcPr/>
                </a:tc>
                <a:tc>
                  <a:txBody>
                    <a:bodyPr/>
                    <a:lstStyle/>
                    <a:p>
                      <a:r>
                        <a:rPr lang="en-US" dirty="0">
                          <a:latin typeface="Helvetica" panose="020B0604020202020204" pitchFamily="34" charset="0"/>
                          <a:cs typeface="Helvetica" panose="020B0604020202020204" pitchFamily="34" charset="0"/>
                        </a:rPr>
                        <a:t>To the point of discomfort</a:t>
                      </a:r>
                    </a:p>
                  </a:txBody>
                  <a:tcPr/>
                </a:tc>
                <a:extLst>
                  <a:ext uri="{0D108BD9-81ED-4DB2-BD59-A6C34878D82A}">
                    <a16:rowId xmlns:a16="http://schemas.microsoft.com/office/drawing/2014/main" val="2681294195"/>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Time</a:t>
                      </a:r>
                    </a:p>
                  </a:txBody>
                  <a:tcPr/>
                </a:tc>
                <a:tc>
                  <a:txBody>
                    <a:bodyPr/>
                    <a:lstStyle/>
                    <a:p>
                      <a:r>
                        <a:rPr lang="en-US" dirty="0">
                          <a:latin typeface="Helvetica" panose="020B0604020202020204" pitchFamily="34" charset="0"/>
                          <a:cs typeface="Helvetica" panose="020B0604020202020204" pitchFamily="34" charset="0"/>
                        </a:rPr>
                        <a:t>Hold each static stretch for 10 to 30 seconds</a:t>
                      </a:r>
                    </a:p>
                  </a:txBody>
                  <a:tcPr/>
                </a:tc>
                <a:extLst>
                  <a:ext uri="{0D108BD9-81ED-4DB2-BD59-A6C34878D82A}">
                    <a16:rowId xmlns:a16="http://schemas.microsoft.com/office/drawing/2014/main" val="905645976"/>
                  </a:ext>
                </a:extLst>
              </a:tr>
              <a:tr h="370840">
                <a:tc>
                  <a:txBody>
                    <a:bodyPr/>
                    <a:lstStyle/>
                    <a:p>
                      <a:r>
                        <a:rPr lang="en-US" dirty="0">
                          <a:solidFill>
                            <a:schemeClr val="tx1"/>
                          </a:solidFill>
                          <a:latin typeface="Helvetica" panose="020B0604020202020204" pitchFamily="34" charset="0"/>
                          <a:cs typeface="Helvetica" panose="020B0604020202020204" pitchFamily="34" charset="0"/>
                        </a:rPr>
                        <a:t>Type</a:t>
                      </a:r>
                    </a:p>
                  </a:txBody>
                  <a:tcPr/>
                </a:tc>
                <a:tc>
                  <a:txBody>
                    <a:bodyPr/>
                    <a:lstStyle/>
                    <a:p>
                      <a:r>
                        <a:rPr lang="en-US" dirty="0">
                          <a:latin typeface="Helvetica" panose="020B0604020202020204" pitchFamily="34" charset="0"/>
                          <a:cs typeface="Helvetica" panose="020B0604020202020204" pitchFamily="34" charset="0"/>
                        </a:rPr>
                        <a:t>Static and dynamic stretching</a:t>
                      </a:r>
                    </a:p>
                  </a:txBody>
                  <a:tcPr/>
                </a:tc>
                <a:extLst>
                  <a:ext uri="{0D108BD9-81ED-4DB2-BD59-A6C34878D82A}">
                    <a16:rowId xmlns:a16="http://schemas.microsoft.com/office/drawing/2014/main" val="1546163387"/>
                  </a:ext>
                </a:extLst>
              </a:tr>
            </a:tbl>
          </a:graphicData>
        </a:graphic>
      </p:graphicFrame>
    </p:spTree>
    <p:extLst>
      <p:ext uri="{BB962C8B-B14F-4D97-AF65-F5344CB8AC3E}">
        <p14:creationId xmlns:p14="http://schemas.microsoft.com/office/powerpoint/2010/main" val="97643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3B79B-3168-4706-8671-627E2D1479C3}"/>
              </a:ext>
            </a:extLst>
          </p:cNvPr>
          <p:cNvSpPr>
            <a:spLocks noGrp="1"/>
          </p:cNvSpPr>
          <p:nvPr>
            <p:ph type="title"/>
          </p:nvPr>
        </p:nvSpPr>
        <p:spPr/>
        <p:txBody>
          <a:bodyPr/>
          <a:lstStyle/>
          <a:p>
            <a:r>
              <a:rPr lang="en-US" dirty="0"/>
              <a:t>Goal Setting Using SMART Goals</a:t>
            </a:r>
          </a:p>
        </p:txBody>
      </p:sp>
      <p:sp>
        <p:nvSpPr>
          <p:cNvPr id="3" name="Content Placeholder 2">
            <a:extLst>
              <a:ext uri="{FF2B5EF4-FFF2-40B4-BE49-F238E27FC236}">
                <a16:creationId xmlns:a16="http://schemas.microsoft.com/office/drawing/2014/main" id="{5C0B8A0E-93F4-4EF6-ABA5-E3DD5C36AAD8}"/>
              </a:ext>
            </a:extLst>
          </p:cNvPr>
          <p:cNvSpPr>
            <a:spLocks noGrp="1"/>
          </p:cNvSpPr>
          <p:nvPr>
            <p:ph idx="1"/>
          </p:nvPr>
        </p:nvSpPr>
        <p:spPr/>
        <p:txBody>
          <a:bodyPr/>
          <a:lstStyle/>
          <a:p>
            <a:r>
              <a:rPr lang="en-US" dirty="0"/>
              <a:t>Use the FITT principle as a guideline for setting your SMART goals.</a:t>
            </a:r>
          </a:p>
          <a:p>
            <a:pPr lvl="1"/>
            <a:r>
              <a:rPr lang="en-US" dirty="0"/>
              <a:t>Frequency. How often will you work on your goal?</a:t>
            </a:r>
          </a:p>
          <a:p>
            <a:pPr lvl="1"/>
            <a:r>
              <a:rPr lang="en-US" dirty="0"/>
              <a:t>Intensity. How hard will you work (this depends on your goal)?</a:t>
            </a:r>
          </a:p>
          <a:p>
            <a:pPr lvl="1"/>
            <a:r>
              <a:rPr lang="en-US" dirty="0"/>
              <a:t>Time. How long do you need to do the activity or how many sets and reps do you need to do?</a:t>
            </a:r>
          </a:p>
          <a:p>
            <a:pPr lvl="1"/>
            <a:r>
              <a:rPr lang="en-US" dirty="0"/>
              <a:t>Type. Will you work on a cardiorespiratory, muscular strength, muscular endurance, or flexibility activity?</a:t>
            </a:r>
          </a:p>
        </p:txBody>
      </p:sp>
    </p:spTree>
    <p:extLst>
      <p:ext uri="{BB962C8B-B14F-4D97-AF65-F5344CB8AC3E}">
        <p14:creationId xmlns:p14="http://schemas.microsoft.com/office/powerpoint/2010/main" val="14974325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918</TotalTime>
  <Words>620</Words>
  <Application>Microsoft Office PowerPoint</Application>
  <PresentationFormat>Widescreen</PresentationFormat>
  <Paragraphs>81</Paragraphs>
  <Slides>11</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11</vt:i4>
      </vt:variant>
    </vt:vector>
  </HeadingPairs>
  <TitlesOfParts>
    <vt:vector size="22"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5.4 Fitness Planning</vt:lpstr>
      <vt:lpstr>Write About It </vt:lpstr>
      <vt:lpstr>Your Personal Fitness Plan</vt:lpstr>
      <vt:lpstr>FITT Principle</vt:lpstr>
      <vt:lpstr>Cardiorespiratory FITT Principle</vt:lpstr>
      <vt:lpstr>Muscular Strength FITT Principle</vt:lpstr>
      <vt:lpstr>Muscular Endurance FITT Principle</vt:lpstr>
      <vt:lpstr>Flexibility FITT Principle</vt:lpstr>
      <vt:lpstr>Goal Setting Using SMART Goals</vt:lpstr>
      <vt:lpstr>Training Principles</vt:lpstr>
      <vt:lpstr>Monitoring Your Fitness Plan</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104</cp:revision>
  <cp:lastPrinted>2017-03-14T16:50:08Z</cp:lastPrinted>
  <dcterms:created xsi:type="dcterms:W3CDTF">2017-03-14T15:11:25Z</dcterms:created>
  <dcterms:modified xsi:type="dcterms:W3CDTF">2020-09-18T15:11:50Z</dcterms:modified>
</cp:coreProperties>
</file>