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9"/>
  </p:notesMasterIdLst>
  <p:handoutMasterIdLst>
    <p:handoutMasterId r:id="rId20"/>
  </p:handoutMasterIdLst>
  <p:sldIdLst>
    <p:sldId id="270" r:id="rId3"/>
    <p:sldId id="272" r:id="rId4"/>
    <p:sldId id="292" r:id="rId5"/>
    <p:sldId id="274" r:id="rId6"/>
    <p:sldId id="275" r:id="rId7"/>
    <p:sldId id="294" r:id="rId8"/>
    <p:sldId id="284" r:id="rId9"/>
    <p:sldId id="283" r:id="rId10"/>
    <p:sldId id="277" r:id="rId11"/>
    <p:sldId id="286" r:id="rId12"/>
    <p:sldId id="287" r:id="rId13"/>
    <p:sldId id="293" r:id="rId14"/>
    <p:sldId id="288" r:id="rId15"/>
    <p:sldId id="290" r:id="rId16"/>
    <p:sldId id="295" r:id="rId17"/>
    <p:sldId id="296" r:id="rId18"/>
  </p:sldIdLst>
  <p:sldSz cx="12192000" cy="6858000"/>
  <p:notesSz cx="6858000" cy="91440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27" autoAdjust="0"/>
    <p:restoredTop sz="96357" autoAdjust="0"/>
  </p:normalViewPr>
  <p:slideViewPr>
    <p:cSldViewPr snapToGrid="0" snapToObjects="1">
      <p:cViewPr varScale="1">
        <p:scale>
          <a:sx n="110" d="100"/>
          <a:sy n="110" d="100"/>
        </p:scale>
        <p:origin x="18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5.5 You can use the rating of perceived exertion (RPE) scale to determine the intensity level of your activity.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661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18227" y="2269066"/>
            <a:ext cx="10955546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5.2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Health-Related and Skill-Related Fitness Components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8738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CB7C2-61FF-47B9-B9F0-FBBBD96B0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Health-Related Fitness Component:</a:t>
            </a:r>
            <a:br>
              <a:rPr lang="en-US" dirty="0"/>
            </a:br>
            <a:r>
              <a:rPr lang="en-US" dirty="0"/>
              <a:t>Flexibility and Range of Motion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FF915-1543-48DF-BA64-54F3ED5DC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Dynamic stretching is being able to perform dynamic movements of the muscles through the full range of motion in the joints. </a:t>
            </a:r>
          </a:p>
          <a:p>
            <a:r>
              <a:rPr lang="en-US" dirty="0"/>
              <a:t>Static stretching is being able to maintain an extended stretching position.</a:t>
            </a:r>
          </a:p>
          <a:p>
            <a:r>
              <a:rPr lang="en-US" sz="2800" dirty="0"/>
              <a:t>Before you begin dynamic or static stretching, it is important that you </a:t>
            </a:r>
            <a:r>
              <a:rPr lang="en-US" dirty="0"/>
              <a:t>warm up </a:t>
            </a:r>
            <a:r>
              <a:rPr lang="en-US" sz="2800" dirty="0"/>
              <a:t>your muscles to increase blood flow throughout your body, increase the muscles’ range of motion, and prevent straining any muscles.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982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7ED37-9ABD-444E-9113-2B1C13552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Health-Related Fitness Component:</a:t>
            </a:r>
            <a:br>
              <a:rPr lang="en-US" dirty="0"/>
            </a:br>
            <a:r>
              <a:rPr lang="en-US" dirty="0"/>
              <a:t>Body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6A55C-46C7-4CBB-8404-2595823AD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Body composition refers to the ratio of lean (muscle) tissue to fat tissue in your body. </a:t>
            </a:r>
            <a:endParaRPr lang="en-US" sz="2800" dirty="0"/>
          </a:p>
          <a:p>
            <a:pPr marL="228600" lvl="1"/>
            <a:r>
              <a:rPr lang="en-US" sz="2800" dirty="0"/>
              <a:t>Two people can weigh the same amount yet look very different due to their body composition. </a:t>
            </a:r>
          </a:p>
          <a:p>
            <a:pPr marL="228600" lvl="1"/>
            <a:r>
              <a:rPr lang="en-US" sz="2800" dirty="0"/>
              <a:t>Body composition is affected by your cardiorespiratory endurance, muscular strength, muscular endurance, and flexibility.</a:t>
            </a:r>
          </a:p>
        </p:txBody>
      </p:sp>
    </p:spTree>
    <p:extLst>
      <p:ext uri="{BB962C8B-B14F-4D97-AF65-F5344CB8AC3E}">
        <p14:creationId xmlns:p14="http://schemas.microsoft.com/office/powerpoint/2010/main" val="3663105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CF6B-744D-4CF8-BA60-2DCA5B44D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Skill-Related Fitness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296CC-C011-4398-97E2-0A3852AE4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Skill-related fitness components help you perform well in sports and other activities that require specific skills.</a:t>
            </a:r>
          </a:p>
          <a:p>
            <a:pPr lvl="1"/>
            <a:r>
              <a:rPr lang="en-US" dirty="0"/>
              <a:t>Speed</a:t>
            </a:r>
          </a:p>
          <a:p>
            <a:pPr lvl="1"/>
            <a:r>
              <a:rPr lang="en-US" dirty="0"/>
              <a:t>Agility</a:t>
            </a:r>
          </a:p>
          <a:p>
            <a:pPr lvl="1"/>
            <a:r>
              <a:rPr lang="en-US" dirty="0"/>
              <a:t>Balance</a:t>
            </a:r>
          </a:p>
          <a:p>
            <a:pPr lvl="1"/>
            <a:r>
              <a:rPr lang="en-US" dirty="0"/>
              <a:t>Power</a:t>
            </a:r>
          </a:p>
          <a:p>
            <a:pPr lvl="1"/>
            <a:r>
              <a:rPr lang="en-US" dirty="0"/>
              <a:t>Coordination</a:t>
            </a:r>
          </a:p>
          <a:p>
            <a:pPr lvl="1"/>
            <a:r>
              <a:rPr lang="en-US" dirty="0"/>
              <a:t>Reaction time</a:t>
            </a:r>
          </a:p>
        </p:txBody>
      </p:sp>
    </p:spTree>
    <p:extLst>
      <p:ext uri="{BB962C8B-B14F-4D97-AF65-F5344CB8AC3E}">
        <p14:creationId xmlns:p14="http://schemas.microsoft.com/office/powerpoint/2010/main" val="3480417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B22FB-DA83-4C60-B93D-5B7F3AA20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Skill-Related Fitness Components:</a:t>
            </a:r>
            <a:br>
              <a:rPr lang="en-US" dirty="0"/>
            </a:br>
            <a:r>
              <a:rPr lang="en-US" dirty="0"/>
              <a:t>Speed, Agility, and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718F8-118E-49D9-8FBC-DEA43E690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Speed is the ability to perform a movement or cover a distance in a short period of time. </a:t>
            </a:r>
          </a:p>
          <a:p>
            <a:r>
              <a:rPr lang="en-US" dirty="0"/>
              <a:t>Agility is the ability to change the position of your body quickly and control your body’s movements. </a:t>
            </a:r>
          </a:p>
          <a:p>
            <a:r>
              <a:rPr lang="en-US" dirty="0"/>
              <a:t>Balance is the ability to keep an upright posture while standing still or moving. </a:t>
            </a:r>
          </a:p>
        </p:txBody>
      </p:sp>
    </p:spTree>
    <p:extLst>
      <p:ext uri="{BB962C8B-B14F-4D97-AF65-F5344CB8AC3E}">
        <p14:creationId xmlns:p14="http://schemas.microsoft.com/office/powerpoint/2010/main" val="135061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B22FB-DA83-4C60-B93D-5B7F3AA20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Skill-Related Fitness Components:</a:t>
            </a:r>
            <a:br>
              <a:rPr lang="en-US" dirty="0"/>
            </a:br>
            <a:r>
              <a:rPr lang="en-US" dirty="0"/>
              <a:t>Power, Coordination, and Reaction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718F8-118E-49D9-8FBC-DEA43E690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119"/>
            <a:ext cx="10515600" cy="4168338"/>
          </a:xfrm>
        </p:spPr>
        <p:txBody>
          <a:bodyPr/>
          <a:lstStyle/>
          <a:p>
            <a:r>
              <a:rPr lang="en-US" dirty="0"/>
              <a:t>Power is the ability to use strength quickly. Power involves both strength and speed. </a:t>
            </a:r>
          </a:p>
          <a:p>
            <a:r>
              <a:rPr lang="en-US" dirty="0"/>
              <a:t>Coordination is the ability to use your senses together with your body parts or to use two or more body parts together.</a:t>
            </a:r>
          </a:p>
          <a:p>
            <a:pPr marL="228600" lvl="1"/>
            <a:r>
              <a:rPr lang="en-US" sz="2800" dirty="0"/>
              <a:t>Reaction time is the amount of time it takes you to move once you realize you need to move. </a:t>
            </a:r>
          </a:p>
        </p:txBody>
      </p:sp>
    </p:spTree>
    <p:extLst>
      <p:ext uri="{BB962C8B-B14F-4D97-AF65-F5344CB8AC3E}">
        <p14:creationId xmlns:p14="http://schemas.microsoft.com/office/powerpoint/2010/main" val="4259069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345AD-1FFD-441D-A834-18689CA39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Body Systems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0EF3B-55AD-4849-912E-9A83EFAE6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circulatory system controls the flow of blood in your body and consists of your heart, blood vessels, and blood.</a:t>
            </a:r>
          </a:p>
          <a:p>
            <a:r>
              <a:rPr lang="en-US" dirty="0"/>
              <a:t>The respiratory system controls the flow of oxygen in your body and is made up of your mouth, nose, trachea, diaphragm, and lungs.</a:t>
            </a:r>
          </a:p>
          <a:p>
            <a:r>
              <a:rPr lang="en-US" dirty="0"/>
              <a:t>The muscular system is responsible for all movement and consists of more than 650 muscles.</a:t>
            </a:r>
          </a:p>
          <a:p>
            <a:pPr marL="0" indent="0" algn="r">
              <a:buNone/>
            </a:pPr>
            <a:endParaRPr lang="en-US" sz="1400" i="1" dirty="0"/>
          </a:p>
          <a:p>
            <a:pPr marL="0" indent="0" algn="r">
              <a:buNone/>
            </a:pPr>
            <a:endParaRPr lang="en-US" sz="1400" i="1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990418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ABCA3-CC89-474E-8133-41504FA35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Body Systems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158F7-441F-4CF2-85F0-A79FF203E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nervous system provides all the electrical signals that control your movements. </a:t>
            </a:r>
          </a:p>
          <a:p>
            <a:r>
              <a:rPr lang="en-US" dirty="0"/>
              <a:t>The skeletal system is made up of your bones and the tendons, ligaments, and cartilage that connect the bones together.</a:t>
            </a:r>
          </a:p>
        </p:txBody>
      </p:sp>
    </p:spTree>
    <p:extLst>
      <p:ext uri="{BB962C8B-B14F-4D97-AF65-F5344CB8AC3E}">
        <p14:creationId xmlns:p14="http://schemas.microsoft.com/office/powerpoint/2010/main" val="2394007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4CCD1-BD27-4CCD-9399-541BDCED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A387E-A91C-478B-BCC5-7C0706935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could you be more physically active at school, especially if you don’t have physical education at this time? </a:t>
            </a:r>
          </a:p>
          <a:p>
            <a:r>
              <a:rPr lang="en-US" dirty="0"/>
              <a:t>Try to list at least three things you could do throughout your day.</a:t>
            </a:r>
          </a:p>
        </p:txBody>
      </p:sp>
    </p:spTree>
    <p:extLst>
      <p:ext uri="{BB962C8B-B14F-4D97-AF65-F5344CB8AC3E}">
        <p14:creationId xmlns:p14="http://schemas.microsoft.com/office/powerpoint/2010/main" val="186826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CF6B-744D-4CF8-BA60-2DCA5B44D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Health-Related Fitness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296CC-C011-4398-97E2-0A3852AE4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Health-related fitness components refer to fitness activities you need to do regularly to stay healthy. </a:t>
            </a:r>
          </a:p>
          <a:p>
            <a:pPr lvl="1"/>
            <a:r>
              <a:rPr lang="en-US" dirty="0"/>
              <a:t>Cardiorespiratory endurance</a:t>
            </a:r>
          </a:p>
          <a:p>
            <a:pPr lvl="1"/>
            <a:r>
              <a:rPr lang="en-US" dirty="0"/>
              <a:t>Muscular strength and endurance</a:t>
            </a:r>
          </a:p>
          <a:p>
            <a:pPr lvl="1"/>
            <a:r>
              <a:rPr lang="en-US" dirty="0"/>
              <a:t>Flexibility</a:t>
            </a:r>
          </a:p>
          <a:p>
            <a:pPr lvl="1"/>
            <a:r>
              <a:rPr lang="en-US" dirty="0"/>
              <a:t>Body composition</a:t>
            </a:r>
          </a:p>
        </p:txBody>
      </p:sp>
    </p:spTree>
    <p:extLst>
      <p:ext uri="{BB962C8B-B14F-4D97-AF65-F5344CB8AC3E}">
        <p14:creationId xmlns:p14="http://schemas.microsoft.com/office/powerpoint/2010/main" val="1664483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CF6B-744D-4CF8-BA60-2DCA5B44D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Health-Related Fitness Component: Cardiorespiratory Endurance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296CC-C011-4398-97E2-0A3852AE4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Cardiorespiratory endurance is the ability to exercise your entire body for a long time without stopping. </a:t>
            </a:r>
          </a:p>
          <a:p>
            <a:pPr lvl="1"/>
            <a:r>
              <a:rPr lang="en-US" dirty="0"/>
              <a:t>These exercises are aerobic and the foundation for being physically active.  </a:t>
            </a:r>
          </a:p>
          <a:p>
            <a:r>
              <a:rPr lang="en-US" dirty="0"/>
              <a:t>Moderate-intensity activities will increase your heart rate and make you breathe harder than normal, but you will still be able to carry on a conversation.</a:t>
            </a:r>
          </a:p>
          <a:p>
            <a:r>
              <a:rPr lang="en-US" dirty="0"/>
              <a:t>Vigorous-intensity activities will increase your heart rate and make you breathe harder than a moderate-intensity activity, and they will make it difficult to talk. </a:t>
            </a:r>
          </a:p>
        </p:txBody>
      </p:sp>
    </p:spTree>
    <p:extLst>
      <p:ext uri="{BB962C8B-B14F-4D97-AF65-F5344CB8AC3E}">
        <p14:creationId xmlns:p14="http://schemas.microsoft.com/office/powerpoint/2010/main" val="3872585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072CF-6561-4A5E-940F-E0CCD3470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Your Cardiorespiratory Endurance Intensity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1E93B-5409-40AC-82E1-09F779E02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gain the most benefit from being physically active, you should make sure you are working at the proper intensity of moderate or vigorous. </a:t>
            </a:r>
          </a:p>
          <a:p>
            <a:r>
              <a:rPr lang="en-US" dirty="0"/>
              <a:t>There are two ways to determine how hard you are working.</a:t>
            </a:r>
          </a:p>
          <a:p>
            <a:pPr lvl="1"/>
            <a:r>
              <a:rPr lang="en-US" dirty="0" err="1"/>
              <a:t>RPE</a:t>
            </a:r>
            <a:r>
              <a:rPr lang="en-US" dirty="0"/>
              <a:t> scale</a:t>
            </a:r>
          </a:p>
          <a:p>
            <a:pPr lvl="1"/>
            <a:r>
              <a:rPr lang="en-US" dirty="0"/>
              <a:t>Target heart rate zone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6942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2832E-7215-4D74-A3D0-476C88F81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RPE Scale</a:t>
            </a:r>
          </a:p>
        </p:txBody>
      </p:sp>
      <p:pic>
        <p:nvPicPr>
          <p:cNvPr id="5" name="Content Placeholder 4" descr="A staircase with 0 at the bottom step (no exertion) and 10 at the top step (maximum exertion) illustrates the RPE scale. The sixth, seventh and eighth steps represent moderately hard to hard exertion.">
            <a:extLst>
              <a:ext uri="{FF2B5EF4-FFF2-40B4-BE49-F238E27FC236}">
                <a16:creationId xmlns:a16="http://schemas.microsoft.com/office/drawing/2014/main" id="{361D3E81-68F7-466C-8604-1C2E259998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67993" y="1808163"/>
            <a:ext cx="5656013" cy="4168775"/>
          </a:xfrm>
        </p:spPr>
      </p:pic>
    </p:spTree>
    <p:extLst>
      <p:ext uri="{BB962C8B-B14F-4D97-AF65-F5344CB8AC3E}">
        <p14:creationId xmlns:p14="http://schemas.microsoft.com/office/powerpoint/2010/main" val="1340975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072CF-6561-4A5E-940F-E0CCD3470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Heart Rate Zone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1E93B-5409-40AC-82E1-09F779E02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/>
            <a:r>
              <a:rPr lang="en-US" sz="2800" dirty="0"/>
              <a:t>It is a range of two numbers that you want to stay in when exercising to get the most benefit from your workout. </a:t>
            </a:r>
          </a:p>
          <a:p>
            <a:pPr marL="285750" lvl="1" indent="-285750"/>
            <a:r>
              <a:rPr lang="en-US" sz="2800" dirty="0"/>
              <a:t>To exercise at a moderate-intensity level, your target heart rate should be at 60 to 75 percent of your maximum heart rate.</a:t>
            </a:r>
          </a:p>
          <a:p>
            <a:pPr marL="285750" lvl="1" indent="-285750"/>
            <a:r>
              <a:rPr lang="en-US" sz="2800" dirty="0"/>
              <a:t>To exercise at a vigorous-intensity level, your target heart rate should be at 75 to 90 percent of your maximum heart rate.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894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6BC14-FFA4-4801-AF14-4FA2031C4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Health-Related Fitness Component:</a:t>
            </a:r>
            <a:br>
              <a:rPr lang="en-US" dirty="0"/>
            </a:br>
            <a:r>
              <a:rPr lang="en-US" dirty="0"/>
              <a:t>Muscular Strength and Endurance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C4D07-5EB7-490C-9E3F-64B045BAA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Muscular strength is the amount of force a muscle can produce.</a:t>
            </a:r>
          </a:p>
          <a:p>
            <a:r>
              <a:rPr lang="en-US" dirty="0"/>
              <a:t>Muscular endurance is the ability of the muscles to perform continuously without tiring. </a:t>
            </a:r>
          </a:p>
          <a:p>
            <a:r>
              <a:rPr lang="en-US" dirty="0"/>
              <a:t>Muscular strength and endurance exercises can include lifting weights, using resistance bands, and using your own body weight.  </a:t>
            </a:r>
          </a:p>
        </p:txBody>
      </p:sp>
    </p:spTree>
    <p:extLst>
      <p:ext uri="{BB962C8B-B14F-4D97-AF65-F5344CB8AC3E}">
        <p14:creationId xmlns:p14="http://schemas.microsoft.com/office/powerpoint/2010/main" val="3398756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CB7C2-61FF-47B9-B9F0-FBBBD96B0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Health-Related Fitness Component:</a:t>
            </a:r>
            <a:br>
              <a:rPr lang="en-US" dirty="0"/>
            </a:br>
            <a:r>
              <a:rPr lang="en-US" dirty="0"/>
              <a:t>Flexibility and Range of Motion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FF915-1543-48DF-BA64-54F3ED5DC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Flexibility is the ability to use your joints fully through a wide range of motion. </a:t>
            </a:r>
          </a:p>
          <a:p>
            <a:r>
              <a:rPr lang="en-US" dirty="0"/>
              <a:t>Your range of motion is influenced by the mobility of the muscles and tendons that surround the joint. </a:t>
            </a:r>
          </a:p>
          <a:p>
            <a:r>
              <a:rPr lang="en-US" dirty="0"/>
              <a:t>Injury, inactivity, or a lack of stretching can affect the loss of normal joint flexibility.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0652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</TotalTime>
  <Words>872</Words>
  <Application>Microsoft Office PowerPoint</Application>
  <PresentationFormat>Widescreen</PresentationFormat>
  <Paragraphs>73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5.2 Health-Related and Skill-Related Fitness Components</vt:lpstr>
      <vt:lpstr>Write About It </vt:lpstr>
      <vt:lpstr>Health-Related Fitness Components</vt:lpstr>
      <vt:lpstr>Health-Related Fitness Component: Cardiorespiratory Endurance</vt:lpstr>
      <vt:lpstr>Determining Your Cardiorespiratory Endurance Intensity</vt:lpstr>
      <vt:lpstr>RPE Scale</vt:lpstr>
      <vt:lpstr>Target Heart Rate Zone</vt:lpstr>
      <vt:lpstr>Health-Related Fitness Component: Muscular Strength and Endurance</vt:lpstr>
      <vt:lpstr>Health-Related Fitness Component: Flexibility and Range of Motion (1 of 2)</vt:lpstr>
      <vt:lpstr>Health-Related Fitness Component: Flexibility and Range of Motion (2 of 2)</vt:lpstr>
      <vt:lpstr>Health-Related Fitness Component: Body Composition</vt:lpstr>
      <vt:lpstr>Skill-Related Fitness Components</vt:lpstr>
      <vt:lpstr>Skill-Related Fitness Components: Speed, Agility, and Balance</vt:lpstr>
      <vt:lpstr>Skill-Related Fitness Components: Power, Coordination, and Reaction Time</vt:lpstr>
      <vt:lpstr>Body Systems (1 of 2)</vt:lpstr>
      <vt:lpstr>Body Systems (2 of 2)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123</cp:revision>
  <cp:lastPrinted>2017-03-14T16:50:08Z</cp:lastPrinted>
  <dcterms:created xsi:type="dcterms:W3CDTF">2017-03-14T15:11:25Z</dcterms:created>
  <dcterms:modified xsi:type="dcterms:W3CDTF">2020-09-18T15:09:16Z</dcterms:modified>
</cp:coreProperties>
</file>