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5"/>
  </p:notesMasterIdLst>
  <p:handoutMasterIdLst>
    <p:handoutMasterId r:id="rId16"/>
  </p:handoutMasterIdLst>
  <p:sldIdLst>
    <p:sldId id="270" r:id="rId3"/>
    <p:sldId id="271" r:id="rId4"/>
    <p:sldId id="273" r:id="rId5"/>
    <p:sldId id="274" r:id="rId6"/>
    <p:sldId id="281" r:id="rId7"/>
    <p:sldId id="308" r:id="rId8"/>
    <p:sldId id="275" r:id="rId9"/>
    <p:sldId id="276" r:id="rId10"/>
    <p:sldId id="277" r:id="rId11"/>
    <p:sldId id="279" r:id="rId12"/>
    <p:sldId id="278" r:id="rId13"/>
    <p:sldId id="280" r:id="rId14"/>
  </p:sldIdLst>
  <p:sldSz cx="12192000" cy="6858000"/>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907" autoAdjust="0"/>
    <p:restoredTop sz="96357" autoAdjust="0"/>
  </p:normalViewPr>
  <p:slideViewPr>
    <p:cSldViewPr snapToGrid="0" snapToObjects="1">
      <p:cViewPr varScale="1">
        <p:scale>
          <a:sx n="105" d="100"/>
          <a:sy n="105" d="100"/>
        </p:scale>
        <p:origin x="150" y="210"/>
      </p:cViewPr>
      <p:guideLst>
        <p:guide orient="horz" pos="2160"/>
        <p:guide pos="3840"/>
      </p:guideLst>
    </p:cSldViewPr>
  </p:slideViewPr>
  <p:outlineViewPr>
    <p:cViewPr>
      <p:scale>
        <a:sx n="33" d="100"/>
        <a:sy n="33" d="100"/>
      </p:scale>
      <p:origin x="0" y="-121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5652733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4010784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4.7 Fat in the upper body is called an apple-shaped distribution, and fat in the lower body is called a pear-shaped distribution.</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2500309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4.2 Methods for Measuring Body Composition and Fat Distribution</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617095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4.3 </a:t>
            </a:r>
            <a:br>
              <a:rPr lang="en-US" altLang="en-US" cap="none" dirty="0">
                <a:latin typeface="Helvetica Neue Condensed"/>
              </a:rPr>
            </a:br>
            <a:r>
              <a:rPr lang="en-US" altLang="en-US" cap="none" dirty="0">
                <a:latin typeface="Helvetica Neue Condensed"/>
              </a:rPr>
              <a:t>Maintaining a Healthy Weight</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BFF38-E388-4150-A53D-55694A2AA15E}"/>
              </a:ext>
            </a:extLst>
          </p:cNvPr>
          <p:cNvSpPr>
            <a:spLocks noGrp="1"/>
          </p:cNvSpPr>
          <p:nvPr>
            <p:ph type="title"/>
          </p:nvPr>
        </p:nvSpPr>
        <p:spPr/>
        <p:txBody>
          <a:bodyPr/>
          <a:lstStyle/>
          <a:p>
            <a:r>
              <a:rPr lang="en-US" dirty="0"/>
              <a:t>Healthy Weight Gain </a:t>
            </a:r>
            <a:r>
              <a:rPr lang="en-US" sz="2400" i="1" dirty="0">
                <a:latin typeface="Helvetica" pitchFamily="2" charset="0"/>
              </a:rPr>
              <a:t>(2 of 2)</a:t>
            </a:r>
          </a:p>
        </p:txBody>
      </p:sp>
      <p:sp>
        <p:nvSpPr>
          <p:cNvPr id="3" name="Content Placeholder 2">
            <a:extLst>
              <a:ext uri="{FF2B5EF4-FFF2-40B4-BE49-F238E27FC236}">
                <a16:creationId xmlns:a16="http://schemas.microsoft.com/office/drawing/2014/main" id="{D626505D-17DC-4071-A466-ECE6E49E7556}"/>
              </a:ext>
            </a:extLst>
          </p:cNvPr>
          <p:cNvSpPr>
            <a:spLocks noGrp="1"/>
          </p:cNvSpPr>
          <p:nvPr>
            <p:ph idx="1"/>
          </p:nvPr>
        </p:nvSpPr>
        <p:spPr/>
        <p:txBody>
          <a:bodyPr/>
          <a:lstStyle/>
          <a:p>
            <a:r>
              <a:rPr lang="en-US" dirty="0"/>
              <a:t>Using supplements or steroids for weight gain is not a healthy approach.</a:t>
            </a:r>
          </a:p>
          <a:p>
            <a:r>
              <a:rPr lang="en-US" dirty="0"/>
              <a:t>Anabolic steroids are a class of hormones that can stimulate muscle growth but can also cause</a:t>
            </a:r>
          </a:p>
          <a:p>
            <a:pPr lvl="1"/>
            <a:r>
              <a:rPr lang="en-US" dirty="0"/>
              <a:t>damage to the cardiovascular system, liver, and kidneys;</a:t>
            </a:r>
          </a:p>
          <a:p>
            <a:pPr lvl="1"/>
            <a:r>
              <a:rPr lang="en-US" dirty="0"/>
              <a:t>severe acne;</a:t>
            </a:r>
          </a:p>
          <a:p>
            <a:pPr lvl="1"/>
            <a:r>
              <a:rPr lang="en-US" dirty="0"/>
              <a:t>hair loss; and</a:t>
            </a:r>
          </a:p>
          <a:p>
            <a:pPr lvl="1"/>
            <a:r>
              <a:rPr lang="en-US" dirty="0"/>
              <a:t>mood swings.</a:t>
            </a:r>
          </a:p>
        </p:txBody>
      </p:sp>
    </p:spTree>
    <p:extLst>
      <p:ext uri="{BB962C8B-B14F-4D97-AF65-F5344CB8AC3E}">
        <p14:creationId xmlns:p14="http://schemas.microsoft.com/office/powerpoint/2010/main" val="425625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8E09A-753F-4B84-8F0F-865969FF8D8C}"/>
              </a:ext>
            </a:extLst>
          </p:cNvPr>
          <p:cNvSpPr>
            <a:spLocks noGrp="1"/>
          </p:cNvSpPr>
          <p:nvPr>
            <p:ph type="title"/>
          </p:nvPr>
        </p:nvSpPr>
        <p:spPr/>
        <p:txBody>
          <a:bodyPr/>
          <a:lstStyle/>
          <a:p>
            <a:r>
              <a:rPr lang="en-US" dirty="0"/>
              <a:t>Healthy Weight Loss </a:t>
            </a:r>
          </a:p>
        </p:txBody>
      </p:sp>
      <p:sp>
        <p:nvSpPr>
          <p:cNvPr id="3" name="Content Placeholder 2">
            <a:extLst>
              <a:ext uri="{FF2B5EF4-FFF2-40B4-BE49-F238E27FC236}">
                <a16:creationId xmlns:a16="http://schemas.microsoft.com/office/drawing/2014/main" id="{E10CD5BC-E712-4EEB-BA89-97D82EB95322}"/>
              </a:ext>
            </a:extLst>
          </p:cNvPr>
          <p:cNvSpPr>
            <a:spLocks noGrp="1"/>
          </p:cNvSpPr>
          <p:nvPr>
            <p:ph idx="1"/>
          </p:nvPr>
        </p:nvSpPr>
        <p:spPr/>
        <p:txBody>
          <a:bodyPr/>
          <a:lstStyle/>
          <a:p>
            <a:r>
              <a:rPr lang="en-US" dirty="0"/>
              <a:t>There is no easy way to lose weight. </a:t>
            </a:r>
          </a:p>
          <a:p>
            <a:r>
              <a:rPr lang="en-US" dirty="0"/>
              <a:t>A healthy rate of weight loss is between one and two pounds per week.</a:t>
            </a:r>
          </a:p>
          <a:p>
            <a:r>
              <a:rPr lang="en-US" dirty="0"/>
              <a:t>Eating the right amount of nutrient-dense foods and increasing physical activity is the healthiest way to lose body fat and weight.</a:t>
            </a:r>
          </a:p>
        </p:txBody>
      </p:sp>
    </p:spTree>
    <p:extLst>
      <p:ext uri="{BB962C8B-B14F-4D97-AF65-F5344CB8AC3E}">
        <p14:creationId xmlns:p14="http://schemas.microsoft.com/office/powerpoint/2010/main" val="1353175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4FACA-28BD-40CE-B7D3-D935E4FBC0EE}"/>
              </a:ext>
            </a:extLst>
          </p:cNvPr>
          <p:cNvSpPr>
            <a:spLocks noGrp="1"/>
          </p:cNvSpPr>
          <p:nvPr>
            <p:ph type="title"/>
          </p:nvPr>
        </p:nvSpPr>
        <p:spPr/>
        <p:txBody>
          <a:bodyPr/>
          <a:lstStyle/>
          <a:p>
            <a:r>
              <a:rPr lang="en-US" dirty="0"/>
              <a:t>Dangerous Dieting Habits</a:t>
            </a:r>
            <a:endParaRPr lang="en-US" sz="2400" dirty="0"/>
          </a:p>
        </p:txBody>
      </p:sp>
      <p:sp>
        <p:nvSpPr>
          <p:cNvPr id="3" name="Content Placeholder 2">
            <a:extLst>
              <a:ext uri="{FF2B5EF4-FFF2-40B4-BE49-F238E27FC236}">
                <a16:creationId xmlns:a16="http://schemas.microsoft.com/office/drawing/2014/main" id="{5E64699A-6DEF-45D3-B1AE-C75288F19808}"/>
              </a:ext>
            </a:extLst>
          </p:cNvPr>
          <p:cNvSpPr>
            <a:spLocks noGrp="1"/>
          </p:cNvSpPr>
          <p:nvPr>
            <p:ph idx="1"/>
          </p:nvPr>
        </p:nvSpPr>
        <p:spPr/>
        <p:txBody>
          <a:bodyPr/>
          <a:lstStyle/>
          <a:p>
            <a:r>
              <a:rPr lang="en-US" dirty="0"/>
              <a:t>People often turn to fad diets and diet pills to try to lose weight. </a:t>
            </a:r>
          </a:p>
          <a:p>
            <a:r>
              <a:rPr lang="en-US" dirty="0"/>
              <a:t>People who lose weight quickly on these diets and products often gain the weight back quickly as well, which is called weight cycling. </a:t>
            </a:r>
          </a:p>
        </p:txBody>
      </p:sp>
    </p:spTree>
    <p:extLst>
      <p:ext uri="{BB962C8B-B14F-4D97-AF65-F5344CB8AC3E}">
        <p14:creationId xmlns:p14="http://schemas.microsoft.com/office/powerpoint/2010/main" val="4049385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About It </a:t>
            </a:r>
          </a:p>
        </p:txBody>
      </p:sp>
      <p:sp>
        <p:nvSpPr>
          <p:cNvPr id="3" name="Content Placeholder 2"/>
          <p:cNvSpPr>
            <a:spLocks noGrp="1"/>
          </p:cNvSpPr>
          <p:nvPr>
            <p:ph idx="1"/>
          </p:nvPr>
        </p:nvSpPr>
        <p:spPr/>
        <p:txBody>
          <a:bodyPr/>
          <a:lstStyle/>
          <a:p>
            <a:r>
              <a:rPr lang="en-US" dirty="0"/>
              <a:t>What does it mean to be overweight? </a:t>
            </a:r>
          </a:p>
          <a:p>
            <a:r>
              <a:rPr lang="en-US" dirty="0"/>
              <a:t>Can a person be overweight and still be healthy?</a:t>
            </a:r>
          </a:p>
        </p:txBody>
      </p:sp>
    </p:spTree>
    <p:extLst>
      <p:ext uri="{BB962C8B-B14F-4D97-AF65-F5344CB8AC3E}">
        <p14:creationId xmlns:p14="http://schemas.microsoft.com/office/powerpoint/2010/main" val="25501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34498-F755-4E1B-873C-4811D027F536}"/>
              </a:ext>
            </a:extLst>
          </p:cNvPr>
          <p:cNvSpPr>
            <a:spLocks noGrp="1"/>
          </p:cNvSpPr>
          <p:nvPr>
            <p:ph type="title"/>
          </p:nvPr>
        </p:nvSpPr>
        <p:spPr/>
        <p:txBody>
          <a:bodyPr/>
          <a:lstStyle/>
          <a:p>
            <a:r>
              <a:rPr lang="en-US" dirty="0"/>
              <a:t>Why Is Weight Important?</a:t>
            </a:r>
          </a:p>
        </p:txBody>
      </p:sp>
      <p:sp>
        <p:nvSpPr>
          <p:cNvPr id="3" name="Content Placeholder 2">
            <a:extLst>
              <a:ext uri="{FF2B5EF4-FFF2-40B4-BE49-F238E27FC236}">
                <a16:creationId xmlns:a16="http://schemas.microsoft.com/office/drawing/2014/main" id="{B6C76D77-2798-4F55-8021-060D283042C2}"/>
              </a:ext>
            </a:extLst>
          </p:cNvPr>
          <p:cNvSpPr>
            <a:spLocks noGrp="1"/>
          </p:cNvSpPr>
          <p:nvPr>
            <p:ph idx="1"/>
          </p:nvPr>
        </p:nvSpPr>
        <p:spPr/>
        <p:txBody>
          <a:bodyPr/>
          <a:lstStyle/>
          <a:p>
            <a:r>
              <a:rPr lang="en-US" dirty="0"/>
              <a:t>Obesity is known to be linked to an increased risk of a variety of diseases, including type 2 diabetes, coronary heart disease, and some cancers.</a:t>
            </a:r>
          </a:p>
          <a:p>
            <a:r>
              <a:rPr lang="en-US" dirty="0"/>
              <a:t>Weight can be influenced by genetics, the environment, and behaviors.</a:t>
            </a:r>
          </a:p>
          <a:p>
            <a:r>
              <a:rPr lang="en-US" dirty="0"/>
              <a:t>Weight is only part of the story. People who are physically active are generally healthier than people who aren’t, regardless of what either person weighs. </a:t>
            </a:r>
          </a:p>
        </p:txBody>
      </p:sp>
    </p:spTree>
    <p:extLst>
      <p:ext uri="{BB962C8B-B14F-4D97-AF65-F5344CB8AC3E}">
        <p14:creationId xmlns:p14="http://schemas.microsoft.com/office/powerpoint/2010/main" val="1367883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D003-551E-44E1-BCBB-326427BD52E5}"/>
              </a:ext>
            </a:extLst>
          </p:cNvPr>
          <p:cNvSpPr>
            <a:spLocks noGrp="1"/>
          </p:cNvSpPr>
          <p:nvPr>
            <p:ph type="title"/>
          </p:nvPr>
        </p:nvSpPr>
        <p:spPr/>
        <p:txBody>
          <a:bodyPr/>
          <a:lstStyle/>
          <a:p>
            <a:r>
              <a:rPr lang="en-US" dirty="0"/>
              <a:t>What Is Body Composition?</a:t>
            </a:r>
          </a:p>
        </p:txBody>
      </p:sp>
      <p:sp>
        <p:nvSpPr>
          <p:cNvPr id="3" name="Content Placeholder 2">
            <a:extLst>
              <a:ext uri="{FF2B5EF4-FFF2-40B4-BE49-F238E27FC236}">
                <a16:creationId xmlns:a16="http://schemas.microsoft.com/office/drawing/2014/main" id="{F7227518-9DA0-492C-B997-EE1607C4B91B}"/>
              </a:ext>
            </a:extLst>
          </p:cNvPr>
          <p:cNvSpPr>
            <a:spLocks noGrp="1"/>
          </p:cNvSpPr>
          <p:nvPr>
            <p:ph idx="1"/>
          </p:nvPr>
        </p:nvSpPr>
        <p:spPr/>
        <p:txBody>
          <a:bodyPr/>
          <a:lstStyle/>
          <a:p>
            <a:r>
              <a:rPr lang="en-US" dirty="0"/>
              <a:t>Body composition refers to the ratio of lean (muscle) tissue to fat tissue in your body. </a:t>
            </a:r>
          </a:p>
          <a:p>
            <a:r>
              <a:rPr lang="en-US" dirty="0"/>
              <a:t>A person with more lean tissue and less fat tissue is generally at lower risk for most diseases.</a:t>
            </a:r>
          </a:p>
        </p:txBody>
      </p:sp>
    </p:spTree>
    <p:extLst>
      <p:ext uri="{BB962C8B-B14F-4D97-AF65-F5344CB8AC3E}">
        <p14:creationId xmlns:p14="http://schemas.microsoft.com/office/powerpoint/2010/main" val="214607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CCF8B-5228-4B2C-A7FC-75389EFCEE5B}"/>
              </a:ext>
            </a:extLst>
          </p:cNvPr>
          <p:cNvSpPr>
            <a:spLocks noGrp="1"/>
          </p:cNvSpPr>
          <p:nvPr>
            <p:ph type="title"/>
          </p:nvPr>
        </p:nvSpPr>
        <p:spPr/>
        <p:txBody>
          <a:bodyPr/>
          <a:lstStyle/>
          <a:p>
            <a:r>
              <a:rPr lang="en-US" dirty="0"/>
              <a:t>Body Fat Distribution</a:t>
            </a:r>
          </a:p>
        </p:txBody>
      </p:sp>
      <p:pic>
        <p:nvPicPr>
          <p:cNvPr id="5" name="Content Placeholder 4" descr="Drawing shows a man who has a lot of body fat in the waist and abdomen and a woman who has a lot of body fat below the waist, in the hips and thighs.">
            <a:extLst>
              <a:ext uri="{FF2B5EF4-FFF2-40B4-BE49-F238E27FC236}">
                <a16:creationId xmlns:a16="http://schemas.microsoft.com/office/drawing/2014/main" id="{D5637724-8EB9-4C4A-92FE-3505EF2D77A8}"/>
              </a:ext>
            </a:extLst>
          </p:cNvPr>
          <p:cNvPicPr>
            <a:picLocks noGrp="1" noChangeAspect="1"/>
          </p:cNvPicPr>
          <p:nvPr>
            <p:ph idx="1"/>
          </p:nvPr>
        </p:nvPicPr>
        <p:blipFill>
          <a:blip r:embed="rId3"/>
          <a:stretch>
            <a:fillRect/>
          </a:stretch>
        </p:blipFill>
        <p:spPr>
          <a:xfrm>
            <a:off x="3938587" y="1808163"/>
            <a:ext cx="4314825" cy="4168775"/>
          </a:xfrm>
        </p:spPr>
      </p:pic>
    </p:spTree>
    <p:extLst>
      <p:ext uri="{BB962C8B-B14F-4D97-AF65-F5344CB8AC3E}">
        <p14:creationId xmlns:p14="http://schemas.microsoft.com/office/powerpoint/2010/main" val="2417488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Measuring Body Composition and Fat Distribution</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867636636"/>
              </p:ext>
            </p:extLst>
          </p:nvPr>
        </p:nvGraphicFramePr>
        <p:xfrm>
          <a:off x="1832708" y="1365636"/>
          <a:ext cx="8128000" cy="4856480"/>
        </p:xfrm>
        <a:graphic>
          <a:graphicData uri="http://schemas.openxmlformats.org/drawingml/2006/table">
            <a:tbl>
              <a:tblPr firstRow="1">
                <a:tableStyleId>{F5AB1C69-6EDB-4FF4-983F-18BD219EF322}</a:tableStyleId>
              </a:tblPr>
              <a:tblGrid>
                <a:gridCol w="2664647">
                  <a:extLst>
                    <a:ext uri="{9D8B030D-6E8A-4147-A177-3AD203B41FA5}">
                      <a16:colId xmlns:a16="http://schemas.microsoft.com/office/drawing/2014/main" val="2601170719"/>
                    </a:ext>
                  </a:extLst>
                </a:gridCol>
                <a:gridCol w="5463353">
                  <a:extLst>
                    <a:ext uri="{9D8B030D-6E8A-4147-A177-3AD203B41FA5}">
                      <a16:colId xmlns:a16="http://schemas.microsoft.com/office/drawing/2014/main" val="1394795129"/>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Technique</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Description</a:t>
                      </a:r>
                    </a:p>
                  </a:txBody>
                  <a:tcPr anchor="b"/>
                </a:tc>
                <a:extLst>
                  <a:ext uri="{0D108BD9-81ED-4DB2-BD59-A6C34878D82A}">
                    <a16:rowId xmlns:a16="http://schemas.microsoft.com/office/drawing/2014/main" val="80714445"/>
                  </a:ext>
                </a:extLst>
              </a:tr>
              <a:tr h="370840">
                <a:tc>
                  <a:txBody>
                    <a:bodyPr/>
                    <a:lstStyle/>
                    <a:p>
                      <a:r>
                        <a:rPr lang="en-US" dirty="0">
                          <a:latin typeface="Helvetica" panose="020B0604020202020204" pitchFamily="34" charset="0"/>
                          <a:cs typeface="Helvetica" panose="020B0604020202020204" pitchFamily="34" charset="0"/>
                        </a:rPr>
                        <a:t>Skinfold calipers</a:t>
                      </a:r>
                    </a:p>
                  </a:txBody>
                  <a:tcPr/>
                </a:tc>
                <a:tc>
                  <a:txBody>
                    <a:bodyPr/>
                    <a:lstStyle/>
                    <a:p>
                      <a:r>
                        <a:rPr lang="en-US" dirty="0">
                          <a:latin typeface="Helvetica" panose="020B0604020202020204" pitchFamily="34" charset="0"/>
                          <a:cs typeface="Helvetica" panose="020B0604020202020204" pitchFamily="34" charset="0"/>
                        </a:rPr>
                        <a:t>Fat just below the skin is pinched and measured.</a:t>
                      </a:r>
                    </a:p>
                  </a:txBody>
                  <a:tcPr/>
                </a:tc>
                <a:extLst>
                  <a:ext uri="{0D108BD9-81ED-4DB2-BD59-A6C34878D82A}">
                    <a16:rowId xmlns:a16="http://schemas.microsoft.com/office/drawing/2014/main" val="2681294195"/>
                  </a:ext>
                </a:extLst>
              </a:tr>
              <a:tr h="370840">
                <a:tc>
                  <a:txBody>
                    <a:bodyPr/>
                    <a:lstStyle/>
                    <a:p>
                      <a:r>
                        <a:rPr lang="en-US" dirty="0">
                          <a:latin typeface="Helvetica" panose="020B0604020202020204" pitchFamily="34" charset="0"/>
                          <a:cs typeface="Helvetica" panose="020B0604020202020204" pitchFamily="34" charset="0"/>
                        </a:rPr>
                        <a:t>Bioelectrical impedance</a:t>
                      </a:r>
                    </a:p>
                  </a:txBody>
                  <a:tcPr/>
                </a:tc>
                <a:tc>
                  <a:txBody>
                    <a:bodyPr/>
                    <a:lstStyle/>
                    <a:p>
                      <a:r>
                        <a:rPr lang="en-US" dirty="0">
                          <a:latin typeface="Helvetica" panose="020B0604020202020204" pitchFamily="34" charset="0"/>
                          <a:cs typeface="Helvetica" panose="020B0604020202020204" pitchFamily="34" charset="0"/>
                        </a:rPr>
                        <a:t>A small current is sent through the body and the amount of water and lean tissue is estimated from the speed of the current. Handheld devices, body composition scales, and traditional electrode versions exist.</a:t>
                      </a:r>
                    </a:p>
                  </a:txBody>
                  <a:tcPr/>
                </a:tc>
                <a:extLst>
                  <a:ext uri="{0D108BD9-81ED-4DB2-BD59-A6C34878D82A}">
                    <a16:rowId xmlns:a16="http://schemas.microsoft.com/office/drawing/2014/main" val="905645976"/>
                  </a:ext>
                </a:extLst>
              </a:tr>
              <a:tr h="370840">
                <a:tc>
                  <a:txBody>
                    <a:bodyPr/>
                    <a:lstStyle/>
                    <a:p>
                      <a:r>
                        <a:rPr lang="en-US" dirty="0">
                          <a:latin typeface="Helvetica" panose="020B0604020202020204" pitchFamily="34" charset="0"/>
                          <a:cs typeface="Helvetica" panose="020B0604020202020204" pitchFamily="34" charset="0"/>
                        </a:rPr>
                        <a:t>Underwater weighing</a:t>
                      </a:r>
                    </a:p>
                  </a:txBody>
                  <a:tcPr/>
                </a:tc>
                <a:tc>
                  <a:txBody>
                    <a:bodyPr/>
                    <a:lstStyle/>
                    <a:p>
                      <a:r>
                        <a:rPr lang="en-US" dirty="0">
                          <a:latin typeface="Helvetica" panose="020B0604020202020204" pitchFamily="34" charset="0"/>
                          <a:cs typeface="Helvetica" panose="020B0604020202020204" pitchFamily="34" charset="0"/>
                        </a:rPr>
                        <a:t>A person is weighed while under water. The volume of the body and the underwater weight of the body are used to estimate the amount of fat tissue on the body.</a:t>
                      </a:r>
                    </a:p>
                  </a:txBody>
                  <a:tcPr/>
                </a:tc>
                <a:extLst>
                  <a:ext uri="{0D108BD9-81ED-4DB2-BD59-A6C34878D82A}">
                    <a16:rowId xmlns:a16="http://schemas.microsoft.com/office/drawing/2014/main" val="1546163387"/>
                  </a:ext>
                </a:extLst>
              </a:tr>
              <a:tr h="370840">
                <a:tc>
                  <a:txBody>
                    <a:bodyPr/>
                    <a:lstStyle/>
                    <a:p>
                      <a:r>
                        <a:rPr lang="en-US" dirty="0">
                          <a:latin typeface="Helvetica" panose="020B0604020202020204" pitchFamily="34" charset="0"/>
                          <a:cs typeface="Helvetica" panose="020B0604020202020204" pitchFamily="34" charset="0"/>
                        </a:rPr>
                        <a:t>Waist-to-hip ratio</a:t>
                      </a:r>
                    </a:p>
                  </a:txBody>
                  <a:tcPr/>
                </a:tc>
                <a:tc>
                  <a:txBody>
                    <a:bodyPr/>
                    <a:lstStyle/>
                    <a:p>
                      <a:r>
                        <a:rPr lang="en-US" dirty="0">
                          <a:latin typeface="Helvetica" panose="020B0604020202020204" pitchFamily="34" charset="0"/>
                          <a:cs typeface="Helvetica" panose="020B0604020202020204" pitchFamily="34" charset="0"/>
                        </a:rPr>
                        <a:t>The waist is measured at the narrowest point and the hips are measured at the widest point. The waist measure is divided by the hip measure. A number under 0.80 for women and 0.95 for men is considered healthy.</a:t>
                      </a:r>
                    </a:p>
                  </a:txBody>
                  <a:tcPr/>
                </a:tc>
                <a:extLst>
                  <a:ext uri="{0D108BD9-81ED-4DB2-BD59-A6C34878D82A}">
                    <a16:rowId xmlns:a16="http://schemas.microsoft.com/office/drawing/2014/main" val="435900934"/>
                  </a:ext>
                </a:extLst>
              </a:tr>
            </a:tbl>
          </a:graphicData>
        </a:graphic>
      </p:graphicFrame>
    </p:spTree>
    <p:extLst>
      <p:ext uri="{BB962C8B-B14F-4D97-AF65-F5344CB8AC3E}">
        <p14:creationId xmlns:p14="http://schemas.microsoft.com/office/powerpoint/2010/main" val="1106897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2E911-554F-43B8-B228-494342A8F575}"/>
              </a:ext>
            </a:extLst>
          </p:cNvPr>
          <p:cNvSpPr>
            <a:spLocks noGrp="1"/>
          </p:cNvSpPr>
          <p:nvPr>
            <p:ph type="title"/>
          </p:nvPr>
        </p:nvSpPr>
        <p:spPr/>
        <p:txBody>
          <a:bodyPr/>
          <a:lstStyle/>
          <a:p>
            <a:r>
              <a:rPr lang="en-US" dirty="0"/>
              <a:t>What Is a Healthy Weight for Me?</a:t>
            </a:r>
          </a:p>
        </p:txBody>
      </p:sp>
      <p:sp>
        <p:nvSpPr>
          <p:cNvPr id="3" name="Content Placeholder 2">
            <a:extLst>
              <a:ext uri="{FF2B5EF4-FFF2-40B4-BE49-F238E27FC236}">
                <a16:creationId xmlns:a16="http://schemas.microsoft.com/office/drawing/2014/main" id="{1EEF6BB2-098B-465E-87BC-CC3BA7B2D66B}"/>
              </a:ext>
            </a:extLst>
          </p:cNvPr>
          <p:cNvSpPr>
            <a:spLocks noGrp="1"/>
          </p:cNvSpPr>
          <p:nvPr>
            <p:ph idx="1"/>
          </p:nvPr>
        </p:nvSpPr>
        <p:spPr/>
        <p:txBody>
          <a:bodyPr/>
          <a:lstStyle/>
          <a:p>
            <a:r>
              <a:rPr lang="en-US" dirty="0"/>
              <a:t>Human beings come in all shapes and sizes and all genetically different.</a:t>
            </a:r>
          </a:p>
          <a:p>
            <a:r>
              <a:rPr lang="en-US" dirty="0"/>
              <a:t>Being underweight or overweight does not automatically mean you have a disease or have done something wrong.</a:t>
            </a:r>
          </a:p>
          <a:p>
            <a:r>
              <a:rPr lang="en-US" dirty="0"/>
              <a:t>A healthy weight is a weight that you are comfortable with and that can be maintained by following basic nutrition and physical activity guidelines.</a:t>
            </a:r>
          </a:p>
        </p:txBody>
      </p:sp>
    </p:spTree>
    <p:extLst>
      <p:ext uri="{BB962C8B-B14F-4D97-AF65-F5344CB8AC3E}">
        <p14:creationId xmlns:p14="http://schemas.microsoft.com/office/powerpoint/2010/main" val="1778869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EE375-EE9E-40FF-93B2-EC95C0DD89B0}"/>
              </a:ext>
            </a:extLst>
          </p:cNvPr>
          <p:cNvSpPr>
            <a:spLocks noGrp="1"/>
          </p:cNvSpPr>
          <p:nvPr>
            <p:ph type="title"/>
          </p:nvPr>
        </p:nvSpPr>
        <p:spPr/>
        <p:txBody>
          <a:bodyPr/>
          <a:lstStyle/>
          <a:p>
            <a:r>
              <a:rPr lang="en-US" dirty="0"/>
              <a:t>Losing and Gaining Weight</a:t>
            </a:r>
          </a:p>
        </p:txBody>
      </p:sp>
      <p:sp>
        <p:nvSpPr>
          <p:cNvPr id="3" name="Content Placeholder 2">
            <a:extLst>
              <a:ext uri="{FF2B5EF4-FFF2-40B4-BE49-F238E27FC236}">
                <a16:creationId xmlns:a16="http://schemas.microsoft.com/office/drawing/2014/main" id="{BC9B9ADA-4590-4BB5-9239-34B3EEFFAE95}"/>
              </a:ext>
            </a:extLst>
          </p:cNvPr>
          <p:cNvSpPr>
            <a:spLocks noGrp="1"/>
          </p:cNvSpPr>
          <p:nvPr>
            <p:ph idx="1"/>
          </p:nvPr>
        </p:nvSpPr>
        <p:spPr/>
        <p:txBody>
          <a:bodyPr/>
          <a:lstStyle/>
          <a:p>
            <a:r>
              <a:rPr lang="en-US" dirty="0"/>
              <a:t>As a teenager you should consult with your parents and physician before making any decisions about losing or gaining weight.</a:t>
            </a:r>
          </a:p>
          <a:p>
            <a:r>
              <a:rPr lang="en-US" dirty="0"/>
              <a:t>Since your teenage years are a critical time for your body’s growth and maturation, you want to make sure you don’t do anything that might cause long-term health challenges.</a:t>
            </a:r>
          </a:p>
        </p:txBody>
      </p:sp>
    </p:spTree>
    <p:extLst>
      <p:ext uri="{BB962C8B-B14F-4D97-AF65-F5344CB8AC3E}">
        <p14:creationId xmlns:p14="http://schemas.microsoft.com/office/powerpoint/2010/main" val="3780252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18D05-2D56-425F-A60A-858B77D082F0}"/>
              </a:ext>
            </a:extLst>
          </p:cNvPr>
          <p:cNvSpPr>
            <a:spLocks noGrp="1"/>
          </p:cNvSpPr>
          <p:nvPr>
            <p:ph type="title"/>
          </p:nvPr>
        </p:nvSpPr>
        <p:spPr/>
        <p:txBody>
          <a:bodyPr/>
          <a:lstStyle/>
          <a:p>
            <a:r>
              <a:rPr lang="en-US" dirty="0"/>
              <a:t>Healthy Weight Gain </a:t>
            </a:r>
            <a:r>
              <a:rPr lang="en-US" sz="2400" i="1" dirty="0"/>
              <a:t>(1 of 2)</a:t>
            </a:r>
          </a:p>
        </p:txBody>
      </p:sp>
      <p:sp>
        <p:nvSpPr>
          <p:cNvPr id="3" name="Content Placeholder 2">
            <a:extLst>
              <a:ext uri="{FF2B5EF4-FFF2-40B4-BE49-F238E27FC236}">
                <a16:creationId xmlns:a16="http://schemas.microsoft.com/office/drawing/2014/main" id="{A7B61682-8DF3-4033-BD76-B743292B876C}"/>
              </a:ext>
            </a:extLst>
          </p:cNvPr>
          <p:cNvSpPr>
            <a:spLocks noGrp="1"/>
          </p:cNvSpPr>
          <p:nvPr>
            <p:ph idx="1"/>
          </p:nvPr>
        </p:nvSpPr>
        <p:spPr/>
        <p:txBody>
          <a:bodyPr/>
          <a:lstStyle/>
          <a:p>
            <a:r>
              <a:rPr lang="en-US" dirty="0"/>
              <a:t>Typically, when someone is trying to gain weight, they are trying to gain more muscle mass. </a:t>
            </a:r>
          </a:p>
          <a:p>
            <a:r>
              <a:rPr lang="en-US" dirty="0"/>
              <a:t>When trying to gain weight, it is important to focus on eating more nutrient-dense food and doing more resistance training. </a:t>
            </a:r>
          </a:p>
          <a:p>
            <a:r>
              <a:rPr lang="en-US" dirty="0"/>
              <a:t>Eating foods high in sugar or fat typically increases body fat. </a:t>
            </a:r>
          </a:p>
          <a:p>
            <a:r>
              <a:rPr lang="en-US" dirty="0"/>
              <a:t>Eating foods high in protein is not effective either. Excess protein is not turned into muscle very easily.</a:t>
            </a:r>
          </a:p>
          <a:p>
            <a:pPr marL="0" indent="0" algn="r">
              <a:buNone/>
            </a:pPr>
            <a:r>
              <a:rPr lang="en-US" sz="1400" b="0" i="1" dirty="0"/>
              <a:t>(continued) </a:t>
            </a:r>
          </a:p>
        </p:txBody>
      </p:sp>
    </p:spTree>
    <p:extLst>
      <p:ext uri="{BB962C8B-B14F-4D97-AF65-F5344CB8AC3E}">
        <p14:creationId xmlns:p14="http://schemas.microsoft.com/office/powerpoint/2010/main" val="26475043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603</TotalTime>
  <Words>681</Words>
  <Application>Microsoft Office PowerPoint</Application>
  <PresentationFormat>Widescreen</PresentationFormat>
  <Paragraphs>55</Paragraphs>
  <Slides>12</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4.3  Maintaining a Healthy Weight</vt:lpstr>
      <vt:lpstr>Write About It </vt:lpstr>
      <vt:lpstr>Why Is Weight Important?</vt:lpstr>
      <vt:lpstr>What Is Body Composition?</vt:lpstr>
      <vt:lpstr>Body Fat Distribution</vt:lpstr>
      <vt:lpstr>Measuring Body Composition and Fat Distribution</vt:lpstr>
      <vt:lpstr>What Is a Healthy Weight for Me?</vt:lpstr>
      <vt:lpstr>Losing and Gaining Weight</vt:lpstr>
      <vt:lpstr>Healthy Weight Gain (1 of 2)</vt:lpstr>
      <vt:lpstr>Healthy Weight Gain (2 of 2)</vt:lpstr>
      <vt:lpstr>Healthy Weight Loss </vt:lpstr>
      <vt:lpstr>Dangerous Dieting Habits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89</cp:revision>
  <cp:lastPrinted>2017-03-14T16:50:08Z</cp:lastPrinted>
  <dcterms:created xsi:type="dcterms:W3CDTF">2017-03-14T15:11:25Z</dcterms:created>
  <dcterms:modified xsi:type="dcterms:W3CDTF">2020-09-18T14:38:31Z</dcterms:modified>
</cp:coreProperties>
</file>