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Lst>
  <p:notesMasterIdLst>
    <p:notesMasterId r:id="rId13"/>
  </p:notesMasterIdLst>
  <p:handoutMasterIdLst>
    <p:handoutMasterId r:id="rId14"/>
  </p:handoutMasterIdLst>
  <p:sldIdLst>
    <p:sldId id="270" r:id="rId3"/>
    <p:sldId id="271" r:id="rId4"/>
    <p:sldId id="273" r:id="rId5"/>
    <p:sldId id="274" r:id="rId6"/>
    <p:sldId id="278" r:id="rId7"/>
    <p:sldId id="275" r:id="rId8"/>
    <p:sldId id="277" r:id="rId9"/>
    <p:sldId id="276" r:id="rId10"/>
    <p:sldId id="279" r:id="rId11"/>
    <p:sldId id="280" r:id="rId12"/>
  </p:sldIdLst>
  <p:sldSz cx="12192000" cy="6858000"/>
  <p:notesSz cx="6858000" cy="9144000"/>
  <p:custDataLst>
    <p:tags r:id="rId15"/>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071" autoAdjust="0"/>
    <p:restoredTop sz="96357" autoAdjust="0"/>
  </p:normalViewPr>
  <p:slideViewPr>
    <p:cSldViewPr snapToGrid="0" snapToObjects="1">
      <p:cViewPr varScale="1">
        <p:scale>
          <a:sx n="107" d="100"/>
          <a:sy n="107" d="100"/>
        </p:scale>
        <p:origin x="114" y="168"/>
      </p:cViewPr>
      <p:guideLst>
        <p:guide orient="horz" pos="2160"/>
        <p:guide pos="3840"/>
      </p:guideLst>
    </p:cSldViewPr>
  </p:slideViewPr>
  <p:outlineViewPr>
    <p:cViewPr>
      <p:scale>
        <a:sx n="33" d="100"/>
        <a:sy n="33" d="100"/>
      </p:scale>
      <p:origin x="0" y="-2238"/>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ags" Target="tags/tag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9/18/2020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28052426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9/18/2020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extLst>
      <p:ext uri="{BB962C8B-B14F-4D97-AF65-F5344CB8AC3E}">
        <p14:creationId xmlns:p14="http://schemas.microsoft.com/office/powerpoint/2010/main" val="18255649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4.4 Food can become contaminated anywhere along the food chain.</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5</a:t>
            </a:fld>
            <a:endParaRPr lang="en-US" altLang="en-US"/>
          </a:p>
        </p:txBody>
      </p:sp>
    </p:spTree>
    <p:extLst>
      <p:ext uri="{BB962C8B-B14F-4D97-AF65-F5344CB8AC3E}">
        <p14:creationId xmlns:p14="http://schemas.microsoft.com/office/powerpoint/2010/main" val="35598095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9/18/2020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9/18/2020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9/18/2020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9/18/2020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524000" y="2387600"/>
            <a:ext cx="9144000" cy="1865313"/>
          </a:xfrm>
        </p:spPr>
        <p:txBody>
          <a:bodyPr/>
          <a:lstStyle/>
          <a:p>
            <a:pPr eaLnBrk="1" hangingPunct="1"/>
            <a:r>
              <a:rPr lang="en-US" altLang="en-US" cap="none" dirty="0">
                <a:latin typeface="Helvetica Neue Condensed"/>
              </a:rPr>
              <a:t>Lesson 4.2</a:t>
            </a:r>
            <a:br>
              <a:rPr lang="en-US" altLang="en-US" cap="none" dirty="0">
                <a:latin typeface="Helvetica Neue Condensed"/>
              </a:rPr>
            </a:br>
            <a:r>
              <a:rPr lang="en-US" altLang="en-US" cap="none" dirty="0">
                <a:latin typeface="Helvetica Neue Condensed"/>
              </a:rPr>
              <a:t>Food Access and Safety</a:t>
            </a: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a:t>
            </a:r>
            <a:r>
              <a:rPr lang="en-US" b="1" dirty="0"/>
              <a:t>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Pesticides and Organic Food</a:t>
            </a:r>
          </a:p>
        </p:txBody>
      </p:sp>
      <p:sp>
        <p:nvSpPr>
          <p:cNvPr id="3" name="Content Placeholder 2"/>
          <p:cNvSpPr>
            <a:spLocks noGrp="1"/>
          </p:cNvSpPr>
          <p:nvPr>
            <p:ph idx="1"/>
          </p:nvPr>
        </p:nvSpPr>
        <p:spPr/>
        <p:txBody>
          <a:bodyPr/>
          <a:lstStyle/>
          <a:p>
            <a:r>
              <a:rPr lang="en-US" dirty="0"/>
              <a:t>Pesticides are chemicals used to protect a crop from insects, weeds, and infections.</a:t>
            </a:r>
          </a:p>
          <a:p>
            <a:pPr lvl="1"/>
            <a:r>
              <a:rPr lang="en-US" dirty="0"/>
              <a:t>Some foods are more likely to absorb chemicals than others.</a:t>
            </a:r>
          </a:p>
          <a:p>
            <a:r>
              <a:rPr lang="en-US" dirty="0"/>
              <a:t>Organic foods are grown without chemical pesticides and contain no synthetic ingredients, bioengineering, or radiation.</a:t>
            </a:r>
          </a:p>
        </p:txBody>
      </p:sp>
    </p:spTree>
    <p:extLst>
      <p:ext uri="{BB962C8B-B14F-4D97-AF65-F5344CB8AC3E}">
        <p14:creationId xmlns:p14="http://schemas.microsoft.com/office/powerpoint/2010/main" val="485466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Write About It </a:t>
            </a:r>
          </a:p>
        </p:txBody>
      </p:sp>
      <p:sp>
        <p:nvSpPr>
          <p:cNvPr id="3" name="Content Placeholder 2"/>
          <p:cNvSpPr>
            <a:spLocks noGrp="1"/>
          </p:cNvSpPr>
          <p:nvPr>
            <p:ph idx="1"/>
          </p:nvPr>
        </p:nvSpPr>
        <p:spPr/>
        <p:txBody>
          <a:bodyPr/>
          <a:lstStyle/>
          <a:p>
            <a:r>
              <a:rPr lang="en-US" dirty="0"/>
              <a:t>What do you know about where your food comes from and what happens to it before it shows up on your plate? </a:t>
            </a:r>
          </a:p>
          <a:p>
            <a:r>
              <a:rPr lang="en-US" dirty="0"/>
              <a:t>Think about a meal you ate recently, and try to trace the journey of that food from its origin to your plate. </a:t>
            </a:r>
          </a:p>
          <a:p>
            <a:r>
              <a:rPr lang="en-US" dirty="0"/>
              <a:t>You can write a paragraph, use a bulleted list, or make a drawing.</a:t>
            </a:r>
          </a:p>
        </p:txBody>
      </p:sp>
    </p:spTree>
    <p:extLst>
      <p:ext uri="{BB962C8B-B14F-4D97-AF65-F5344CB8AC3E}">
        <p14:creationId xmlns:p14="http://schemas.microsoft.com/office/powerpoint/2010/main" val="255012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576AB7-18AC-4160-B5ED-BDB1E1FBC424}"/>
              </a:ext>
            </a:extLst>
          </p:cNvPr>
          <p:cNvSpPr>
            <a:spLocks noGrp="1"/>
          </p:cNvSpPr>
          <p:nvPr>
            <p:ph type="title"/>
          </p:nvPr>
        </p:nvSpPr>
        <p:spPr/>
        <p:txBody>
          <a:bodyPr/>
          <a:lstStyle/>
          <a:p>
            <a:r>
              <a:rPr lang="en-US" dirty="0"/>
              <a:t>Does Everyone Have Access to Enough Food?</a:t>
            </a:r>
          </a:p>
        </p:txBody>
      </p:sp>
      <p:sp>
        <p:nvSpPr>
          <p:cNvPr id="3" name="Content Placeholder 2">
            <a:extLst>
              <a:ext uri="{FF2B5EF4-FFF2-40B4-BE49-F238E27FC236}">
                <a16:creationId xmlns:a16="http://schemas.microsoft.com/office/drawing/2014/main" id="{A44DB3E0-5120-4992-9BE4-6691C4D96EBD}"/>
              </a:ext>
            </a:extLst>
          </p:cNvPr>
          <p:cNvSpPr>
            <a:spLocks noGrp="1"/>
          </p:cNvSpPr>
          <p:nvPr>
            <p:ph idx="1"/>
          </p:nvPr>
        </p:nvSpPr>
        <p:spPr/>
        <p:txBody>
          <a:bodyPr/>
          <a:lstStyle/>
          <a:p>
            <a:r>
              <a:rPr lang="en-US" dirty="0"/>
              <a:t>It is estimated that about one in every eight people in the United States is food insecure. </a:t>
            </a:r>
          </a:p>
          <a:p>
            <a:r>
              <a:rPr lang="en-US" dirty="0"/>
              <a:t>Food insecurity refers to not having enough food to support an active, healthy life. </a:t>
            </a:r>
          </a:p>
          <a:p>
            <a:r>
              <a:rPr lang="en-US" dirty="0"/>
              <a:t>People may be food insecure because </a:t>
            </a:r>
          </a:p>
          <a:p>
            <a:pPr lvl="1"/>
            <a:r>
              <a:rPr lang="en-US" dirty="0"/>
              <a:t>they don’t have enough money, </a:t>
            </a:r>
          </a:p>
          <a:p>
            <a:pPr lvl="1"/>
            <a:r>
              <a:rPr lang="en-US" dirty="0"/>
              <a:t>they may not be able to get food supplies because they don’t have transportation, or </a:t>
            </a:r>
          </a:p>
          <a:p>
            <a:pPr lvl="1"/>
            <a:r>
              <a:rPr lang="en-US" dirty="0"/>
              <a:t>they might be unable to move independently. </a:t>
            </a:r>
          </a:p>
        </p:txBody>
      </p:sp>
    </p:spTree>
    <p:extLst>
      <p:ext uri="{BB962C8B-B14F-4D97-AF65-F5344CB8AC3E}">
        <p14:creationId xmlns:p14="http://schemas.microsoft.com/office/powerpoint/2010/main" val="29026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18C92-D101-4FFE-8418-2DFD48A83548}"/>
              </a:ext>
            </a:extLst>
          </p:cNvPr>
          <p:cNvSpPr>
            <a:spLocks noGrp="1"/>
          </p:cNvSpPr>
          <p:nvPr>
            <p:ph type="title"/>
          </p:nvPr>
        </p:nvSpPr>
        <p:spPr/>
        <p:txBody>
          <a:bodyPr/>
          <a:lstStyle/>
          <a:p>
            <a:r>
              <a:rPr lang="en-US" dirty="0"/>
              <a:t>Food Safety</a:t>
            </a:r>
          </a:p>
        </p:txBody>
      </p:sp>
      <p:sp>
        <p:nvSpPr>
          <p:cNvPr id="3" name="Content Placeholder 2">
            <a:extLst>
              <a:ext uri="{FF2B5EF4-FFF2-40B4-BE49-F238E27FC236}">
                <a16:creationId xmlns:a16="http://schemas.microsoft.com/office/drawing/2014/main" id="{26086422-3E4A-4E98-924B-3A727A92D8FE}"/>
              </a:ext>
            </a:extLst>
          </p:cNvPr>
          <p:cNvSpPr>
            <a:spLocks noGrp="1"/>
          </p:cNvSpPr>
          <p:nvPr>
            <p:ph idx="1"/>
          </p:nvPr>
        </p:nvSpPr>
        <p:spPr/>
        <p:txBody>
          <a:bodyPr/>
          <a:lstStyle/>
          <a:p>
            <a:r>
              <a:rPr lang="en-US" dirty="0"/>
              <a:t>Even when you do have access to food, the food isn’t always safe to eat. </a:t>
            </a:r>
          </a:p>
          <a:p>
            <a:r>
              <a:rPr lang="en-US" dirty="0"/>
              <a:t>Food can carry pathogens that cause foodborne illnesses.</a:t>
            </a:r>
          </a:p>
          <a:p>
            <a:r>
              <a:rPr lang="en-US" dirty="0"/>
              <a:t>Food goes through several steps before it gets to your plate. </a:t>
            </a:r>
          </a:p>
          <a:p>
            <a:r>
              <a:rPr lang="en-US" dirty="0"/>
              <a:t>These steps are called the food chain.</a:t>
            </a:r>
          </a:p>
          <a:p>
            <a:pPr lvl="1"/>
            <a:r>
              <a:rPr lang="en-US" dirty="0"/>
              <a:t>Production, processing, distribution, and preparation of food  </a:t>
            </a:r>
          </a:p>
        </p:txBody>
      </p:sp>
    </p:spTree>
    <p:extLst>
      <p:ext uri="{BB962C8B-B14F-4D97-AF65-F5344CB8AC3E}">
        <p14:creationId xmlns:p14="http://schemas.microsoft.com/office/powerpoint/2010/main" val="33236231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1F6D2-D952-4726-80E3-BB40C62F58D5}"/>
              </a:ext>
            </a:extLst>
          </p:cNvPr>
          <p:cNvSpPr>
            <a:spLocks noGrp="1"/>
          </p:cNvSpPr>
          <p:nvPr>
            <p:ph type="title"/>
          </p:nvPr>
        </p:nvSpPr>
        <p:spPr/>
        <p:txBody>
          <a:bodyPr/>
          <a:lstStyle/>
          <a:p>
            <a:r>
              <a:rPr lang="en-US" dirty="0"/>
              <a:t>The Food Chain</a:t>
            </a:r>
          </a:p>
        </p:txBody>
      </p:sp>
      <p:pic>
        <p:nvPicPr>
          <p:cNvPr id="5" name="Content Placeholder 4" descr="The links in the food chain are production, processing, distribution, and preparation.">
            <a:extLst>
              <a:ext uri="{FF2B5EF4-FFF2-40B4-BE49-F238E27FC236}">
                <a16:creationId xmlns:a16="http://schemas.microsoft.com/office/drawing/2014/main" id="{27B69E25-E5A1-4A38-ABB1-12FAD857A4FC}"/>
              </a:ext>
            </a:extLst>
          </p:cNvPr>
          <p:cNvPicPr>
            <a:picLocks noGrp="1" noChangeAspect="1"/>
          </p:cNvPicPr>
          <p:nvPr>
            <p:ph idx="1"/>
          </p:nvPr>
        </p:nvPicPr>
        <p:blipFill>
          <a:blip r:embed="rId3"/>
          <a:stretch>
            <a:fillRect/>
          </a:stretch>
        </p:blipFill>
        <p:spPr>
          <a:xfrm>
            <a:off x="2998907" y="1808163"/>
            <a:ext cx="6194186" cy="4168775"/>
          </a:xfrm>
        </p:spPr>
      </p:pic>
    </p:spTree>
    <p:extLst>
      <p:ext uri="{BB962C8B-B14F-4D97-AF65-F5344CB8AC3E}">
        <p14:creationId xmlns:p14="http://schemas.microsoft.com/office/powerpoint/2010/main" val="2181212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D9C4C-595D-4D68-BEE0-6E6EADD2C6A8}"/>
              </a:ext>
            </a:extLst>
          </p:cNvPr>
          <p:cNvSpPr>
            <a:spLocks noGrp="1"/>
          </p:cNvSpPr>
          <p:nvPr>
            <p:ph type="title"/>
          </p:nvPr>
        </p:nvSpPr>
        <p:spPr/>
        <p:txBody>
          <a:bodyPr/>
          <a:lstStyle/>
          <a:p>
            <a:r>
              <a:rPr lang="en-US" dirty="0"/>
              <a:t>Safe Food Handling and Preparation </a:t>
            </a:r>
            <a:r>
              <a:rPr lang="en-US" sz="2400" i="1" dirty="0"/>
              <a:t>(1 of 3)</a:t>
            </a:r>
          </a:p>
        </p:txBody>
      </p:sp>
      <p:sp>
        <p:nvSpPr>
          <p:cNvPr id="3" name="Content Placeholder 2">
            <a:extLst>
              <a:ext uri="{FF2B5EF4-FFF2-40B4-BE49-F238E27FC236}">
                <a16:creationId xmlns:a16="http://schemas.microsoft.com/office/drawing/2014/main" id="{2E906348-C95F-4A72-B9CA-7D0214053456}"/>
              </a:ext>
            </a:extLst>
          </p:cNvPr>
          <p:cNvSpPr>
            <a:spLocks noGrp="1"/>
          </p:cNvSpPr>
          <p:nvPr>
            <p:ph idx="1"/>
          </p:nvPr>
        </p:nvSpPr>
        <p:spPr/>
        <p:txBody>
          <a:bodyPr/>
          <a:lstStyle/>
          <a:p>
            <a:r>
              <a:rPr lang="en-US" dirty="0"/>
              <a:t>How you handle and prepare your foods will affect how likely they are to become contaminated. </a:t>
            </a:r>
          </a:p>
          <a:p>
            <a:r>
              <a:rPr lang="en-US" dirty="0"/>
              <a:t>The most important thing you can do when handling and preparing your food is to follow the four steps to food safety. </a:t>
            </a:r>
          </a:p>
          <a:p>
            <a:pPr lvl="1"/>
            <a:r>
              <a:rPr lang="en-US" dirty="0"/>
              <a:t>Clean </a:t>
            </a:r>
          </a:p>
          <a:p>
            <a:pPr lvl="1"/>
            <a:r>
              <a:rPr lang="en-US" dirty="0"/>
              <a:t>Separate</a:t>
            </a:r>
          </a:p>
          <a:p>
            <a:pPr lvl="1"/>
            <a:r>
              <a:rPr lang="en-US" dirty="0"/>
              <a:t>Cook</a:t>
            </a:r>
          </a:p>
          <a:p>
            <a:pPr lvl="1"/>
            <a:r>
              <a:rPr lang="en-US" dirty="0"/>
              <a:t>Chill</a:t>
            </a:r>
          </a:p>
          <a:p>
            <a:pPr marL="457200" lvl="1" indent="0" algn="r">
              <a:buNone/>
            </a:pPr>
            <a:r>
              <a:rPr lang="en-US" sz="1400" b="0" i="1" dirty="0"/>
              <a:t>(continued)</a:t>
            </a:r>
          </a:p>
        </p:txBody>
      </p:sp>
    </p:spTree>
    <p:extLst>
      <p:ext uri="{BB962C8B-B14F-4D97-AF65-F5344CB8AC3E}">
        <p14:creationId xmlns:p14="http://schemas.microsoft.com/office/powerpoint/2010/main" val="21749026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4A5E6-3D0E-4024-A781-A42177BC0BDF}"/>
              </a:ext>
            </a:extLst>
          </p:cNvPr>
          <p:cNvSpPr>
            <a:spLocks noGrp="1"/>
          </p:cNvSpPr>
          <p:nvPr>
            <p:ph type="title"/>
          </p:nvPr>
        </p:nvSpPr>
        <p:spPr/>
        <p:txBody>
          <a:bodyPr/>
          <a:lstStyle/>
          <a:p>
            <a:r>
              <a:rPr lang="en-US" dirty="0"/>
              <a:t>Safe Food Handling and Preparation </a:t>
            </a:r>
            <a:r>
              <a:rPr lang="en-US" sz="2400" i="1" dirty="0">
                <a:latin typeface="Helvetica" pitchFamily="2" charset="0"/>
              </a:rPr>
              <a:t>(2 of 3)</a:t>
            </a:r>
          </a:p>
        </p:txBody>
      </p:sp>
      <p:sp>
        <p:nvSpPr>
          <p:cNvPr id="3" name="Content Placeholder 2">
            <a:extLst>
              <a:ext uri="{FF2B5EF4-FFF2-40B4-BE49-F238E27FC236}">
                <a16:creationId xmlns:a16="http://schemas.microsoft.com/office/drawing/2014/main" id="{560DB0E1-ECA7-4C41-B673-B8A61AB403FD}"/>
              </a:ext>
            </a:extLst>
          </p:cNvPr>
          <p:cNvSpPr>
            <a:spLocks noGrp="1"/>
          </p:cNvSpPr>
          <p:nvPr>
            <p:ph idx="1"/>
          </p:nvPr>
        </p:nvSpPr>
        <p:spPr/>
        <p:txBody>
          <a:bodyPr/>
          <a:lstStyle/>
          <a:p>
            <a:pPr marL="514350" indent="-514350">
              <a:buFont typeface="+mj-lt"/>
              <a:buAutoNum type="arabicPeriod"/>
            </a:pPr>
            <a:r>
              <a:rPr lang="en-US" dirty="0"/>
              <a:t>Clean</a:t>
            </a:r>
          </a:p>
          <a:p>
            <a:pPr marL="521208" lvl="1" indent="0">
              <a:buNone/>
            </a:pPr>
            <a:r>
              <a:rPr lang="en-US" dirty="0"/>
              <a:t>Clean your hands. Clean all utensils, cutting boards, and surfaces. Wash fruits and vegetables. Clean all surfaces thoroughly when finished prepping food. </a:t>
            </a:r>
          </a:p>
          <a:p>
            <a:pPr marL="514350" indent="-514350">
              <a:buFont typeface="+mj-lt"/>
              <a:buAutoNum type="arabicPeriod"/>
            </a:pPr>
            <a:r>
              <a:rPr lang="en-US" dirty="0"/>
              <a:t>Separate </a:t>
            </a:r>
          </a:p>
          <a:p>
            <a:pPr marL="521208" lvl="1" indent="0">
              <a:buNone/>
            </a:pPr>
            <a:r>
              <a:rPr lang="en-US" dirty="0"/>
              <a:t>Separate produce from meats, eggs, and poultry. Use separate cutting boards for meats, eggs, and poultry. </a:t>
            </a:r>
          </a:p>
          <a:p>
            <a:pPr marL="457200" lvl="1" indent="0">
              <a:buNone/>
            </a:pPr>
            <a:endParaRPr lang="en-US" dirty="0"/>
          </a:p>
          <a:p>
            <a:pPr marL="971550" lvl="1" indent="-514350" algn="r">
              <a:buFont typeface="+mj-lt"/>
              <a:buAutoNum type="alphaUcPeriod"/>
            </a:pPr>
            <a:endParaRPr lang="en-US" dirty="0"/>
          </a:p>
          <a:p>
            <a:pPr marL="457200" lvl="1" indent="0" algn="r">
              <a:buNone/>
            </a:pPr>
            <a:r>
              <a:rPr lang="en-US" sz="1400" b="0" i="1" dirty="0"/>
              <a:t>(continued)</a:t>
            </a:r>
          </a:p>
        </p:txBody>
      </p:sp>
    </p:spTree>
    <p:extLst>
      <p:ext uri="{BB962C8B-B14F-4D97-AF65-F5344CB8AC3E}">
        <p14:creationId xmlns:p14="http://schemas.microsoft.com/office/powerpoint/2010/main" val="23805322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4A5E6-3D0E-4024-A781-A42177BC0BDF}"/>
              </a:ext>
            </a:extLst>
          </p:cNvPr>
          <p:cNvSpPr>
            <a:spLocks noGrp="1"/>
          </p:cNvSpPr>
          <p:nvPr>
            <p:ph type="title"/>
          </p:nvPr>
        </p:nvSpPr>
        <p:spPr/>
        <p:txBody>
          <a:bodyPr/>
          <a:lstStyle/>
          <a:p>
            <a:r>
              <a:rPr lang="en-US" dirty="0"/>
              <a:t>Safe Food Handling and Preparation </a:t>
            </a:r>
            <a:r>
              <a:rPr lang="en-US" sz="2400" i="1" dirty="0">
                <a:latin typeface="Helvetica" pitchFamily="2" charset="0"/>
              </a:rPr>
              <a:t>(3 of 3)</a:t>
            </a:r>
          </a:p>
        </p:txBody>
      </p:sp>
      <p:sp>
        <p:nvSpPr>
          <p:cNvPr id="3" name="Content Placeholder 2">
            <a:extLst>
              <a:ext uri="{FF2B5EF4-FFF2-40B4-BE49-F238E27FC236}">
                <a16:creationId xmlns:a16="http://schemas.microsoft.com/office/drawing/2014/main" id="{560DB0E1-ECA7-4C41-B673-B8A61AB403FD}"/>
              </a:ext>
            </a:extLst>
          </p:cNvPr>
          <p:cNvSpPr>
            <a:spLocks noGrp="1"/>
          </p:cNvSpPr>
          <p:nvPr>
            <p:ph idx="1"/>
          </p:nvPr>
        </p:nvSpPr>
        <p:spPr/>
        <p:txBody>
          <a:bodyPr/>
          <a:lstStyle/>
          <a:p>
            <a:pPr marL="514350" indent="-514350">
              <a:buFont typeface="+mj-lt"/>
              <a:buAutoNum type="arabicPeriod" startAt="3"/>
            </a:pPr>
            <a:r>
              <a:rPr lang="en-US" dirty="0"/>
              <a:t>Cook </a:t>
            </a:r>
          </a:p>
          <a:p>
            <a:pPr marL="521208" lvl="1" indent="0">
              <a:buNone/>
            </a:pPr>
            <a:r>
              <a:rPr lang="en-US" dirty="0"/>
              <a:t>Cook foods to the proper temperature to kill known pathogens. Serve food immediately, or make sure to keep cooked foods above 140 degrees Fahrenheit if they are not being eaten right away.</a:t>
            </a:r>
          </a:p>
          <a:p>
            <a:pPr marL="514350" indent="-514350">
              <a:buFont typeface="+mj-lt"/>
              <a:buAutoNum type="arabicPeriod" startAt="3"/>
            </a:pPr>
            <a:r>
              <a:rPr lang="en-US" dirty="0"/>
              <a:t>Chill </a:t>
            </a:r>
          </a:p>
          <a:p>
            <a:pPr marL="521208" lvl="1" indent="0">
              <a:buNone/>
            </a:pPr>
            <a:r>
              <a:rPr lang="en-US" dirty="0"/>
              <a:t>As soon as you are done eating, place all leftover foods in the refrigerator. Foods that require refrigeration should not be left out at room temperature for more than two hours to decrease the risk of bacteria growth. </a:t>
            </a:r>
          </a:p>
        </p:txBody>
      </p:sp>
    </p:spTree>
    <p:extLst>
      <p:ext uri="{BB962C8B-B14F-4D97-AF65-F5344CB8AC3E}">
        <p14:creationId xmlns:p14="http://schemas.microsoft.com/office/powerpoint/2010/main" val="2056515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Food Additives and Preservatives</a:t>
            </a:r>
          </a:p>
        </p:txBody>
      </p:sp>
      <p:sp>
        <p:nvSpPr>
          <p:cNvPr id="3" name="Content Placeholder 2"/>
          <p:cNvSpPr>
            <a:spLocks noGrp="1"/>
          </p:cNvSpPr>
          <p:nvPr>
            <p:ph idx="1"/>
          </p:nvPr>
        </p:nvSpPr>
        <p:spPr/>
        <p:txBody>
          <a:bodyPr/>
          <a:lstStyle/>
          <a:p>
            <a:r>
              <a:rPr lang="en-US" dirty="0"/>
              <a:t>Food additives are substances added to food to</a:t>
            </a:r>
          </a:p>
          <a:p>
            <a:pPr lvl="1"/>
            <a:r>
              <a:rPr lang="en-US" dirty="0"/>
              <a:t>improve freshness;</a:t>
            </a:r>
          </a:p>
          <a:p>
            <a:pPr lvl="1"/>
            <a:r>
              <a:rPr lang="en-US" dirty="0"/>
              <a:t>add nutrition; or</a:t>
            </a:r>
          </a:p>
          <a:p>
            <a:pPr lvl="1"/>
            <a:r>
              <a:rPr lang="en-US" dirty="0"/>
              <a:t>improve taste, texture, or appearance.</a:t>
            </a:r>
          </a:p>
          <a:p>
            <a:r>
              <a:rPr lang="en-US" dirty="0"/>
              <a:t>Additives that are designed to keep food from spoiling are called preservatives.</a:t>
            </a:r>
          </a:p>
        </p:txBody>
      </p:sp>
    </p:spTree>
    <p:extLst>
      <p:ext uri="{BB962C8B-B14F-4D97-AF65-F5344CB8AC3E}">
        <p14:creationId xmlns:p14="http://schemas.microsoft.com/office/powerpoint/2010/main" val="233191216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798</TotalTime>
  <Words>526</Words>
  <Application>Microsoft Office PowerPoint</Application>
  <PresentationFormat>Widescreen</PresentationFormat>
  <Paragraphs>53</Paragraphs>
  <Slides>10</Slides>
  <Notes>1</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10</vt:i4>
      </vt:variant>
    </vt:vector>
  </HeadingPairs>
  <TitlesOfParts>
    <vt:vector size="21"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4.2 Food Access and Safety</vt:lpstr>
      <vt:lpstr>Write About It </vt:lpstr>
      <vt:lpstr>Does Everyone Have Access to Enough Food?</vt:lpstr>
      <vt:lpstr>Food Safety</vt:lpstr>
      <vt:lpstr>The Food Chain</vt:lpstr>
      <vt:lpstr>Safe Food Handling and Preparation (1 of 3)</vt:lpstr>
      <vt:lpstr>Safe Food Handling and Preparation (2 of 3)</vt:lpstr>
      <vt:lpstr>Safe Food Handling and Preparation (3 of 3)</vt:lpstr>
      <vt:lpstr>Food Additives and Preservatives</vt:lpstr>
      <vt:lpstr>Pesticides and Organic Food</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85</cp:revision>
  <cp:lastPrinted>2017-03-14T16:50:08Z</cp:lastPrinted>
  <dcterms:created xsi:type="dcterms:W3CDTF">2017-03-14T15:11:25Z</dcterms:created>
  <dcterms:modified xsi:type="dcterms:W3CDTF">2020-09-18T14:35:51Z</dcterms:modified>
</cp:coreProperties>
</file>