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Lst>
  <p:notesMasterIdLst>
    <p:notesMasterId r:id="rId15"/>
  </p:notesMasterIdLst>
  <p:handoutMasterIdLst>
    <p:handoutMasterId r:id="rId16"/>
  </p:handoutMasterIdLst>
  <p:sldIdLst>
    <p:sldId id="270" r:id="rId3"/>
    <p:sldId id="271" r:id="rId4"/>
    <p:sldId id="273" r:id="rId5"/>
    <p:sldId id="274" r:id="rId6"/>
    <p:sldId id="282" r:id="rId7"/>
    <p:sldId id="275" r:id="rId8"/>
    <p:sldId id="276" r:id="rId9"/>
    <p:sldId id="277" r:id="rId10"/>
    <p:sldId id="278" r:id="rId11"/>
    <p:sldId id="279" r:id="rId12"/>
    <p:sldId id="280" r:id="rId13"/>
    <p:sldId id="281" r:id="rId14"/>
  </p:sldIdLst>
  <p:sldSz cx="12192000" cy="6858000"/>
  <p:notesSz cx="6858000" cy="9144000"/>
  <p:custDataLst>
    <p:tags r:id="rId17"/>
  </p:custDataLst>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6BC"/>
    <a:srgbClr val="D7D7D7"/>
    <a:srgbClr val="069E51"/>
    <a:srgbClr val="6A6A6A"/>
    <a:srgbClr val="B93737"/>
    <a:srgbClr val="F49C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6385" autoAdjust="0"/>
    <p:restoredTop sz="96357" autoAdjust="0"/>
  </p:normalViewPr>
  <p:slideViewPr>
    <p:cSldViewPr snapToGrid="0" snapToObjects="1">
      <p:cViewPr varScale="1">
        <p:scale>
          <a:sx n="106" d="100"/>
          <a:sy n="106" d="100"/>
        </p:scale>
        <p:origin x="138" y="18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gs" Target="tags/tag1.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7A2C252-5688-44A0-BFF9-CFA8D34B8E5E}" type="datetimeFigureOut">
              <a:rPr lang="en-US" altLang="en-US"/>
              <a:pPr>
                <a:defRPr/>
              </a:pPr>
              <a:t>9/18/2020</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254FF0-9A45-4C62-8064-44E4CC66855D}"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96CCC59E-CCE7-404B-AA4E-0DEAD720DA9F}" type="datetimeFigureOut">
              <a:rPr lang="en-US" altLang="en-US"/>
              <a:pPr>
                <a:defRPr/>
              </a:pPr>
              <a:t>9/18/2020</a:t>
            </a:fld>
            <a:endParaRPr lang="en-US"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D8F4014-75F9-474D-8DFA-11374318636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4.2</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5</a:t>
            </a:fld>
            <a:endParaRPr lang="en-US" altLang="en-US"/>
          </a:p>
        </p:txBody>
      </p:sp>
    </p:spTree>
    <p:extLst>
      <p:ext uri="{BB962C8B-B14F-4D97-AF65-F5344CB8AC3E}">
        <p14:creationId xmlns:p14="http://schemas.microsoft.com/office/powerpoint/2010/main" val="40958408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12</a:t>
            </a:fld>
            <a:endParaRPr lang="en-US" altLang="en-US"/>
          </a:p>
        </p:txBody>
      </p:sp>
    </p:spTree>
    <p:extLst>
      <p:ext uri="{BB962C8B-B14F-4D97-AF65-F5344CB8AC3E}">
        <p14:creationId xmlns:p14="http://schemas.microsoft.com/office/powerpoint/2010/main" val="9071618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7158"/>
            <a:ext cx="9144000" cy="1866319"/>
          </a:xfrm>
          <a:prstGeom prst="rect">
            <a:avLst/>
          </a:prstGeom>
        </p:spPr>
        <p:txBody>
          <a:bodyPr anchor="t"/>
          <a:lstStyle>
            <a:lvl1pPr algn="ctr">
              <a:defRPr sz="6000" b="1" i="0" cap="all" baseline="0">
                <a:ln>
                  <a:noFill/>
                </a:ln>
                <a:solidFill>
                  <a:srgbClr val="3766BC"/>
                </a:solidFill>
                <a:latin typeface="Helvetica Neue Condensed"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1975134"/>
            <a:ext cx="9144000" cy="412024"/>
          </a:xfrm>
        </p:spPr>
        <p:txBody>
          <a:bodyPr>
            <a:normAutofit/>
          </a:bodyPr>
          <a:lstStyle>
            <a:lvl1pPr marL="0" indent="0" algn="ctr">
              <a:buNone/>
              <a:defRPr sz="2200" cap="all" baseline="0">
                <a:solidFill>
                  <a:srgbClr val="6A6A6A"/>
                </a:solidFill>
                <a:latin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Content Placeholder 7"/>
          <p:cNvSpPr>
            <a:spLocks noGrp="1"/>
          </p:cNvSpPr>
          <p:nvPr>
            <p:ph sz="quarter" idx="10"/>
          </p:nvPr>
        </p:nvSpPr>
        <p:spPr>
          <a:xfrm>
            <a:off x="0" y="5845552"/>
            <a:ext cx="12192000" cy="457277"/>
          </a:xfrm>
        </p:spPr>
        <p:txBody>
          <a:bodyPr>
            <a:normAutofit/>
          </a:bodyPr>
          <a:lstStyle>
            <a:lvl1pPr marL="0" indent="0" algn="ctr">
              <a:buFontTx/>
              <a:buNone/>
              <a:defRPr sz="1800" baseline="0">
                <a:solidFill>
                  <a:srgbClr val="D7D7D7"/>
                </a:solidFill>
              </a:defRPr>
            </a:lvl1pPr>
          </a:lstStyle>
          <a:p>
            <a:pPr lvl="0"/>
            <a:r>
              <a:rPr lang="en-US"/>
              <a:t>Edit Master text styles</a:t>
            </a:r>
          </a:p>
        </p:txBody>
      </p:sp>
    </p:spTree>
    <p:extLst>
      <p:ext uri="{BB962C8B-B14F-4D97-AF65-F5344CB8AC3E}">
        <p14:creationId xmlns:p14="http://schemas.microsoft.com/office/powerpoint/2010/main" val="382023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B519A-78B7-4C0F-8A15-E9B5323AC18E}" type="datetimeFigureOut">
              <a:rPr lang="en-US" altLang="en-US"/>
              <a:pPr>
                <a:defRPr/>
              </a:pPr>
              <a:t>9/18/2020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fld id="{3FAA1434-A6A6-46B9-BAF2-FED71B7A5BEC}" type="slidenum">
              <a:rPr lang="en-US" altLang="en-US"/>
              <a:pPr/>
              <a:t>‹#›</a:t>
            </a:fld>
            <a:endParaRPr lang="en-US" altLang="en-US"/>
          </a:p>
        </p:txBody>
      </p:sp>
    </p:spTree>
    <p:extLst>
      <p:ext uri="{BB962C8B-B14F-4D97-AF65-F5344CB8AC3E}">
        <p14:creationId xmlns:p14="http://schemas.microsoft.com/office/powerpoint/2010/main" val="208085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56E29B-72B0-4DFE-BAF8-4FA4CD0AE990}"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E4F52ED4-BC79-47BF-8A23-39D94FF7F8D7}" type="slidenum">
              <a:rPr lang="en-US" altLang="en-US"/>
              <a:pPr/>
              <a:t>‹#›</a:t>
            </a:fld>
            <a:endParaRPr lang="en-US" altLang="en-US"/>
          </a:p>
        </p:txBody>
      </p:sp>
    </p:spTree>
    <p:extLst>
      <p:ext uri="{BB962C8B-B14F-4D97-AF65-F5344CB8AC3E}">
        <p14:creationId xmlns:p14="http://schemas.microsoft.com/office/powerpoint/2010/main" val="412902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63273E4-1673-4F49-A000-75434E831798}"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F52C659B-36D2-41BC-8F83-C5BFD5B89924}" type="slidenum">
              <a:rPr lang="en-US" altLang="en-US"/>
              <a:pPr/>
              <a:t>‹#›</a:t>
            </a:fld>
            <a:endParaRPr lang="en-US" altLang="en-US"/>
          </a:p>
        </p:txBody>
      </p:sp>
    </p:spTree>
    <p:extLst>
      <p:ext uri="{BB962C8B-B14F-4D97-AF65-F5344CB8AC3E}">
        <p14:creationId xmlns:p14="http://schemas.microsoft.com/office/powerpoint/2010/main" val="32916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97C10-F4CF-4AAF-9394-2137F383A334}"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10FCE6-E227-4E91-84F8-5EF6FA89DEE0}" type="slidenum">
              <a:rPr lang="en-US" altLang="en-US"/>
              <a:pPr/>
              <a:t>‹#›</a:t>
            </a:fld>
            <a:endParaRPr lang="en-US" altLang="en-US"/>
          </a:p>
        </p:txBody>
      </p:sp>
    </p:spTree>
    <p:extLst>
      <p:ext uri="{BB962C8B-B14F-4D97-AF65-F5344CB8AC3E}">
        <p14:creationId xmlns:p14="http://schemas.microsoft.com/office/powerpoint/2010/main" val="327621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566095-A1A3-4C98-A61E-8857A55537CF}"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C1A75FD8-31B5-4DD0-A600-3D54C457EDB7}" type="slidenum">
              <a:rPr lang="en-US" altLang="en-US"/>
              <a:pPr/>
              <a:t>‹#›</a:t>
            </a:fld>
            <a:endParaRPr lang="en-US" altLang="en-US"/>
          </a:p>
        </p:txBody>
      </p:sp>
    </p:spTree>
    <p:extLst>
      <p:ext uri="{BB962C8B-B14F-4D97-AF65-F5344CB8AC3E}">
        <p14:creationId xmlns:p14="http://schemas.microsoft.com/office/powerpoint/2010/main" val="113619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a:prstGeom prst="rect">
            <a:avLst/>
          </a:prstGeom>
        </p:spPr>
        <p:txBody>
          <a:bodyPr lIns="0" tIns="0" rIns="0" bIns="0">
            <a:noAutofit/>
          </a:bodyPr>
          <a:lstStyle>
            <a:lvl1pPr algn="ctr">
              <a:defRPr sz="3800" b="1" i="0" cap="none" baseline="0">
                <a:solidFill>
                  <a:srgbClr val="3766BC"/>
                </a:solidFill>
                <a:latin typeface="Helvetica Neue Condense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07919"/>
            <a:ext cx="10515600" cy="4168338"/>
          </a:xfrm>
        </p:spPr>
        <p:txBody>
          <a:bodyPr>
            <a:noAutofit/>
          </a:bodyPr>
          <a:lstStyle>
            <a:lvl1pPr>
              <a:defRPr b="1" baseline="0">
                <a:latin typeface="Helvetica" pitchFamily="34" charset="0"/>
              </a:defRPr>
            </a:lvl1pPr>
            <a:lvl2pPr>
              <a:defRPr b="1" baseline="0">
                <a:latin typeface="Helvetica" pitchFamily="34" charset="0"/>
              </a:defRPr>
            </a:lvl2pPr>
            <a:lvl3pPr>
              <a:defRPr b="1">
                <a:latin typeface="Helvetica" pitchFamily="34" charset="0"/>
              </a:defRPr>
            </a:lvl3pPr>
            <a:lvl4pPr>
              <a:defRPr b="1" baseline="0">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897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41954"/>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41953"/>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8200" y="969560"/>
            <a:ext cx="10515600" cy="409790"/>
          </a:xfrm>
          <a:prstGeom prst="rect">
            <a:avLst/>
          </a:prstGeom>
        </p:spPr>
        <p:txBody>
          <a:bodyPr lIns="0" tIns="0" rIns="0" bIns="0">
            <a:normAutofit/>
          </a:bodyPr>
          <a:lstStyle>
            <a:lvl1pPr algn="ctr">
              <a:defRPr sz="3800" b="1" i="0" baseline="0">
                <a:solidFill>
                  <a:srgbClr val="3766BC"/>
                </a:solidFill>
                <a:latin typeface="Helvetica Neue Condensed" charset="0"/>
              </a:defRPr>
            </a:lvl1pPr>
          </a:lstStyle>
          <a:p>
            <a:r>
              <a:rPr lang="en-US" dirty="0"/>
              <a:t>Click to edit Master title style</a:t>
            </a:r>
          </a:p>
        </p:txBody>
      </p:sp>
    </p:spTree>
    <p:extLst>
      <p:ext uri="{BB962C8B-B14F-4D97-AF65-F5344CB8AC3E}">
        <p14:creationId xmlns:p14="http://schemas.microsoft.com/office/powerpoint/2010/main" val="210505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37BA7D-B68D-4CAB-B007-9C48419216CD}"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7474A3-2782-4698-B0C3-200C78EED7DD}" type="slidenum">
              <a:rPr lang="en-US" altLang="en-US"/>
              <a:pPr/>
              <a:t>‹#›</a:t>
            </a:fld>
            <a:endParaRPr lang="en-US" altLang="en-US"/>
          </a:p>
        </p:txBody>
      </p:sp>
    </p:spTree>
    <p:extLst>
      <p:ext uri="{BB962C8B-B14F-4D97-AF65-F5344CB8AC3E}">
        <p14:creationId xmlns:p14="http://schemas.microsoft.com/office/powerpoint/2010/main" val="375433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D9FC19-6F6B-40BB-A551-5B23405E1A22}"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D8DB88A-3BFC-43D6-A0B9-1F9382ED257F}" type="slidenum">
              <a:rPr lang="en-US" altLang="en-US"/>
              <a:pPr/>
              <a:t>‹#›</a:t>
            </a:fld>
            <a:endParaRPr lang="en-US" altLang="en-US"/>
          </a:p>
        </p:txBody>
      </p:sp>
    </p:spTree>
    <p:extLst>
      <p:ext uri="{BB962C8B-B14F-4D97-AF65-F5344CB8AC3E}">
        <p14:creationId xmlns:p14="http://schemas.microsoft.com/office/powerpoint/2010/main" val="304276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E08C940-C326-4E22-A072-F58D9986B6CC}"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AC6C458-612D-410B-A23A-38C22B1AD289}" type="slidenum">
              <a:rPr lang="en-US" altLang="en-US"/>
              <a:pPr/>
              <a:t>‹#›</a:t>
            </a:fld>
            <a:endParaRPr lang="en-US" altLang="en-US"/>
          </a:p>
        </p:txBody>
      </p:sp>
    </p:spTree>
    <p:extLst>
      <p:ext uri="{BB962C8B-B14F-4D97-AF65-F5344CB8AC3E}">
        <p14:creationId xmlns:p14="http://schemas.microsoft.com/office/powerpoint/2010/main" val="392555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0B050E1-B9F5-47B8-8A5F-7ADCF818B579}"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728573AA-BCB7-4BEE-8B0C-22CEC8BA2796}" type="slidenum">
              <a:rPr lang="en-US" altLang="en-US"/>
              <a:pPr/>
              <a:t>‹#›</a:t>
            </a:fld>
            <a:endParaRPr lang="en-US" altLang="en-US"/>
          </a:p>
        </p:txBody>
      </p:sp>
    </p:spTree>
    <p:extLst>
      <p:ext uri="{BB962C8B-B14F-4D97-AF65-F5344CB8AC3E}">
        <p14:creationId xmlns:p14="http://schemas.microsoft.com/office/powerpoint/2010/main" val="25463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056B03A-8A4D-4B18-85EA-C920101115C2}" type="datetimeFigureOut">
              <a:rPr lang="en-US" altLang="en-US"/>
              <a:pPr>
                <a:defRPr/>
              </a:pPr>
              <a:t>9/18/2020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891E2BBD-6DFD-4051-B524-3C412915A2BF}" type="slidenum">
              <a:rPr lang="en-US" altLang="en-US"/>
              <a:pPr/>
              <a:t>‹#›</a:t>
            </a:fld>
            <a:endParaRPr lang="en-US" altLang="en-US"/>
          </a:p>
        </p:txBody>
      </p:sp>
    </p:spTree>
    <p:extLst>
      <p:ext uri="{BB962C8B-B14F-4D97-AF65-F5344CB8AC3E}">
        <p14:creationId xmlns:p14="http://schemas.microsoft.com/office/powerpoint/2010/main" val="318560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23BF81C-7F74-4E4D-BD97-843E430D1755}" type="datetimeFigureOut">
              <a:rPr lang="en-US" altLang="en-US"/>
              <a:pPr>
                <a:defRPr/>
              </a:pPr>
              <a:t>9/18/2020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fld id="{1981CFFC-F819-4CCF-95AB-0B72F07DC821}" type="slidenum">
              <a:rPr lang="en-US" altLang="en-US"/>
              <a:pPr/>
              <a:t>‹#›</a:t>
            </a:fld>
            <a:endParaRPr lang="en-US" altLang="en-US"/>
          </a:p>
        </p:txBody>
      </p:sp>
    </p:spTree>
    <p:extLst>
      <p:ext uri="{BB962C8B-B14F-4D97-AF65-F5344CB8AC3E}">
        <p14:creationId xmlns:p14="http://schemas.microsoft.com/office/powerpoint/2010/main" val="3729133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Title Placeholder 8"/>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Franklin Gothic Medium" pitchFamily="34" charset="0"/>
        </a:defRPr>
      </a:lvl2pPr>
      <a:lvl3pPr algn="l" rtl="0" eaLnBrk="0" fontAlgn="base" hangingPunct="0">
        <a:lnSpc>
          <a:spcPct val="90000"/>
        </a:lnSpc>
        <a:spcBef>
          <a:spcPct val="0"/>
        </a:spcBef>
        <a:spcAft>
          <a:spcPct val="0"/>
        </a:spcAft>
        <a:defRPr sz="4400">
          <a:solidFill>
            <a:schemeClr val="tx1"/>
          </a:solidFill>
          <a:latin typeface="Franklin Gothic Medium" pitchFamily="34" charset="0"/>
        </a:defRPr>
      </a:lvl3pPr>
      <a:lvl4pPr algn="l" rtl="0" eaLnBrk="0" fontAlgn="base" hangingPunct="0">
        <a:lnSpc>
          <a:spcPct val="90000"/>
        </a:lnSpc>
        <a:spcBef>
          <a:spcPct val="0"/>
        </a:spcBef>
        <a:spcAft>
          <a:spcPct val="0"/>
        </a:spcAft>
        <a:defRPr sz="4400">
          <a:solidFill>
            <a:schemeClr val="tx1"/>
          </a:solidFill>
          <a:latin typeface="Franklin Gothic Medium" pitchFamily="34" charset="0"/>
        </a:defRPr>
      </a:lvl4pPr>
      <a:lvl5pPr algn="l" rtl="0" eaLnBrk="0" fontAlgn="base" hangingPunct="0">
        <a:lnSpc>
          <a:spcPct val="90000"/>
        </a:lnSpc>
        <a:spcBef>
          <a:spcPct val="0"/>
        </a:spcBef>
        <a:spcAft>
          <a:spcPct val="0"/>
        </a:spcAft>
        <a:defRPr sz="4400">
          <a:solidFill>
            <a:schemeClr val="tx1"/>
          </a:solidFill>
          <a:latin typeface="Franklin Gothic Medium" pitchFamily="34" charset="0"/>
        </a:defRPr>
      </a:lvl5pPr>
      <a:lvl6pPr marL="457200" algn="l" rtl="0" fontAlgn="base">
        <a:lnSpc>
          <a:spcPct val="90000"/>
        </a:lnSpc>
        <a:spcBef>
          <a:spcPct val="0"/>
        </a:spcBef>
        <a:spcAft>
          <a:spcPct val="0"/>
        </a:spcAft>
        <a:defRPr sz="4400">
          <a:solidFill>
            <a:schemeClr val="tx1"/>
          </a:solidFill>
          <a:latin typeface="Franklin Gothic Medium" pitchFamily="34" charset="0"/>
        </a:defRPr>
      </a:lvl6pPr>
      <a:lvl7pPr marL="914400" algn="l" rtl="0" fontAlgn="base">
        <a:lnSpc>
          <a:spcPct val="90000"/>
        </a:lnSpc>
        <a:spcBef>
          <a:spcPct val="0"/>
        </a:spcBef>
        <a:spcAft>
          <a:spcPct val="0"/>
        </a:spcAft>
        <a:defRPr sz="4400">
          <a:solidFill>
            <a:schemeClr val="tx1"/>
          </a:solidFill>
          <a:latin typeface="Franklin Gothic Medium" pitchFamily="34" charset="0"/>
        </a:defRPr>
      </a:lvl7pPr>
      <a:lvl8pPr marL="1371600" algn="l" rtl="0" fontAlgn="base">
        <a:lnSpc>
          <a:spcPct val="90000"/>
        </a:lnSpc>
        <a:spcBef>
          <a:spcPct val="0"/>
        </a:spcBef>
        <a:spcAft>
          <a:spcPct val="0"/>
        </a:spcAft>
        <a:defRPr sz="4400">
          <a:solidFill>
            <a:schemeClr val="tx1"/>
          </a:solidFill>
          <a:latin typeface="Franklin Gothic Medium" pitchFamily="34" charset="0"/>
        </a:defRPr>
      </a:lvl8pPr>
      <a:lvl9pPr marL="1828800" algn="l" rtl="0" fontAlgn="base">
        <a:lnSpc>
          <a:spcPct val="90000"/>
        </a:lnSpc>
        <a:spcBef>
          <a:spcPct val="0"/>
        </a:spcBef>
        <a:spcAft>
          <a:spcPct val="0"/>
        </a:spcAft>
        <a:defRPr sz="4400">
          <a:solidFill>
            <a:schemeClr val="tx1"/>
          </a:solidFill>
          <a:latin typeface="Franklin Gothic Medium"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itchFamily="34" charset="0"/>
              </a:defRPr>
            </a:lvl1pPr>
          </a:lstStyle>
          <a:p>
            <a:pPr>
              <a:defRPr/>
            </a:pPr>
            <a:fld id="{BE4AE11F-9285-4F6F-A6B2-1A6388682792}" type="datetimeFigureOut">
              <a:rPr lang="en-US" altLang="en-US"/>
              <a:pPr>
                <a:defRPr/>
              </a:pPr>
              <a:t>9/18/2020</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itchFamily="34" charset="0"/>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8AA81F6-E4F9-4273-BDEA-24C02A580A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0" fontAlgn="base" hangingPunct="0">
        <a:lnSpc>
          <a:spcPct val="90000"/>
        </a:lnSpc>
        <a:spcBef>
          <a:spcPct val="0"/>
        </a:spcBef>
        <a:spcAft>
          <a:spcPct val="0"/>
        </a:spcAft>
        <a:defRPr sz="3800" kern="1200">
          <a:solidFill>
            <a:srgbClr val="3766BC"/>
          </a:solidFill>
          <a:latin typeface="Helvetica Neue Condensed" charset="0"/>
          <a:ea typeface="+mj-ea"/>
          <a:cs typeface="+mj-cs"/>
        </a:defRPr>
      </a:lvl1pPr>
      <a:lvl2pPr algn="l" rtl="0" eaLnBrk="0" fontAlgn="base" hangingPunct="0">
        <a:lnSpc>
          <a:spcPct val="90000"/>
        </a:lnSpc>
        <a:spcBef>
          <a:spcPct val="0"/>
        </a:spcBef>
        <a:spcAft>
          <a:spcPct val="0"/>
        </a:spcAft>
        <a:defRPr sz="3800">
          <a:solidFill>
            <a:srgbClr val="3766BC"/>
          </a:solidFill>
          <a:latin typeface="Helvetica Neue Condensed"/>
        </a:defRPr>
      </a:lvl2pPr>
      <a:lvl3pPr algn="l" rtl="0" eaLnBrk="0" fontAlgn="base" hangingPunct="0">
        <a:lnSpc>
          <a:spcPct val="90000"/>
        </a:lnSpc>
        <a:spcBef>
          <a:spcPct val="0"/>
        </a:spcBef>
        <a:spcAft>
          <a:spcPct val="0"/>
        </a:spcAft>
        <a:defRPr sz="3800">
          <a:solidFill>
            <a:srgbClr val="3766BC"/>
          </a:solidFill>
          <a:latin typeface="Helvetica Neue Condensed"/>
        </a:defRPr>
      </a:lvl3pPr>
      <a:lvl4pPr algn="l" rtl="0" eaLnBrk="0" fontAlgn="base" hangingPunct="0">
        <a:lnSpc>
          <a:spcPct val="90000"/>
        </a:lnSpc>
        <a:spcBef>
          <a:spcPct val="0"/>
        </a:spcBef>
        <a:spcAft>
          <a:spcPct val="0"/>
        </a:spcAft>
        <a:defRPr sz="3800">
          <a:solidFill>
            <a:srgbClr val="3766BC"/>
          </a:solidFill>
          <a:latin typeface="Helvetica Neue Condensed"/>
        </a:defRPr>
      </a:lvl4pPr>
      <a:lvl5pPr algn="l" rtl="0" eaLnBrk="0" fontAlgn="base" hangingPunct="0">
        <a:lnSpc>
          <a:spcPct val="90000"/>
        </a:lnSpc>
        <a:spcBef>
          <a:spcPct val="0"/>
        </a:spcBef>
        <a:spcAft>
          <a:spcPct val="0"/>
        </a:spcAft>
        <a:defRPr sz="3800">
          <a:solidFill>
            <a:srgbClr val="3766BC"/>
          </a:solidFill>
          <a:latin typeface="Helvetica Neue Condensed"/>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Bold"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Bold"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Bold"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524000" y="2387600"/>
            <a:ext cx="9144000" cy="1865313"/>
          </a:xfrm>
        </p:spPr>
        <p:txBody>
          <a:bodyPr/>
          <a:lstStyle/>
          <a:p>
            <a:pPr eaLnBrk="1" hangingPunct="1"/>
            <a:r>
              <a:rPr lang="en-US" altLang="en-US" cap="none" dirty="0">
                <a:latin typeface="Helvetica Neue Condensed"/>
              </a:rPr>
              <a:t>Lesson 4.1</a:t>
            </a:r>
            <a:br>
              <a:rPr lang="en-US" altLang="en-US" cap="none" dirty="0">
                <a:latin typeface="Helvetica Neue Condensed"/>
              </a:rPr>
            </a:br>
            <a:r>
              <a:rPr lang="en-US" altLang="en-US" cap="none" dirty="0">
                <a:latin typeface="Helvetica Neue Condensed"/>
              </a:rPr>
              <a:t>Eating Well as You Grow </a:t>
            </a:r>
          </a:p>
        </p:txBody>
      </p:sp>
      <p:sp>
        <p:nvSpPr>
          <p:cNvPr id="3" name="Subtitle 2"/>
          <p:cNvSpPr>
            <a:spLocks noGrp="1"/>
          </p:cNvSpPr>
          <p:nvPr>
            <p:ph type="subTitle" idx="1"/>
          </p:nvPr>
        </p:nvSpPr>
        <p:spPr>
          <a:xfrm>
            <a:off x="1524000" y="1974850"/>
            <a:ext cx="9144000" cy="412750"/>
          </a:xfrm>
        </p:spPr>
        <p:txBody>
          <a:bodyPr rtlCol="0"/>
          <a:lstStyle/>
          <a:p>
            <a:pPr eaLnBrk="1" fontAlgn="auto" hangingPunct="1">
              <a:spcAft>
                <a:spcPts val="0"/>
              </a:spcAft>
              <a:buFont typeface="Arial"/>
              <a:buNone/>
              <a:defRPr/>
            </a:pPr>
            <a:r>
              <a:rPr lang="en-US" dirty="0"/>
              <a:t>Chapter </a:t>
            </a:r>
            <a:r>
              <a:rPr lang="en-US" b="1" dirty="0"/>
              <a:t>4</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78E67-F09D-403C-B65A-2F0658A5EB5F}"/>
              </a:ext>
            </a:extLst>
          </p:cNvPr>
          <p:cNvSpPr>
            <a:spLocks noGrp="1"/>
          </p:cNvSpPr>
          <p:nvPr>
            <p:ph type="title"/>
          </p:nvPr>
        </p:nvSpPr>
        <p:spPr/>
        <p:txBody>
          <a:bodyPr/>
          <a:lstStyle/>
          <a:p>
            <a:r>
              <a:rPr lang="en-US" dirty="0"/>
              <a:t>Communicating for Healthy Eating </a:t>
            </a:r>
            <a:r>
              <a:rPr lang="en-US" sz="2400" i="1" dirty="0"/>
              <a:t>(1 of 2)</a:t>
            </a:r>
          </a:p>
        </p:txBody>
      </p:sp>
      <p:sp>
        <p:nvSpPr>
          <p:cNvPr id="3" name="Content Placeholder 2">
            <a:extLst>
              <a:ext uri="{FF2B5EF4-FFF2-40B4-BE49-F238E27FC236}">
                <a16:creationId xmlns:a16="http://schemas.microsoft.com/office/drawing/2014/main" id="{3C6227F2-3054-4AF9-A5FA-EB231759D1B6}"/>
              </a:ext>
            </a:extLst>
          </p:cNvPr>
          <p:cNvSpPr>
            <a:spLocks noGrp="1"/>
          </p:cNvSpPr>
          <p:nvPr>
            <p:ph idx="1"/>
          </p:nvPr>
        </p:nvSpPr>
        <p:spPr/>
        <p:txBody>
          <a:bodyPr/>
          <a:lstStyle/>
          <a:p>
            <a:r>
              <a:rPr lang="en-US" dirty="0"/>
              <a:t>It is important to learn to communicate your wants and needs so that you can make healthy choices. </a:t>
            </a:r>
          </a:p>
          <a:p>
            <a:r>
              <a:rPr lang="en-US" dirty="0"/>
              <a:t>Sometimes, you need to say no to someone who wants you to make an unhealthy eating choice. </a:t>
            </a:r>
          </a:p>
          <a:p>
            <a:r>
              <a:rPr lang="en-US" dirty="0"/>
              <a:t>Other times, you may need to ask for assistance in making a smart decision.</a:t>
            </a:r>
          </a:p>
          <a:p>
            <a:pPr marL="0" indent="0">
              <a:buNone/>
            </a:pPr>
            <a:endParaRPr lang="en-US" dirty="0"/>
          </a:p>
          <a:p>
            <a:pPr marL="0" indent="0">
              <a:buNone/>
            </a:pPr>
            <a:endParaRPr lang="en-US" dirty="0"/>
          </a:p>
          <a:p>
            <a:pPr marL="0" indent="0" algn="r">
              <a:buNone/>
            </a:pPr>
            <a:r>
              <a:rPr lang="en-US" sz="1400" b="0" i="1" dirty="0"/>
              <a:t>(continued)</a:t>
            </a:r>
            <a:endParaRPr lang="en-US" dirty="0"/>
          </a:p>
        </p:txBody>
      </p:sp>
    </p:spTree>
    <p:extLst>
      <p:ext uri="{BB962C8B-B14F-4D97-AF65-F5344CB8AC3E}">
        <p14:creationId xmlns:p14="http://schemas.microsoft.com/office/powerpoint/2010/main" val="1003022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38D22-3B33-4CC3-B5F0-11AADC20A88C}"/>
              </a:ext>
            </a:extLst>
          </p:cNvPr>
          <p:cNvSpPr>
            <a:spLocks noGrp="1"/>
          </p:cNvSpPr>
          <p:nvPr>
            <p:ph type="title"/>
          </p:nvPr>
        </p:nvSpPr>
        <p:spPr/>
        <p:txBody>
          <a:bodyPr/>
          <a:lstStyle/>
          <a:p>
            <a:r>
              <a:rPr lang="en-US" dirty="0"/>
              <a:t>Communicating for Healthy Eating </a:t>
            </a:r>
            <a:r>
              <a:rPr lang="en-US" sz="2400" i="1" dirty="0">
                <a:latin typeface="Helvetica" pitchFamily="2" charset="0"/>
              </a:rPr>
              <a:t>(2 of 2)</a:t>
            </a:r>
          </a:p>
        </p:txBody>
      </p:sp>
      <p:sp>
        <p:nvSpPr>
          <p:cNvPr id="3" name="Content Placeholder 2">
            <a:extLst>
              <a:ext uri="{FF2B5EF4-FFF2-40B4-BE49-F238E27FC236}">
                <a16:creationId xmlns:a16="http://schemas.microsoft.com/office/drawing/2014/main" id="{A3E1287A-CFD9-422A-87CC-551A06CA2E1D}"/>
              </a:ext>
            </a:extLst>
          </p:cNvPr>
          <p:cNvSpPr>
            <a:spLocks noGrp="1"/>
          </p:cNvSpPr>
          <p:nvPr>
            <p:ph idx="1"/>
          </p:nvPr>
        </p:nvSpPr>
        <p:spPr/>
        <p:txBody>
          <a:bodyPr/>
          <a:lstStyle/>
          <a:p>
            <a:r>
              <a:rPr lang="en-US" dirty="0"/>
              <a:t>Learn to say no in a nonhurtful way to help yourself eat well. </a:t>
            </a:r>
          </a:p>
          <a:p>
            <a:r>
              <a:rPr lang="en-US" dirty="0"/>
              <a:t>Ask for help if you feel confused by the food options you have. </a:t>
            </a:r>
          </a:p>
          <a:p>
            <a:r>
              <a:rPr lang="en-US" dirty="0"/>
              <a:t>Negotiate with others to make healthier food choices. </a:t>
            </a:r>
          </a:p>
        </p:txBody>
      </p:sp>
    </p:spTree>
    <p:extLst>
      <p:ext uri="{BB962C8B-B14F-4D97-AF65-F5344CB8AC3E}">
        <p14:creationId xmlns:p14="http://schemas.microsoft.com/office/powerpoint/2010/main" val="30171318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EFF863-4FEE-490B-861B-27685027FA7E}"/>
              </a:ext>
            </a:extLst>
          </p:cNvPr>
          <p:cNvSpPr>
            <a:spLocks noGrp="1"/>
          </p:cNvSpPr>
          <p:nvPr>
            <p:ph type="title"/>
          </p:nvPr>
        </p:nvSpPr>
        <p:spPr/>
        <p:txBody>
          <a:bodyPr/>
          <a:lstStyle/>
          <a:p>
            <a:r>
              <a:rPr lang="en-US" dirty="0"/>
              <a:t>Steps for Negotiating Healthy Food Choices</a:t>
            </a:r>
          </a:p>
        </p:txBody>
      </p:sp>
      <p:sp>
        <p:nvSpPr>
          <p:cNvPr id="3" name="Content Placeholder 2">
            <a:extLst>
              <a:ext uri="{FF2B5EF4-FFF2-40B4-BE49-F238E27FC236}">
                <a16:creationId xmlns:a16="http://schemas.microsoft.com/office/drawing/2014/main" id="{682C3EC5-33DE-429B-8608-E5D86936131C}"/>
              </a:ext>
            </a:extLst>
          </p:cNvPr>
          <p:cNvSpPr>
            <a:spLocks noGrp="1"/>
          </p:cNvSpPr>
          <p:nvPr>
            <p:ph idx="1"/>
          </p:nvPr>
        </p:nvSpPr>
        <p:spPr/>
        <p:txBody>
          <a:bodyPr/>
          <a:lstStyle/>
          <a:p>
            <a:pPr marL="514350" indent="-514350">
              <a:buAutoNum type="arabicPeriod"/>
            </a:pPr>
            <a:r>
              <a:rPr lang="en-US" dirty="0"/>
              <a:t>Identify the conflict. </a:t>
            </a:r>
          </a:p>
          <a:p>
            <a:pPr marL="514350" indent="-514350">
              <a:buAutoNum type="arabicPeriod"/>
            </a:pPr>
            <a:r>
              <a:rPr lang="en-US" dirty="0"/>
              <a:t>Brainstorm your options. </a:t>
            </a:r>
          </a:p>
          <a:p>
            <a:pPr marL="514350" indent="-514350">
              <a:buAutoNum type="arabicPeriod"/>
            </a:pPr>
            <a:r>
              <a:rPr lang="en-US" dirty="0"/>
              <a:t>Evaluate solutions. </a:t>
            </a:r>
          </a:p>
          <a:p>
            <a:pPr marL="514350" indent="-514350">
              <a:buAutoNum type="arabicPeriod"/>
            </a:pPr>
            <a:r>
              <a:rPr lang="en-US" dirty="0"/>
              <a:t>Choose a solution. </a:t>
            </a:r>
          </a:p>
          <a:p>
            <a:pPr marL="514350" indent="-514350">
              <a:buAutoNum type="arabicPeriod"/>
            </a:pPr>
            <a:r>
              <a:rPr lang="en-US" dirty="0"/>
              <a:t>Do it. </a:t>
            </a:r>
          </a:p>
          <a:p>
            <a:pPr marL="514350" indent="-514350">
              <a:buAutoNum type="arabicPeriod"/>
            </a:pPr>
            <a:r>
              <a:rPr lang="en-US" dirty="0"/>
              <a:t>Reflect on how </a:t>
            </a:r>
            <a:r>
              <a:rPr lang="en-US"/>
              <a:t>it went. </a:t>
            </a:r>
            <a:endParaRPr lang="en-US" dirty="0"/>
          </a:p>
        </p:txBody>
      </p:sp>
    </p:spTree>
    <p:extLst>
      <p:ext uri="{BB962C8B-B14F-4D97-AF65-F5344CB8AC3E}">
        <p14:creationId xmlns:p14="http://schemas.microsoft.com/office/powerpoint/2010/main" val="1087367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Write About It </a:t>
            </a:r>
          </a:p>
        </p:txBody>
      </p:sp>
      <p:sp>
        <p:nvSpPr>
          <p:cNvPr id="3" name="Content Placeholder 2"/>
          <p:cNvSpPr>
            <a:spLocks noGrp="1"/>
          </p:cNvSpPr>
          <p:nvPr>
            <p:ph idx="1"/>
          </p:nvPr>
        </p:nvSpPr>
        <p:spPr/>
        <p:txBody>
          <a:bodyPr/>
          <a:lstStyle/>
          <a:p>
            <a:r>
              <a:rPr lang="en-US" dirty="0"/>
              <a:t>How do you think your eating habits have changed since you were a young child? </a:t>
            </a:r>
          </a:p>
          <a:p>
            <a:r>
              <a:rPr lang="en-US" dirty="0"/>
              <a:t>Do you ever think about how nutrition might affect the way you grow and develop?</a:t>
            </a:r>
          </a:p>
        </p:txBody>
      </p:sp>
    </p:spTree>
    <p:extLst>
      <p:ext uri="{BB962C8B-B14F-4D97-AF65-F5344CB8AC3E}">
        <p14:creationId xmlns:p14="http://schemas.microsoft.com/office/powerpoint/2010/main" val="255012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06A36F-6E1F-4EBF-98F6-9C7D9B5A2CA7}"/>
              </a:ext>
            </a:extLst>
          </p:cNvPr>
          <p:cNvSpPr>
            <a:spLocks noGrp="1"/>
          </p:cNvSpPr>
          <p:nvPr>
            <p:ph type="title"/>
          </p:nvPr>
        </p:nvSpPr>
        <p:spPr/>
        <p:txBody>
          <a:bodyPr/>
          <a:lstStyle/>
          <a:p>
            <a:r>
              <a:rPr lang="en-US" dirty="0"/>
              <a:t>Minerals for Healthy Development</a:t>
            </a:r>
          </a:p>
        </p:txBody>
      </p:sp>
      <p:sp>
        <p:nvSpPr>
          <p:cNvPr id="3" name="Content Placeholder 2">
            <a:extLst>
              <a:ext uri="{FF2B5EF4-FFF2-40B4-BE49-F238E27FC236}">
                <a16:creationId xmlns:a16="http://schemas.microsoft.com/office/drawing/2014/main" id="{4EE81A75-5974-4F0C-959F-37C61BA6228E}"/>
              </a:ext>
            </a:extLst>
          </p:cNvPr>
          <p:cNvSpPr>
            <a:spLocks noGrp="1"/>
          </p:cNvSpPr>
          <p:nvPr>
            <p:ph idx="1"/>
          </p:nvPr>
        </p:nvSpPr>
        <p:spPr/>
        <p:txBody>
          <a:bodyPr/>
          <a:lstStyle/>
          <a:p>
            <a:r>
              <a:rPr lang="en-US" dirty="0"/>
              <a:t>Everyone needs a variety of vitamins and minerals to stay healthy.</a:t>
            </a:r>
          </a:p>
          <a:p>
            <a:r>
              <a:rPr lang="en-US" dirty="0"/>
              <a:t>Your nutrient needs will change as you grow and age and face different life events. </a:t>
            </a:r>
          </a:p>
        </p:txBody>
      </p:sp>
    </p:spTree>
    <p:extLst>
      <p:ext uri="{BB962C8B-B14F-4D97-AF65-F5344CB8AC3E}">
        <p14:creationId xmlns:p14="http://schemas.microsoft.com/office/powerpoint/2010/main" val="3021856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836B7A-48D5-45C8-9DF5-83CBC9A700A9}"/>
              </a:ext>
            </a:extLst>
          </p:cNvPr>
          <p:cNvSpPr>
            <a:spLocks noGrp="1"/>
          </p:cNvSpPr>
          <p:nvPr>
            <p:ph type="title"/>
          </p:nvPr>
        </p:nvSpPr>
        <p:spPr/>
        <p:txBody>
          <a:bodyPr/>
          <a:lstStyle/>
          <a:p>
            <a:r>
              <a:rPr lang="en-US" dirty="0"/>
              <a:t>Iron and Teen Health</a:t>
            </a:r>
          </a:p>
        </p:txBody>
      </p:sp>
      <p:sp>
        <p:nvSpPr>
          <p:cNvPr id="3" name="Content Placeholder 2">
            <a:extLst>
              <a:ext uri="{FF2B5EF4-FFF2-40B4-BE49-F238E27FC236}">
                <a16:creationId xmlns:a16="http://schemas.microsoft.com/office/drawing/2014/main" id="{559C4A7F-9D61-4CB9-8658-237A21AD567E}"/>
              </a:ext>
            </a:extLst>
          </p:cNvPr>
          <p:cNvSpPr>
            <a:spLocks noGrp="1"/>
          </p:cNvSpPr>
          <p:nvPr>
            <p:ph idx="1"/>
          </p:nvPr>
        </p:nvSpPr>
        <p:spPr/>
        <p:txBody>
          <a:bodyPr/>
          <a:lstStyle/>
          <a:p>
            <a:r>
              <a:rPr lang="en-US" dirty="0"/>
              <a:t>Iron is a mineral that helps blood carry oxygen in your body, which will help your body grow and develop. </a:t>
            </a:r>
          </a:p>
          <a:p>
            <a:r>
              <a:rPr lang="en-US" dirty="0"/>
              <a:t>Having enough iron gives you more energy throughout the day. </a:t>
            </a:r>
          </a:p>
          <a:p>
            <a:r>
              <a:rPr lang="en-US" dirty="0"/>
              <a:t>Not having enough iron could lead to a condition called anemia (a disease caused by low red blood cells).</a:t>
            </a:r>
          </a:p>
          <a:p>
            <a:r>
              <a:rPr lang="en-US" dirty="0"/>
              <a:t>Anemia can cause someone to feel tired and weak, have pale skin, or have a fast or irregular heartbeat, among other side effects. </a:t>
            </a:r>
          </a:p>
        </p:txBody>
      </p:sp>
    </p:spTree>
    <p:extLst>
      <p:ext uri="{BB962C8B-B14F-4D97-AF65-F5344CB8AC3E}">
        <p14:creationId xmlns:p14="http://schemas.microsoft.com/office/powerpoint/2010/main" val="1339898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ECC6A-9EA8-494B-89B6-09CEDAD1DA32}"/>
              </a:ext>
            </a:extLst>
          </p:cNvPr>
          <p:cNvSpPr>
            <a:spLocks noGrp="1"/>
          </p:cNvSpPr>
          <p:nvPr>
            <p:ph type="title"/>
          </p:nvPr>
        </p:nvSpPr>
        <p:spPr/>
        <p:txBody>
          <a:bodyPr/>
          <a:lstStyle/>
          <a:p>
            <a:r>
              <a:rPr lang="en-US" dirty="0"/>
              <a:t>Symptoms of Anemia</a:t>
            </a:r>
          </a:p>
        </p:txBody>
      </p:sp>
      <p:pic>
        <p:nvPicPr>
          <p:cNvPr id="5" name="Content Placeholder 4" descr="Fatigue or weakness; pale or yellowish skin; chest pain; fast or irregular heartbeats; dizziness; cold hands; blood loss; leg cramps; insomnia; red blood cell destruction">
            <a:extLst>
              <a:ext uri="{FF2B5EF4-FFF2-40B4-BE49-F238E27FC236}">
                <a16:creationId xmlns:a16="http://schemas.microsoft.com/office/drawing/2014/main" id="{618D260C-80FB-425E-90E0-F900A669E1F1}"/>
              </a:ext>
            </a:extLst>
          </p:cNvPr>
          <p:cNvPicPr>
            <a:picLocks noGrp="1" noChangeAspect="1"/>
          </p:cNvPicPr>
          <p:nvPr>
            <p:ph idx="1"/>
          </p:nvPr>
        </p:nvPicPr>
        <p:blipFill>
          <a:blip r:embed="rId3"/>
          <a:stretch>
            <a:fillRect/>
          </a:stretch>
        </p:blipFill>
        <p:spPr>
          <a:xfrm>
            <a:off x="4154379" y="1808163"/>
            <a:ext cx="3883242" cy="4168775"/>
          </a:xfrm>
        </p:spPr>
      </p:pic>
    </p:spTree>
    <p:extLst>
      <p:ext uri="{BB962C8B-B14F-4D97-AF65-F5344CB8AC3E}">
        <p14:creationId xmlns:p14="http://schemas.microsoft.com/office/powerpoint/2010/main" val="5422118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6CEED-E5CC-4A44-BD93-F3200E5EC88F}"/>
              </a:ext>
            </a:extLst>
          </p:cNvPr>
          <p:cNvSpPr>
            <a:spLocks noGrp="1"/>
          </p:cNvSpPr>
          <p:nvPr>
            <p:ph type="title"/>
          </p:nvPr>
        </p:nvSpPr>
        <p:spPr/>
        <p:txBody>
          <a:bodyPr/>
          <a:lstStyle/>
          <a:p>
            <a:r>
              <a:rPr lang="en-US" dirty="0"/>
              <a:t>Great Sources of Iron </a:t>
            </a:r>
          </a:p>
        </p:txBody>
      </p:sp>
      <p:sp>
        <p:nvSpPr>
          <p:cNvPr id="3" name="Content Placeholder 2">
            <a:extLst>
              <a:ext uri="{FF2B5EF4-FFF2-40B4-BE49-F238E27FC236}">
                <a16:creationId xmlns:a16="http://schemas.microsoft.com/office/drawing/2014/main" id="{9C47B28F-917A-4F7B-8D50-FD777A0CD39D}"/>
              </a:ext>
            </a:extLst>
          </p:cNvPr>
          <p:cNvSpPr>
            <a:spLocks noGrp="1"/>
          </p:cNvSpPr>
          <p:nvPr>
            <p:ph idx="1"/>
          </p:nvPr>
        </p:nvSpPr>
        <p:spPr/>
        <p:txBody>
          <a:bodyPr/>
          <a:lstStyle/>
          <a:p>
            <a:pPr lvl="0"/>
            <a:r>
              <a:rPr lang="en-US" dirty="0"/>
              <a:t>Beef or chicken liver</a:t>
            </a:r>
          </a:p>
          <a:p>
            <a:pPr lvl="0"/>
            <a:r>
              <a:rPr lang="en-US" dirty="0"/>
              <a:t>Shellfish</a:t>
            </a:r>
          </a:p>
          <a:p>
            <a:pPr lvl="0"/>
            <a:r>
              <a:rPr lang="en-US" dirty="0"/>
              <a:t>Lentils and white beans</a:t>
            </a:r>
          </a:p>
          <a:p>
            <a:pPr lvl="0"/>
            <a:r>
              <a:rPr lang="en-US" dirty="0"/>
              <a:t>Spinach, Swiss chard, and beet greens</a:t>
            </a:r>
          </a:p>
          <a:p>
            <a:pPr lvl="0"/>
            <a:r>
              <a:rPr lang="en-US" dirty="0"/>
              <a:t>Dark chocolate</a:t>
            </a:r>
          </a:p>
          <a:p>
            <a:pPr lvl="0"/>
            <a:r>
              <a:rPr lang="en-US" dirty="0"/>
              <a:t>Sesame seeds</a:t>
            </a:r>
          </a:p>
          <a:p>
            <a:pPr lvl="0"/>
            <a:r>
              <a:rPr lang="en-US" dirty="0"/>
              <a:t>Green olives</a:t>
            </a:r>
          </a:p>
        </p:txBody>
      </p:sp>
    </p:spTree>
    <p:extLst>
      <p:ext uri="{BB962C8B-B14F-4D97-AF65-F5344CB8AC3E}">
        <p14:creationId xmlns:p14="http://schemas.microsoft.com/office/powerpoint/2010/main" val="2095260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BD1A1-D441-446B-B009-6E61F0E4B59C}"/>
              </a:ext>
            </a:extLst>
          </p:cNvPr>
          <p:cNvSpPr>
            <a:spLocks noGrp="1"/>
          </p:cNvSpPr>
          <p:nvPr>
            <p:ph type="title"/>
          </p:nvPr>
        </p:nvSpPr>
        <p:spPr/>
        <p:txBody>
          <a:bodyPr/>
          <a:lstStyle/>
          <a:p>
            <a:r>
              <a:rPr lang="en-US" dirty="0"/>
              <a:t>Calcium and Teen Health </a:t>
            </a:r>
            <a:r>
              <a:rPr lang="en-US" sz="2400" i="1" dirty="0"/>
              <a:t>(1 of 2)</a:t>
            </a:r>
          </a:p>
        </p:txBody>
      </p:sp>
      <p:sp>
        <p:nvSpPr>
          <p:cNvPr id="3" name="Content Placeholder 2">
            <a:extLst>
              <a:ext uri="{FF2B5EF4-FFF2-40B4-BE49-F238E27FC236}">
                <a16:creationId xmlns:a16="http://schemas.microsoft.com/office/drawing/2014/main" id="{31806CEB-7EE3-4029-AD58-1FF6E257B9B4}"/>
              </a:ext>
            </a:extLst>
          </p:cNvPr>
          <p:cNvSpPr>
            <a:spLocks noGrp="1"/>
          </p:cNvSpPr>
          <p:nvPr>
            <p:ph idx="1"/>
          </p:nvPr>
        </p:nvSpPr>
        <p:spPr/>
        <p:txBody>
          <a:bodyPr/>
          <a:lstStyle/>
          <a:p>
            <a:r>
              <a:rPr lang="en-US" dirty="0"/>
              <a:t>Calcium is a mineral that helps your bones grow and muscles function.</a:t>
            </a:r>
          </a:p>
          <a:p>
            <a:r>
              <a:rPr lang="en-US" dirty="0"/>
              <a:t>Men and women begin to slowly lose bone mass after age 30. This means that you must pay attention to building strong bones before then. </a:t>
            </a:r>
          </a:p>
          <a:p>
            <a:endParaRPr lang="en-US" dirty="0"/>
          </a:p>
          <a:p>
            <a:pPr marL="0" indent="0">
              <a:buNone/>
            </a:pPr>
            <a:endParaRPr lang="en-US" dirty="0"/>
          </a:p>
          <a:p>
            <a:pPr marL="0" indent="0">
              <a:buNone/>
            </a:pPr>
            <a:endParaRPr lang="en-US" dirty="0"/>
          </a:p>
          <a:p>
            <a:pPr marL="0" indent="0" algn="r">
              <a:buNone/>
            </a:pPr>
            <a:r>
              <a:rPr lang="en-US" sz="1400" b="0" i="1" dirty="0"/>
              <a:t>(continued)</a:t>
            </a:r>
            <a:endParaRPr lang="en-US" dirty="0"/>
          </a:p>
        </p:txBody>
      </p:sp>
    </p:spTree>
    <p:extLst>
      <p:ext uri="{BB962C8B-B14F-4D97-AF65-F5344CB8AC3E}">
        <p14:creationId xmlns:p14="http://schemas.microsoft.com/office/powerpoint/2010/main" val="2439190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363479-759F-4D7E-84F1-7E50D6521718}"/>
              </a:ext>
            </a:extLst>
          </p:cNvPr>
          <p:cNvSpPr>
            <a:spLocks noGrp="1"/>
          </p:cNvSpPr>
          <p:nvPr>
            <p:ph type="title"/>
          </p:nvPr>
        </p:nvSpPr>
        <p:spPr/>
        <p:txBody>
          <a:bodyPr/>
          <a:lstStyle/>
          <a:p>
            <a:r>
              <a:rPr lang="en-US" dirty="0"/>
              <a:t>Calcium and Teen Health </a:t>
            </a:r>
            <a:r>
              <a:rPr lang="en-US" sz="2400" i="1" dirty="0">
                <a:latin typeface="Helvetica" pitchFamily="2" charset="0"/>
              </a:rPr>
              <a:t>(2 of 2)</a:t>
            </a:r>
            <a:endParaRPr lang="en-US" sz="2400" dirty="0">
              <a:latin typeface="Helvetica" pitchFamily="2" charset="0"/>
            </a:endParaRPr>
          </a:p>
        </p:txBody>
      </p:sp>
      <p:sp>
        <p:nvSpPr>
          <p:cNvPr id="3" name="Content Placeholder 2">
            <a:extLst>
              <a:ext uri="{FF2B5EF4-FFF2-40B4-BE49-F238E27FC236}">
                <a16:creationId xmlns:a16="http://schemas.microsoft.com/office/drawing/2014/main" id="{C286C025-0D7C-45F8-8C95-331C0A707F71}"/>
              </a:ext>
            </a:extLst>
          </p:cNvPr>
          <p:cNvSpPr>
            <a:spLocks noGrp="1"/>
          </p:cNvSpPr>
          <p:nvPr>
            <p:ph idx="1"/>
          </p:nvPr>
        </p:nvSpPr>
        <p:spPr/>
        <p:txBody>
          <a:bodyPr/>
          <a:lstStyle/>
          <a:p>
            <a:r>
              <a:rPr lang="en-US" dirty="0"/>
              <a:t>Many teens do not get the recommended amount of calcium in their diet. </a:t>
            </a:r>
          </a:p>
          <a:p>
            <a:pPr lvl="1"/>
            <a:r>
              <a:rPr lang="en-US" dirty="0"/>
              <a:t>Teens and young adults who smoke or drink caffeinated beverages, such as soda or coffee, may get even less calcium because these things reduce how much calcium your body can absorb.</a:t>
            </a:r>
          </a:p>
          <a:p>
            <a:r>
              <a:rPr lang="en-US" dirty="0"/>
              <a:t>Teens, especially girls, who don’t get enough calcium are at risk of developing osteoporosis (weak bones). </a:t>
            </a:r>
          </a:p>
          <a:p>
            <a:r>
              <a:rPr lang="en-US" dirty="0"/>
              <a:t>When the body doesn’t have enough calcium, it steals it from your bones. </a:t>
            </a:r>
          </a:p>
        </p:txBody>
      </p:sp>
    </p:spTree>
    <p:extLst>
      <p:ext uri="{BB962C8B-B14F-4D97-AF65-F5344CB8AC3E}">
        <p14:creationId xmlns:p14="http://schemas.microsoft.com/office/powerpoint/2010/main" val="3058787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96BFB-5131-4FDF-A56E-9700E53F5B34}"/>
              </a:ext>
            </a:extLst>
          </p:cNvPr>
          <p:cNvSpPr>
            <a:spLocks noGrp="1"/>
          </p:cNvSpPr>
          <p:nvPr>
            <p:ph type="title"/>
          </p:nvPr>
        </p:nvSpPr>
        <p:spPr/>
        <p:txBody>
          <a:bodyPr/>
          <a:lstStyle/>
          <a:p>
            <a:r>
              <a:rPr lang="en-US" dirty="0"/>
              <a:t>Great Sources of Calcium</a:t>
            </a:r>
          </a:p>
        </p:txBody>
      </p:sp>
      <p:sp>
        <p:nvSpPr>
          <p:cNvPr id="3" name="Content Placeholder 2">
            <a:extLst>
              <a:ext uri="{FF2B5EF4-FFF2-40B4-BE49-F238E27FC236}">
                <a16:creationId xmlns:a16="http://schemas.microsoft.com/office/drawing/2014/main" id="{7986874D-B0C4-4A19-8144-6CBC715B0280}"/>
              </a:ext>
            </a:extLst>
          </p:cNvPr>
          <p:cNvSpPr>
            <a:spLocks noGrp="1"/>
          </p:cNvSpPr>
          <p:nvPr>
            <p:ph idx="1"/>
          </p:nvPr>
        </p:nvSpPr>
        <p:spPr/>
        <p:txBody>
          <a:bodyPr/>
          <a:lstStyle/>
          <a:p>
            <a:r>
              <a:rPr lang="en-US" dirty="0"/>
              <a:t>Dairy products: low-fat milk, cheese, cottage cheese, and yogurt</a:t>
            </a:r>
          </a:p>
          <a:p>
            <a:r>
              <a:rPr lang="en-US" dirty="0"/>
              <a:t>Veggies: broccoli and dark green, leafy vegetables, such as kale and collard greens</a:t>
            </a:r>
          </a:p>
          <a:p>
            <a:r>
              <a:rPr lang="en-US" dirty="0"/>
              <a:t>Soy foods: fortified tofu, soy milk, and soy yogurt</a:t>
            </a:r>
          </a:p>
          <a:p>
            <a:r>
              <a:rPr lang="en-US" dirty="0"/>
              <a:t>Beans: baked beans, navy beans, white beans, and others</a:t>
            </a:r>
          </a:p>
        </p:txBody>
      </p:sp>
    </p:spTree>
    <p:extLst>
      <p:ext uri="{BB962C8B-B14F-4D97-AF65-F5344CB8AC3E}">
        <p14:creationId xmlns:p14="http://schemas.microsoft.com/office/powerpoint/2010/main" val="42695859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0&quot;/&gt;&lt;/object&gt;&lt;object type=&quot;3&quot; unique_id=&quot;10004&quot;&gt;&lt;property id=&quot;20148&quot; value=&quot;5&quot;/&gt;&lt;property id=&quot;20300&quot; value=&quot;Slide 2&quot;/&gt;&lt;property id=&quot;20307&quot; value=&quot;269&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1981</TotalTime>
  <Words>540</Words>
  <Application>Microsoft Office PowerPoint</Application>
  <PresentationFormat>Widescreen</PresentationFormat>
  <Paragraphs>60</Paragraphs>
  <Slides>12</Slides>
  <Notes>2</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12</vt:i4>
      </vt:variant>
    </vt:vector>
  </HeadingPairs>
  <TitlesOfParts>
    <vt:vector size="23" baseType="lpstr">
      <vt:lpstr>Arial</vt:lpstr>
      <vt:lpstr>Calibri</vt:lpstr>
      <vt:lpstr>Calibri Light</vt:lpstr>
      <vt:lpstr>Franklin Gothic Book</vt:lpstr>
      <vt:lpstr>Franklin Gothic Medium</vt:lpstr>
      <vt:lpstr>Helvetica</vt:lpstr>
      <vt:lpstr>Helvetica Bold</vt:lpstr>
      <vt:lpstr>Helvetica Neue</vt:lpstr>
      <vt:lpstr>Helvetica Neue Condensed</vt:lpstr>
      <vt:lpstr>Office Theme</vt:lpstr>
      <vt:lpstr>Custom Design</vt:lpstr>
      <vt:lpstr>Lesson 4.1 Eating Well as You Grow </vt:lpstr>
      <vt:lpstr>Write About It </vt:lpstr>
      <vt:lpstr>Minerals for Healthy Development</vt:lpstr>
      <vt:lpstr>Iron and Teen Health</vt:lpstr>
      <vt:lpstr>Symptoms of Anemia</vt:lpstr>
      <vt:lpstr>Great Sources of Iron </vt:lpstr>
      <vt:lpstr>Calcium and Teen Health (1 of 2)</vt:lpstr>
      <vt:lpstr>Calcium and Teen Health (2 of 2)</vt:lpstr>
      <vt:lpstr>Great Sources of Calcium</vt:lpstr>
      <vt:lpstr>Communicating for Healthy Eating (1 of 2)</vt:lpstr>
      <vt:lpstr>Communicating for Healthy Eating (2 of 2)</vt:lpstr>
      <vt:lpstr>Steps for Negotiating Healthy Food Choices</vt:lpstr>
    </vt:vector>
  </TitlesOfParts>
  <Company>Human Kinetics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Package</dc:title>
  <dc:creator>Microsoft Office User</dc:creator>
  <cp:lastModifiedBy>Derek Campbell</cp:lastModifiedBy>
  <cp:revision>80</cp:revision>
  <cp:lastPrinted>2017-03-14T16:50:08Z</cp:lastPrinted>
  <dcterms:created xsi:type="dcterms:W3CDTF">2017-03-14T15:11:25Z</dcterms:created>
  <dcterms:modified xsi:type="dcterms:W3CDTF">2020-09-18T14:34:09Z</dcterms:modified>
</cp:coreProperties>
</file>