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6" r:id="rId2"/>
  </p:sldMasterIdLst>
  <p:notesMasterIdLst>
    <p:notesMasterId r:id="rId17"/>
  </p:notesMasterIdLst>
  <p:handoutMasterIdLst>
    <p:handoutMasterId r:id="rId18"/>
  </p:handoutMasterIdLst>
  <p:sldIdLst>
    <p:sldId id="335" r:id="rId3"/>
    <p:sldId id="337" r:id="rId4"/>
    <p:sldId id="338" r:id="rId5"/>
    <p:sldId id="349" r:id="rId6"/>
    <p:sldId id="339" r:id="rId7"/>
    <p:sldId id="340" r:id="rId8"/>
    <p:sldId id="341" r:id="rId9"/>
    <p:sldId id="342" r:id="rId10"/>
    <p:sldId id="343" r:id="rId11"/>
    <p:sldId id="344" r:id="rId12"/>
    <p:sldId id="345" r:id="rId13"/>
    <p:sldId id="346" r:id="rId14"/>
    <p:sldId id="347" r:id="rId15"/>
    <p:sldId id="348" r:id="rId16"/>
  </p:sldIdLst>
  <p:sldSz cx="12192000" cy="6858000"/>
  <p:notesSz cx="6858000" cy="9144000"/>
  <p:custDataLst>
    <p:tags r:id="rId1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6BC"/>
    <a:srgbClr val="D7D7D7"/>
    <a:srgbClr val="069E51"/>
    <a:srgbClr val="6A6A6A"/>
    <a:srgbClr val="B93737"/>
    <a:srgbClr val="F49C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071" autoAdjust="0"/>
    <p:restoredTop sz="96357" autoAdjust="0"/>
  </p:normalViewPr>
  <p:slideViewPr>
    <p:cSldViewPr snapToGrid="0" snapToObjects="1">
      <p:cViewPr varScale="1">
        <p:scale>
          <a:sx n="107" d="100"/>
          <a:sy n="107" d="100"/>
        </p:scale>
        <p:origin x="114" y="16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7A2C252-5688-44A0-BFF9-CFA8D34B8E5E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254FF0-9A45-4C62-8064-44E4CC6685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4518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96CCC59E-CCE7-404B-AA4E-0DEAD720DA9F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9D8F4014-75F9-474D-8DFA-11374318636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04691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62725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87158"/>
            <a:ext cx="9144000" cy="1866319"/>
          </a:xfrm>
          <a:prstGeom prst="rect">
            <a:avLst/>
          </a:prstGeom>
        </p:spPr>
        <p:txBody>
          <a:bodyPr anchor="t"/>
          <a:lstStyle>
            <a:lvl1pPr algn="ctr">
              <a:defRPr sz="6000" b="1" i="0" cap="all" baseline="0">
                <a:ln>
                  <a:noFill/>
                </a:ln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5134"/>
            <a:ext cx="9144000" cy="412024"/>
          </a:xfrm>
        </p:spPr>
        <p:txBody>
          <a:bodyPr>
            <a:normAutofit/>
          </a:bodyPr>
          <a:lstStyle>
            <a:lvl1pPr marL="0" indent="0" algn="ctr">
              <a:buNone/>
              <a:defRPr sz="2200" cap="all" baseline="0">
                <a:solidFill>
                  <a:srgbClr val="6A6A6A"/>
                </a:solidFill>
                <a:latin typeface="Helvetica Neue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0" y="5845552"/>
            <a:ext cx="12192000" cy="45727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 baseline="0">
                <a:solidFill>
                  <a:srgbClr val="D7D7D7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0231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B519A-78B7-4C0F-8A15-E9B5323AC18E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AA1434-A6A6-46B9-BAF2-FED71B7A5B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0850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6E29B-72B0-4DFE-BAF8-4FA4CD0AE990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F52ED4-BC79-47BF-8A23-39D94FF7F8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90217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273E4-1673-4F49-A000-75434E831798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2C659B-36D2-41BC-8F83-C5BFD5B899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1682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97C10-F4CF-4AAF-9394-2137F383A334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10FCE6-E227-4E91-84F8-5EF6FA89DE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62175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66095-A1A3-4C98-A61E-8857A55537CF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A75FD8-31B5-4DD0-A600-3D54C457ED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6197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ctr">
              <a:defRPr sz="3800" b="1" i="0" cap="none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7919"/>
            <a:ext cx="10515600" cy="4168338"/>
          </a:xfrm>
        </p:spPr>
        <p:txBody>
          <a:bodyPr>
            <a:noAutofit/>
          </a:bodyPr>
          <a:lstStyle>
            <a:lvl1pPr>
              <a:defRPr b="1" baseline="0">
                <a:latin typeface="Helvetica" pitchFamily="34" charset="0"/>
              </a:defRPr>
            </a:lvl1pPr>
            <a:lvl2pPr>
              <a:defRPr b="1" baseline="0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 baseline="0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8977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954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41953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3800" b="1" i="0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05059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7BA7D-B68D-4CAB-B007-9C48419216CD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7474A3-2782-4698-B0C3-200C78EED7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4330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9FC19-6F6B-40BB-A551-5B23405E1A2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8DB88A-3BFC-43D6-A0B9-1F9382ED25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2760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8C940-C326-4E22-A072-F58D9986B6CC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C6C458-612D-410B-A23A-38C22B1AD2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558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050E1-B9F5-47B8-8A5F-7ADCF818B579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8573AA-BCB7-4BEE-8B0C-22CEC8BA27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6376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56B03A-8A4D-4B18-85EA-C920101115C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1E2BBD-6DFD-4051-B524-3C412915A2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5609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BF81C-7F74-4E4D-BD97-843E430D1755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81CFFC-F819-4CCF-95AB-0B72F07DC8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9133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7" name="Title Placeholder 8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BE4AE11F-9285-4F6F-A6B2-1A638868279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8AA81F6-E4F9-4273-BDEA-24C02A580AF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kern="1200">
          <a:solidFill>
            <a:srgbClr val="3766BC"/>
          </a:solidFill>
          <a:latin typeface="Helvetica Neue Condensed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 Bold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 Bold" charset="0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 Bold" charset="0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1524000" y="2387600"/>
            <a:ext cx="9144000" cy="1865313"/>
          </a:xfrm>
        </p:spPr>
        <p:txBody>
          <a:bodyPr/>
          <a:lstStyle/>
          <a:p>
            <a:pPr eaLnBrk="1" hangingPunct="1"/>
            <a:r>
              <a:rPr lang="en-US" altLang="en-US" cap="none" dirty="0">
                <a:latin typeface="Helvetica Neue Condensed"/>
              </a:rPr>
              <a:t>Lesson 3.5</a:t>
            </a:r>
            <a:br>
              <a:rPr lang="en-US" altLang="en-US" cap="none" dirty="0">
                <a:latin typeface="Helvetica Neue Condensed"/>
              </a:rPr>
            </a:br>
            <a:r>
              <a:rPr lang="en-US" altLang="en-US" cap="none" dirty="0">
                <a:latin typeface="Helvetica Neue Condensed"/>
              </a:rPr>
              <a:t>Making Healthy Nutrition Decisions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4850"/>
            <a:ext cx="9144000" cy="41275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/>
              <a:t>Chapter </a:t>
            </a:r>
            <a:r>
              <a:rPr lang="en-US" b="1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3916238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94B8FD-A462-47E2-9F1B-9C6A60C08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Making Healthy Breakfast Decisions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D86A04-1990-4477-816B-172B074D49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Breakfast helps to replenish the nutrients your body has lost during sleep and prepares you for the day ahead.</a:t>
            </a:r>
          </a:p>
          <a:p>
            <a:r>
              <a:rPr lang="en-US" dirty="0"/>
              <a:t>Skipping breakfast could lead to </a:t>
            </a:r>
          </a:p>
          <a:p>
            <a:pPr lvl="1"/>
            <a:r>
              <a:rPr lang="en-US" dirty="0"/>
              <a:t>difficulty focusing in class, </a:t>
            </a:r>
          </a:p>
          <a:p>
            <a:pPr lvl="1"/>
            <a:r>
              <a:rPr lang="en-US" dirty="0"/>
              <a:t>a cranky attitude, </a:t>
            </a:r>
          </a:p>
          <a:p>
            <a:pPr lvl="1"/>
            <a:r>
              <a:rPr lang="en-US" dirty="0"/>
              <a:t>lower grades, or </a:t>
            </a:r>
          </a:p>
          <a:p>
            <a:pPr lvl="1"/>
            <a:r>
              <a:rPr lang="en-US" dirty="0"/>
              <a:t>weight gain. </a:t>
            </a:r>
          </a:p>
        </p:txBody>
      </p:sp>
    </p:spTree>
    <p:extLst>
      <p:ext uri="{BB962C8B-B14F-4D97-AF65-F5344CB8AC3E}">
        <p14:creationId xmlns:p14="http://schemas.microsoft.com/office/powerpoint/2010/main" val="27269995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E05D0-54DF-4AE6-BA86-B5C2A1274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Making Healthy Decisions When Eating Out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66AA69-6D7B-4CD8-B86C-73A20D4523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Restaurants can provide a wide variety of foods; some are healthier than others. </a:t>
            </a:r>
          </a:p>
          <a:p>
            <a:r>
              <a:rPr lang="en-US" dirty="0"/>
              <a:t>When eating out </a:t>
            </a:r>
          </a:p>
          <a:p>
            <a:pPr lvl="1"/>
            <a:r>
              <a:rPr lang="en-US" dirty="0"/>
              <a:t>ask to see the nutrition information about the foods on the menu to make healthier decisions, and </a:t>
            </a:r>
          </a:p>
          <a:p>
            <a:pPr lvl="1"/>
            <a:r>
              <a:rPr lang="en-US" dirty="0"/>
              <a:t>use the steps to a healthy decision outlined on the next slide. </a:t>
            </a:r>
          </a:p>
        </p:txBody>
      </p:sp>
    </p:spTree>
    <p:extLst>
      <p:ext uri="{BB962C8B-B14F-4D97-AF65-F5344CB8AC3E}">
        <p14:creationId xmlns:p14="http://schemas.microsoft.com/office/powerpoint/2010/main" val="34546081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2006B-C6C7-4912-8C8C-15E926C32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Steps to a Healthy Decision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D6FE62-C98E-4DAD-83FA-952604163D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Step 1: Understand the problem.</a:t>
            </a:r>
          </a:p>
          <a:p>
            <a:r>
              <a:rPr lang="en-US" dirty="0"/>
              <a:t>Step 2: Gather information and know your options.</a:t>
            </a:r>
          </a:p>
          <a:p>
            <a:r>
              <a:rPr lang="en-US" dirty="0"/>
              <a:t>Step 3: Know the consequences.</a:t>
            </a:r>
          </a:p>
          <a:p>
            <a:r>
              <a:rPr lang="en-US" dirty="0"/>
              <a:t>Step 4: Make a decision.</a:t>
            </a:r>
          </a:p>
          <a:p>
            <a:r>
              <a:rPr lang="en-US" dirty="0"/>
              <a:t>Step 5: Think about your choice.</a:t>
            </a:r>
          </a:p>
        </p:txBody>
      </p:sp>
    </p:spTree>
    <p:extLst>
      <p:ext uri="{BB962C8B-B14F-4D97-AF65-F5344CB8AC3E}">
        <p14:creationId xmlns:p14="http://schemas.microsoft.com/office/powerpoint/2010/main" val="30523468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D96F11-CF94-4DE1-B8D6-52AE831122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Tips for Eating Out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AE55CF-F3C2-483E-AA13-0EBDC07F1A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Start with a glass of water. </a:t>
            </a:r>
          </a:p>
          <a:p>
            <a:r>
              <a:rPr lang="en-US" dirty="0"/>
              <a:t>Pick your vegetables first. </a:t>
            </a:r>
          </a:p>
          <a:p>
            <a:r>
              <a:rPr lang="en-US" dirty="0"/>
              <a:t>Finish your meal before ordering dessert. </a:t>
            </a:r>
          </a:p>
          <a:p>
            <a:r>
              <a:rPr lang="en-US" dirty="0"/>
              <a:t>Choose meats that are grilled or broiled. </a:t>
            </a:r>
          </a:p>
          <a:p>
            <a:r>
              <a:rPr lang="en-US" dirty="0"/>
              <a:t>Avoid fried foods. </a:t>
            </a:r>
          </a:p>
          <a:p>
            <a:r>
              <a:rPr lang="en-US" dirty="0"/>
              <a:t>Avoid too much salad dressing, gravy, or sauces. </a:t>
            </a:r>
          </a:p>
          <a:p>
            <a:r>
              <a:rPr lang="en-US" dirty="0"/>
              <a:t>Taste your food before salting it.</a:t>
            </a:r>
          </a:p>
        </p:txBody>
      </p:sp>
    </p:spTree>
    <p:extLst>
      <p:ext uri="{BB962C8B-B14F-4D97-AF65-F5344CB8AC3E}">
        <p14:creationId xmlns:p14="http://schemas.microsoft.com/office/powerpoint/2010/main" val="19045295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D6A4B-19A3-40B6-B674-F6ED53A59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Choosing Healthy Convenience Foods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551D96-2C55-4DF0-A2AC-3DA8AF2227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Snacking throughout the day is normal, especially since you are growing and maturing and need calories in your body.</a:t>
            </a:r>
          </a:p>
          <a:p>
            <a:r>
              <a:rPr lang="en-US" dirty="0"/>
              <a:t>When snacking, try to choose fresh, unprocessed foods or foods low in fat, salt, and sugar.</a:t>
            </a:r>
          </a:p>
          <a:p>
            <a:r>
              <a:rPr lang="en-US" dirty="0"/>
              <a:t>The calories you eat as snacks can add up quickly and can cause weight gain</a:t>
            </a:r>
            <a:r>
              <a:rPr lang="en-US"/>
              <a:t>, which </a:t>
            </a:r>
            <a:r>
              <a:rPr lang="en-US" dirty="0"/>
              <a:t>you might not want. </a:t>
            </a:r>
          </a:p>
        </p:txBody>
      </p:sp>
    </p:spTree>
    <p:extLst>
      <p:ext uri="{BB962C8B-B14F-4D97-AF65-F5344CB8AC3E}">
        <p14:creationId xmlns:p14="http://schemas.microsoft.com/office/powerpoint/2010/main" val="1931721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9C6DC-B89E-4C4F-A7FE-765CCA252C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2BDF36-2E89-4133-B971-1363136D8C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often do you eat prepackaged and ready-to-eat food? </a:t>
            </a:r>
          </a:p>
          <a:p>
            <a:r>
              <a:rPr lang="en-US" dirty="0"/>
              <a:t>Why do you eat these foods?</a:t>
            </a:r>
          </a:p>
        </p:txBody>
      </p:sp>
    </p:spTree>
    <p:extLst>
      <p:ext uri="{BB962C8B-B14F-4D97-AF65-F5344CB8AC3E}">
        <p14:creationId xmlns:p14="http://schemas.microsoft.com/office/powerpoint/2010/main" val="1525252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822B33-BD7F-4E6A-905C-FC6B95E5C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Nutrition, Health, and Disease </a:t>
            </a:r>
            <a:r>
              <a:rPr lang="en-US" sz="2400" i="1" dirty="0"/>
              <a:t>(1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04B22-ED96-4F1F-87DF-BC9CF448E9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Processed foods are foods that have been changed before they are sold or eaten. </a:t>
            </a:r>
          </a:p>
          <a:p>
            <a:pPr lvl="1"/>
            <a:r>
              <a:rPr lang="en-US" dirty="0"/>
              <a:t>Examples include boxed macaroni and cheese, cereal, and canned soups.</a:t>
            </a:r>
          </a:p>
          <a:p>
            <a:r>
              <a:rPr lang="en-US" dirty="0"/>
              <a:t>These foods can lose healthy vitamins and minerals when they are processed and can have unhealthy levels of salt, sugar, or added chemicals. 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algn="r">
              <a:buNone/>
            </a:pPr>
            <a:r>
              <a:rPr lang="en-US" sz="1400" b="0" i="1" dirty="0"/>
              <a:t>(continued)</a:t>
            </a:r>
            <a:endParaRPr lang="en-US" b="0" i="1" dirty="0"/>
          </a:p>
        </p:txBody>
      </p:sp>
    </p:spTree>
    <p:extLst>
      <p:ext uri="{BB962C8B-B14F-4D97-AF65-F5344CB8AC3E}">
        <p14:creationId xmlns:p14="http://schemas.microsoft.com/office/powerpoint/2010/main" val="3075959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822B33-BD7F-4E6A-905C-FC6B95E5C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Nutrition, Health, and Disease </a:t>
            </a:r>
            <a:r>
              <a:rPr lang="en-US" sz="2400" i="1" dirty="0">
                <a:latin typeface="Helvetica" pitchFamily="2" charset="0"/>
              </a:rPr>
              <a:t>(2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04B22-ED96-4F1F-87DF-BC9CF448E9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Our society is often called a food toxic environment.</a:t>
            </a:r>
          </a:p>
          <a:p>
            <a:pPr lvl="1"/>
            <a:r>
              <a:rPr lang="en-US" dirty="0"/>
              <a:t>This is an environment where there is easy access to cheap, unhealthy convenience foods. </a:t>
            </a:r>
          </a:p>
          <a:p>
            <a:r>
              <a:rPr lang="en-US" dirty="0"/>
              <a:t>Food toxic environments make it hard to eat healthy. </a:t>
            </a:r>
          </a:p>
        </p:txBody>
      </p:sp>
    </p:spTree>
    <p:extLst>
      <p:ext uri="{BB962C8B-B14F-4D97-AF65-F5344CB8AC3E}">
        <p14:creationId xmlns:p14="http://schemas.microsoft.com/office/powerpoint/2010/main" val="2634081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5B071-13A6-49FB-A925-3A9D2D6A1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Added Sugars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02F71-0ADF-45C3-AAB4-2C33717775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Remember, added sugars give you empty calories and often take the place of healthy food choices.</a:t>
            </a:r>
          </a:p>
          <a:p>
            <a:r>
              <a:rPr lang="en-US" dirty="0"/>
              <a:t>Added sugars should be no more than 10 percent of your diet. </a:t>
            </a:r>
          </a:p>
          <a:p>
            <a:r>
              <a:rPr lang="en-US" dirty="0"/>
              <a:t>Sugars are hidden in many processed foods as a preservative, which helps to keep foods fresher for longer.</a:t>
            </a:r>
          </a:p>
          <a:p>
            <a:r>
              <a:rPr lang="en-US" dirty="0"/>
              <a:t>Diets high in added sugar make it more likely that you may end up with type 2 diabetes, cancer, or heart disease.</a:t>
            </a:r>
          </a:p>
        </p:txBody>
      </p:sp>
    </p:spTree>
    <p:extLst>
      <p:ext uri="{BB962C8B-B14F-4D97-AF65-F5344CB8AC3E}">
        <p14:creationId xmlns:p14="http://schemas.microsoft.com/office/powerpoint/2010/main" val="12954654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F08C0-1A31-438B-ACDD-69AE536AED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Diet and Diabetes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887F6-AC0A-4B71-B78A-5BCAE5C99B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Nutrition and physical activity are important for someone with type 1 or type 2 diabetes. </a:t>
            </a:r>
          </a:p>
          <a:p>
            <a:r>
              <a:rPr lang="en-US" dirty="0"/>
              <a:t>Foods that contain some protein and are high in fiber are better than foods with added sugar and help to keep blood sugar stable. </a:t>
            </a:r>
          </a:p>
          <a:p>
            <a:r>
              <a:rPr lang="en-US" dirty="0"/>
              <a:t>Someone with diabetes should always consider what they choose to eat, how much they eat, and when they eat.</a:t>
            </a:r>
          </a:p>
        </p:txBody>
      </p:sp>
    </p:spTree>
    <p:extLst>
      <p:ext uri="{BB962C8B-B14F-4D97-AF65-F5344CB8AC3E}">
        <p14:creationId xmlns:p14="http://schemas.microsoft.com/office/powerpoint/2010/main" val="7953812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7867E-E260-452E-AA68-5D9EC8142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Added Salt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9AAAF4-DCEB-489F-BF8B-741A931B04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Sodium is a mineral that your body needs, which we most commonly consume through salt.</a:t>
            </a:r>
          </a:p>
          <a:p>
            <a:r>
              <a:rPr lang="en-US" dirty="0"/>
              <a:t>Sodium helps your muscles contract and helps keep your blood pressure at normal levels.  </a:t>
            </a:r>
          </a:p>
          <a:p>
            <a:r>
              <a:rPr lang="en-US" dirty="0"/>
              <a:t>Too much salt in your diet could make your blood pressure go too high.</a:t>
            </a:r>
          </a:p>
          <a:p>
            <a:r>
              <a:rPr lang="en-US" dirty="0"/>
              <a:t>High blood pressure leads to hypertension, a dangerous disease that can cause damage to your blood vessels and lead to other diseases.</a:t>
            </a:r>
          </a:p>
        </p:txBody>
      </p:sp>
    </p:spTree>
    <p:extLst>
      <p:ext uri="{BB962C8B-B14F-4D97-AF65-F5344CB8AC3E}">
        <p14:creationId xmlns:p14="http://schemas.microsoft.com/office/powerpoint/2010/main" val="8385425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0354C7-BCB9-4416-913F-1EBA0A7C0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Healthy and Unhealthy Fats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F087C0-FA59-4408-87CC-FF52013B88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Saturated fats </a:t>
            </a:r>
          </a:p>
          <a:p>
            <a:pPr lvl="1"/>
            <a:r>
              <a:rPr lang="en-US" dirty="0"/>
              <a:t>They are most often found in animal fat and are usually a solid (not a liquid) at room temperature.</a:t>
            </a:r>
          </a:p>
          <a:p>
            <a:pPr lvl="1"/>
            <a:r>
              <a:rPr lang="en-US" dirty="0"/>
              <a:t>Too much of this type of fat can lead to heart disease and heart attack.</a:t>
            </a:r>
          </a:p>
          <a:p>
            <a:r>
              <a:rPr lang="en-US" dirty="0"/>
              <a:t>Unsaturated fats </a:t>
            </a:r>
          </a:p>
          <a:p>
            <a:pPr lvl="1"/>
            <a:r>
              <a:rPr lang="en-US" dirty="0"/>
              <a:t>They are found in plant foods, avocados, nuts, and fish.</a:t>
            </a:r>
          </a:p>
          <a:p>
            <a:pPr lvl="1"/>
            <a:r>
              <a:rPr lang="en-US" dirty="0"/>
              <a:t>This is a good type of fat.</a:t>
            </a:r>
          </a:p>
        </p:txBody>
      </p:sp>
    </p:spTree>
    <p:extLst>
      <p:ext uri="{BB962C8B-B14F-4D97-AF65-F5344CB8AC3E}">
        <p14:creationId xmlns:p14="http://schemas.microsoft.com/office/powerpoint/2010/main" val="27693633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E06D81-95AE-4F9A-A197-94280CAB8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Antioxidants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4CBD48-7EB1-4085-8AAF-2200B65C25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Antioxidants work to get rid of dangerous chemicals in your body. </a:t>
            </a:r>
          </a:p>
          <a:p>
            <a:r>
              <a:rPr lang="en-US" dirty="0"/>
              <a:t>Fresh fruits and vegetables are good sources of antioxidants. </a:t>
            </a:r>
          </a:p>
          <a:p>
            <a:r>
              <a:rPr lang="en-US" dirty="0"/>
              <a:t>A diet rich in antioxidants helps reduce your risk of cancers and other diseases.</a:t>
            </a:r>
          </a:p>
        </p:txBody>
      </p:sp>
    </p:spTree>
    <p:extLst>
      <p:ext uri="{BB962C8B-B14F-4D97-AF65-F5344CB8AC3E}">
        <p14:creationId xmlns:p14="http://schemas.microsoft.com/office/powerpoint/2010/main" val="24607759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0&quot;/&gt;&lt;/object&gt;&lt;object type=&quot;3&quot; unique_id=&quot;10004&quot;&gt;&lt;property id=&quot;20148&quot; value=&quot;5&quot;/&gt;&lt;property id=&quot;20300&quot; value=&quot;Slide 2&quot;/&gt;&lt;property id=&quot;20307&quot; value=&quot;269&quot;/&gt;&lt;/object&gt;&lt;/object&gt;&lt;object type=&quot;8&quot; unique_id=&quot;1000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519</TotalTime>
  <Words>733</Words>
  <Application>Microsoft Office PowerPoint</Application>
  <PresentationFormat>Widescreen</PresentationFormat>
  <Paragraphs>72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5" baseType="lpstr">
      <vt:lpstr>Arial</vt:lpstr>
      <vt:lpstr>Calibri</vt:lpstr>
      <vt:lpstr>Calibri Light</vt:lpstr>
      <vt:lpstr>Franklin Gothic Book</vt:lpstr>
      <vt:lpstr>Franklin Gothic Medium</vt:lpstr>
      <vt:lpstr>Helvetica</vt:lpstr>
      <vt:lpstr>Helvetica Bold</vt:lpstr>
      <vt:lpstr>Helvetica Neue</vt:lpstr>
      <vt:lpstr>Helvetica Neue Condensed</vt:lpstr>
      <vt:lpstr>Office Theme</vt:lpstr>
      <vt:lpstr>Custom Design</vt:lpstr>
      <vt:lpstr>Lesson 3.5 Making Healthy Nutrition Decisions</vt:lpstr>
      <vt:lpstr>Write About It </vt:lpstr>
      <vt:lpstr>Nutrition, Health, and Disease (1 of 2)</vt:lpstr>
      <vt:lpstr>Nutrition, Health, and Disease (2 of 2)</vt:lpstr>
      <vt:lpstr>Added Sugars</vt:lpstr>
      <vt:lpstr>Diet and Diabetes</vt:lpstr>
      <vt:lpstr>Added Salt </vt:lpstr>
      <vt:lpstr>Healthy and Unhealthy Fats</vt:lpstr>
      <vt:lpstr>Antioxidants</vt:lpstr>
      <vt:lpstr>Making Healthy Breakfast Decisions</vt:lpstr>
      <vt:lpstr>Making Healthy Decisions When Eating Out</vt:lpstr>
      <vt:lpstr>Steps to a Healthy Decision</vt:lpstr>
      <vt:lpstr>Tips for Eating Out</vt:lpstr>
      <vt:lpstr>Choosing Healthy Convenience Foods</vt:lpstr>
    </vt:vector>
  </TitlesOfParts>
  <Company>Human Kinetics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Package</dc:title>
  <dc:creator>Microsoft Office User</dc:creator>
  <cp:lastModifiedBy>Derek Campbell</cp:lastModifiedBy>
  <cp:revision>77</cp:revision>
  <cp:lastPrinted>2017-03-14T16:50:08Z</cp:lastPrinted>
  <dcterms:created xsi:type="dcterms:W3CDTF">2017-03-14T15:11:25Z</dcterms:created>
  <dcterms:modified xsi:type="dcterms:W3CDTF">2020-09-18T13:55:57Z</dcterms:modified>
</cp:coreProperties>
</file>