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9"/>
  </p:notesMasterIdLst>
  <p:handoutMasterIdLst>
    <p:handoutMasterId r:id="rId20"/>
  </p:handoutMasterIdLst>
  <p:sldIdLst>
    <p:sldId id="317" r:id="rId3"/>
    <p:sldId id="319" r:id="rId4"/>
    <p:sldId id="320" r:id="rId5"/>
    <p:sldId id="321" r:id="rId6"/>
    <p:sldId id="354" r:id="rId7"/>
    <p:sldId id="329" r:id="rId8"/>
    <p:sldId id="331" r:id="rId9"/>
    <p:sldId id="330" r:id="rId10"/>
    <p:sldId id="328" r:id="rId11"/>
    <p:sldId id="327" r:id="rId12"/>
    <p:sldId id="351" r:id="rId13"/>
    <p:sldId id="309" r:id="rId14"/>
    <p:sldId id="332" r:id="rId15"/>
    <p:sldId id="325" r:id="rId16"/>
    <p:sldId id="333" r:id="rId17"/>
    <p:sldId id="334" r:id="rId18"/>
  </p:sldIdLst>
  <p:sldSz cx="12192000" cy="6858000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59" autoAdjust="0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14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100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14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13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929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62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590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Table 3.2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11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261286"/>
            <a:ext cx="9144000" cy="1991627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3.4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The Digestive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and Urinary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48536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7171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CD6E-3056-4E3C-AC84-5291274E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Short-Term Challenges to Digestive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41075-8D8B-4206-A969-3411D3E51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Digestive problems can be short term and relate to how your system functions. </a:t>
            </a:r>
          </a:p>
          <a:p>
            <a:r>
              <a:rPr lang="en-US" dirty="0"/>
              <a:t>Problems can develop in one of the organs in the digestive system. </a:t>
            </a:r>
          </a:p>
          <a:p>
            <a:r>
              <a:rPr lang="en-US" dirty="0"/>
              <a:t>Some conditions include </a:t>
            </a:r>
          </a:p>
          <a:p>
            <a:pPr lvl="1"/>
            <a:r>
              <a:rPr lang="en-US" dirty="0"/>
              <a:t>indigestion, constipation, gas, vomiting, heartburn, diarrhea, ulcers, and hemorrhoids.</a:t>
            </a:r>
          </a:p>
        </p:txBody>
      </p:sp>
    </p:spTree>
    <p:extLst>
      <p:ext uri="{BB962C8B-B14F-4D97-AF65-F5344CB8AC3E}">
        <p14:creationId xmlns:p14="http://schemas.microsoft.com/office/powerpoint/2010/main" val="3694751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A25B8-AE36-4731-8CAF-1009F8DC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Challenges to Your Digestive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E86A0-4637-4323-BC15-F7D41AE68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more serious things that can harm the health of your digestive system. </a:t>
            </a:r>
          </a:p>
          <a:p>
            <a:pPr lvl="1"/>
            <a:r>
              <a:rPr lang="en-US" dirty="0"/>
              <a:t>Some of these conditions are genetic. Others relate to eating habits, other diseases, or medications.</a:t>
            </a:r>
          </a:p>
        </p:txBody>
      </p:sp>
    </p:spTree>
    <p:extLst>
      <p:ext uri="{BB962C8B-B14F-4D97-AF65-F5344CB8AC3E}">
        <p14:creationId xmlns:p14="http://schemas.microsoft.com/office/powerpoint/2010/main" val="234362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217BB85B-44B2-4D56-A6F2-ED872BF5C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447349"/>
              </p:ext>
            </p:extLst>
          </p:nvPr>
        </p:nvGraphicFramePr>
        <p:xfrm>
          <a:off x="788894" y="1507501"/>
          <a:ext cx="10614211" cy="466344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2288208">
                  <a:extLst>
                    <a:ext uri="{9D8B030D-6E8A-4147-A177-3AD203B41FA5}">
                      <a16:colId xmlns:a16="http://schemas.microsoft.com/office/drawing/2014/main" val="4080820100"/>
                    </a:ext>
                  </a:extLst>
                </a:gridCol>
                <a:gridCol w="4847698">
                  <a:extLst>
                    <a:ext uri="{9D8B030D-6E8A-4147-A177-3AD203B41FA5}">
                      <a16:colId xmlns:a16="http://schemas.microsoft.com/office/drawing/2014/main" val="2246841482"/>
                    </a:ext>
                  </a:extLst>
                </a:gridCol>
                <a:gridCol w="3478305">
                  <a:extLst>
                    <a:ext uri="{9D8B030D-6E8A-4147-A177-3AD203B41FA5}">
                      <a16:colId xmlns:a16="http://schemas.microsoft.com/office/drawing/2014/main" val="281954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Condition or disease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Description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Cause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66365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Colitis and Crohn’s 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Both diseases cause swelling in the colon or small intestine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Unknown; could be partly genetic and made worse by stress or diet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044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Cirrhosis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Damage and scarring of the 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Alcoholism or diseases that damage the liver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323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Colon 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Cancer in the large intestine; often begins as polyps, or noncancerous growths, in the colon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Genetics or unknown cause; diet and lifestyle play a role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58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Lactose intolerance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Inability to fully digest lactose (a form of sugar in milk)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Occurs when small intestine does not make the enzyme needed to digest lactose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816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Irritable bowel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syndrome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Occurs when the colon does not function normally; results in severe cramping, gas, diarrhea, and constipation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Could be caused by disruptions to muscle or nervous system in the colon or by infection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095845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AB12AFB-D235-4B19-A034-04A4FE958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4478"/>
            <a:ext cx="12192000" cy="846306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Digestive System Conditions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817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BEA55-902D-4D2E-9F70-F5C243B6C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Urinary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555F-73C2-41AB-9181-B1E820BDF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urinary system removes liquid from the body. </a:t>
            </a:r>
          </a:p>
          <a:p>
            <a:r>
              <a:rPr lang="en-US" dirty="0"/>
              <a:t>The system is made up of two kidneys and two ureters, the bladder, and the urethra.</a:t>
            </a:r>
          </a:p>
          <a:p>
            <a:r>
              <a:rPr lang="en-US" dirty="0"/>
              <a:t>The primary purpose of the urinary system is filtering and cleaning. </a:t>
            </a:r>
          </a:p>
        </p:txBody>
      </p:sp>
    </p:spTree>
    <p:extLst>
      <p:ext uri="{BB962C8B-B14F-4D97-AF65-F5344CB8AC3E}">
        <p14:creationId xmlns:p14="http://schemas.microsoft.com/office/powerpoint/2010/main" val="2831437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971ED-B9DF-47CE-B53F-812E5B35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Things Go Wrong </a:t>
            </a:r>
            <a:br>
              <a:rPr lang="en-US" dirty="0"/>
            </a:br>
            <a:r>
              <a:rPr lang="en-US" dirty="0"/>
              <a:t>With Urinary Health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111F8-6758-4E45-84F2-5E1DF439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109"/>
            <a:ext cx="10515600" cy="3952148"/>
          </a:xfrm>
        </p:spPr>
        <p:txBody>
          <a:bodyPr/>
          <a:lstStyle/>
          <a:p>
            <a:r>
              <a:rPr lang="en-US" dirty="0"/>
              <a:t>Urinary tract infections (</a:t>
            </a:r>
            <a:r>
              <a:rPr lang="en-US" dirty="0" err="1"/>
              <a:t>UTIs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Most people with UTIs experience a burning pain when going to the bathroom. </a:t>
            </a:r>
          </a:p>
          <a:p>
            <a:r>
              <a:rPr lang="en-US" dirty="0"/>
              <a:t>Kidney stones </a:t>
            </a:r>
          </a:p>
          <a:p>
            <a:pPr lvl="1"/>
            <a:r>
              <a:rPr lang="en-US" dirty="0"/>
              <a:t>They are small, stone-like deposits in the urinary system made of minerals and salts that have been removed from the blood. </a:t>
            </a:r>
          </a:p>
          <a:p>
            <a:pPr lvl="1"/>
            <a:r>
              <a:rPr lang="en-US" dirty="0"/>
              <a:t>Passing a kidney stone is often very painful.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603649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971ED-B9DF-47CE-B53F-812E5B35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Things Go Wrong </a:t>
            </a:r>
            <a:br>
              <a:rPr lang="en-US" dirty="0"/>
            </a:br>
            <a:r>
              <a:rPr lang="en-US" dirty="0"/>
              <a:t>With Urinary Health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111F8-6758-4E45-84F2-5E1DF439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7701"/>
            <a:ext cx="10515600" cy="4168338"/>
          </a:xfrm>
        </p:spPr>
        <p:txBody>
          <a:bodyPr/>
          <a:lstStyle/>
          <a:p>
            <a:r>
              <a:rPr lang="en-US" dirty="0"/>
              <a:t>Kidney disease </a:t>
            </a:r>
          </a:p>
          <a:p>
            <a:pPr lvl="1"/>
            <a:r>
              <a:rPr lang="en-US" dirty="0"/>
              <a:t>It is when a person’s kidneys gradually lose function. </a:t>
            </a:r>
          </a:p>
          <a:p>
            <a:pPr lvl="1"/>
            <a:r>
              <a:rPr lang="en-US" dirty="0"/>
              <a:t>It cannot be cured. Treatments try to prevent the disease from getting worse. </a:t>
            </a:r>
          </a:p>
          <a:p>
            <a:pPr lvl="1"/>
            <a:r>
              <a:rPr lang="en-US" dirty="0"/>
              <a:t>People with advanced cases of kidney disease must have artificial machines filter their blood for them. This process is called kidney dialysis. </a:t>
            </a:r>
          </a:p>
        </p:txBody>
      </p:sp>
    </p:spTree>
    <p:extLst>
      <p:ext uri="{BB962C8B-B14F-4D97-AF65-F5344CB8AC3E}">
        <p14:creationId xmlns:p14="http://schemas.microsoft.com/office/powerpoint/2010/main" val="450928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EF7C8-BE48-4FE4-85BF-4E4D2270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Maintaining Good Digestive and Urinary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39AC4-459A-4CE7-9157-5E3096101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several ways you can avoid digestive and urinary problems. </a:t>
            </a:r>
          </a:p>
          <a:p>
            <a:pPr lvl="1"/>
            <a:r>
              <a:rPr lang="en-US" dirty="0"/>
              <a:t>Eat foods high in fiber. </a:t>
            </a:r>
          </a:p>
          <a:p>
            <a:pPr lvl="1"/>
            <a:r>
              <a:rPr lang="en-US" dirty="0"/>
              <a:t>Stay hydrated by drinking plenty of water.</a:t>
            </a:r>
          </a:p>
          <a:p>
            <a:pPr lvl="1"/>
            <a:r>
              <a:rPr lang="en-US" dirty="0"/>
              <a:t>Exercise regularly.</a:t>
            </a:r>
          </a:p>
          <a:p>
            <a:pPr lvl="1"/>
            <a:r>
              <a:rPr lang="en-US" dirty="0"/>
              <a:t>Eat on a regular schedule.</a:t>
            </a:r>
          </a:p>
          <a:p>
            <a:pPr lvl="1"/>
            <a:r>
              <a:rPr lang="en-US" dirty="0"/>
              <a:t>Eat prebiotic and probiotic foods regularly.</a:t>
            </a:r>
          </a:p>
          <a:p>
            <a:pPr lvl="1"/>
            <a:r>
              <a:rPr lang="en-US" dirty="0"/>
              <a:t>Manage your stress.</a:t>
            </a:r>
          </a:p>
        </p:txBody>
      </p:sp>
    </p:spTree>
    <p:extLst>
      <p:ext uri="{BB962C8B-B14F-4D97-AF65-F5344CB8AC3E}">
        <p14:creationId xmlns:p14="http://schemas.microsoft.com/office/powerpoint/2010/main" val="205420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92077-C32A-451A-9CC6-4DA995C6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82DF5-4B95-4925-8305-9DA3355BF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think are common digestive problems that most people experience at some point in their lives? </a:t>
            </a:r>
          </a:p>
          <a:p>
            <a:r>
              <a:rPr lang="en-US" dirty="0"/>
              <a:t>Describe a time you experienced one of these problems. </a:t>
            </a:r>
          </a:p>
          <a:p>
            <a:r>
              <a:rPr lang="en-US" dirty="0"/>
              <a:t>What did you do to feel better?</a:t>
            </a:r>
          </a:p>
        </p:txBody>
      </p:sp>
    </p:spTree>
    <p:extLst>
      <p:ext uri="{BB962C8B-B14F-4D97-AF65-F5344CB8AC3E}">
        <p14:creationId xmlns:p14="http://schemas.microsoft.com/office/powerpoint/2010/main" val="390684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520E-5584-485B-9D63-642D731A9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Digestive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63098-6450-435C-9A5C-616E8A45C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digestive system is the group of organs that break down the food you eat and get it to the cells for fuel.</a:t>
            </a:r>
          </a:p>
        </p:txBody>
      </p:sp>
      <p:pic>
        <p:nvPicPr>
          <p:cNvPr id="5" name="Picture 4" descr="From the throat down: esophagus, liver, gallbladder, stomach, pancreas, large and small intestines, appendix, rectum, and anus">
            <a:extLst>
              <a:ext uri="{FF2B5EF4-FFF2-40B4-BE49-F238E27FC236}">
                <a16:creationId xmlns:a16="http://schemas.microsoft.com/office/drawing/2014/main" id="{0D5D4419-07DD-4E04-847D-053150616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5330" y="2621235"/>
            <a:ext cx="2721340" cy="367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35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3AE29-C46C-4F24-AFD2-325BC2635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Digestion Works </a:t>
            </a:r>
            <a:r>
              <a:rPr lang="en-US" sz="2400" i="1" dirty="0"/>
              <a:t>(1 of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5A5A-1A3C-42C9-B237-009A6B8BD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Digestion is a complex process that involves many organs and actions. </a:t>
            </a:r>
          </a:p>
          <a:p>
            <a:r>
              <a:rPr lang="en-US" dirty="0"/>
              <a:t>This system is involved in digestion, absorption, and elimination.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0224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59E2B-212E-459C-A2CE-2D69A4E4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Digestion Works </a:t>
            </a:r>
            <a:r>
              <a:rPr lang="en-US" sz="2400" i="1" dirty="0"/>
              <a:t>(2 of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7E409-A981-419A-B5EE-98CBD4C47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  <p:pic>
        <p:nvPicPr>
          <p:cNvPr id="5" name="Picture 4" descr="Breakdown of food; movement of food from digestive system to cardiovascular system; getting rid of undigested food and body waste">
            <a:extLst>
              <a:ext uri="{FF2B5EF4-FFF2-40B4-BE49-F238E27FC236}">
                <a16:creationId xmlns:a16="http://schemas.microsoft.com/office/drawing/2014/main" id="{14DDD11F-6A2E-4CB0-B8E7-3F2F95F44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562" y="1558642"/>
            <a:ext cx="4044876" cy="466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2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7179-C5DB-43C2-BB61-0D45781F2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Digestion Works </a:t>
            </a:r>
            <a:r>
              <a:rPr lang="en-US" sz="2400" i="1" dirty="0">
                <a:latin typeface="Helvetica" pitchFamily="2" charset="0"/>
              </a:rPr>
              <a:t>(3 of 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5E766-8F90-40FF-A170-C6CFBF682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9678"/>
            <a:ext cx="10515600" cy="4168338"/>
          </a:xfrm>
        </p:spPr>
        <p:txBody>
          <a:bodyPr/>
          <a:lstStyle/>
          <a:p>
            <a:r>
              <a:rPr lang="en-US" dirty="0"/>
              <a:t>Chewing and swallowing</a:t>
            </a:r>
          </a:p>
          <a:p>
            <a:pPr lvl="1"/>
            <a:r>
              <a:rPr lang="en-US" dirty="0"/>
              <a:t>Chewing is the beginning of digestion.</a:t>
            </a:r>
          </a:p>
          <a:p>
            <a:pPr lvl="1"/>
            <a:r>
              <a:rPr lang="en-US" dirty="0"/>
              <a:t>Salivary glands produce saliva, which begins to break down  carbohydrates. </a:t>
            </a:r>
          </a:p>
          <a:p>
            <a:pPr lvl="1"/>
            <a:r>
              <a:rPr lang="en-US" dirty="0"/>
              <a:t>Once swallowed, foods move through the esophagus toward the stomach.</a:t>
            </a:r>
          </a:p>
          <a:p>
            <a:r>
              <a:rPr lang="en-US" dirty="0"/>
              <a:t>Mixing, storing, and moving foods </a:t>
            </a:r>
          </a:p>
          <a:p>
            <a:pPr lvl="1"/>
            <a:r>
              <a:rPr lang="en-US" dirty="0"/>
              <a:t>The stomach mixes foods with gastric juices, such as hydrochloric acid and pepsin, to chemically break down foods.</a:t>
            </a:r>
          </a:p>
          <a:p>
            <a:pPr lvl="1"/>
            <a:r>
              <a:rPr lang="en-US" dirty="0"/>
              <a:t>The partially digested food produced is called chyme.</a:t>
            </a:r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257851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7179-C5DB-43C2-BB61-0D45781F2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Digestion Works </a:t>
            </a:r>
            <a:r>
              <a:rPr lang="en-US" sz="2400" i="1" dirty="0">
                <a:latin typeface="Helvetica" pitchFamily="2" charset="0"/>
              </a:rPr>
              <a:t>(4 of 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5E766-8F90-40FF-A170-C6CFBF682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Absorbing nutrients</a:t>
            </a:r>
          </a:p>
          <a:p>
            <a:pPr lvl="1"/>
            <a:r>
              <a:rPr lang="en-US" dirty="0"/>
              <a:t>Chyme moves from the stomach to the small intestine, where most of the actual work occurs.</a:t>
            </a:r>
          </a:p>
          <a:p>
            <a:pPr lvl="1"/>
            <a:r>
              <a:rPr lang="en-US" dirty="0"/>
              <a:t>About 90 percent of all nutrients are absorbed as food travels through the small intestine toward the large intestine. </a:t>
            </a:r>
          </a:p>
          <a:p>
            <a:r>
              <a:rPr lang="en-US" dirty="0"/>
              <a:t>Absorbing water and eliminating waste</a:t>
            </a:r>
          </a:p>
          <a:p>
            <a:pPr lvl="1"/>
            <a:r>
              <a:rPr lang="en-US" dirty="0"/>
              <a:t>The large intestine’s primary job is to absorb the remaining water, salts, and vitamins and to eliminate the waste. </a:t>
            </a:r>
          </a:p>
        </p:txBody>
      </p:sp>
    </p:spTree>
    <p:extLst>
      <p:ext uri="{BB962C8B-B14F-4D97-AF65-F5344CB8AC3E}">
        <p14:creationId xmlns:p14="http://schemas.microsoft.com/office/powerpoint/2010/main" val="3986978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6FF71-BCE0-46DB-B3E6-7248F7357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Gut Bacteria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80D5-C23D-4C1A-A47A-035FF8709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digestive system is home to about 100 trillion (100,000,000,000) bacteria (both good and bad).</a:t>
            </a:r>
          </a:p>
          <a:p>
            <a:r>
              <a:rPr lang="en-US" dirty="0"/>
              <a:t>Good bacteria help break down the nutrients you eat and protect you from infections.</a:t>
            </a:r>
          </a:p>
          <a:p>
            <a:r>
              <a:rPr lang="en-US" dirty="0"/>
              <a:t>Your digestive health, the balance of your stomach acid, and your good and bad bacteria are called your gut health. </a:t>
            </a:r>
          </a:p>
        </p:txBody>
      </p:sp>
    </p:spTree>
    <p:extLst>
      <p:ext uri="{BB962C8B-B14F-4D97-AF65-F5344CB8AC3E}">
        <p14:creationId xmlns:p14="http://schemas.microsoft.com/office/powerpoint/2010/main" val="3149688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84B2C-1B80-499C-86B4-FA18BCB5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2397"/>
            <a:ext cx="10515600" cy="568954"/>
          </a:xfrm>
        </p:spPr>
        <p:txBody>
          <a:bodyPr/>
          <a:lstStyle/>
          <a:p>
            <a:r>
              <a:rPr lang="en-US" dirty="0"/>
              <a:t>Prebiotics and Probiotics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6ECBD-69F3-4DA6-92A8-C9FFED5AF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bacteria in your system are living organisms and need fuel to survive. </a:t>
            </a:r>
          </a:p>
          <a:p>
            <a:r>
              <a:rPr lang="en-US" dirty="0"/>
              <a:t>Prebiotic foods feed the bacteria in your gut. </a:t>
            </a:r>
          </a:p>
          <a:p>
            <a:pPr lvl="1"/>
            <a:r>
              <a:rPr lang="en-US" dirty="0"/>
              <a:t>Examples include bananas, garlic, onions, radishes, carrots, and tomatoes.</a:t>
            </a:r>
          </a:p>
          <a:p>
            <a:r>
              <a:rPr lang="en-US" dirty="0"/>
              <a:t>Probiotics are the living bacteria found in foods. </a:t>
            </a:r>
          </a:p>
          <a:p>
            <a:pPr lvl="1"/>
            <a:r>
              <a:rPr lang="en-US" dirty="0"/>
              <a:t>Foods high in probiotics include fermented foods and drinks, such as some pickles and sauerkraut, tempeh, kefir, and kombucha, as well as Greek yogurt.</a:t>
            </a:r>
          </a:p>
        </p:txBody>
      </p:sp>
    </p:spTree>
    <p:extLst>
      <p:ext uri="{BB962C8B-B14F-4D97-AF65-F5344CB8AC3E}">
        <p14:creationId xmlns:p14="http://schemas.microsoft.com/office/powerpoint/2010/main" val="1038644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1363</TotalTime>
  <Words>901</Words>
  <Application>Microsoft Office PowerPoint</Application>
  <PresentationFormat>Widescreen</PresentationFormat>
  <Paragraphs>112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3.4 The Digestive and Urinary Systems</vt:lpstr>
      <vt:lpstr>Write About It </vt:lpstr>
      <vt:lpstr>The Digestive System</vt:lpstr>
      <vt:lpstr>How Digestion Works (1 of 4)</vt:lpstr>
      <vt:lpstr>How Digestion Works (2 of 4)</vt:lpstr>
      <vt:lpstr>How Digestion Works (3 of 4)</vt:lpstr>
      <vt:lpstr>How Digestion Works (4 of 4)</vt:lpstr>
      <vt:lpstr>Your Gut Bacteria</vt:lpstr>
      <vt:lpstr>Prebiotics and Probiotics</vt:lpstr>
      <vt:lpstr>Short-Term Challenges to Digestive Health</vt:lpstr>
      <vt:lpstr>Long-Term Challenges to Your Digestive Health</vt:lpstr>
      <vt:lpstr>Digestive System Conditions</vt:lpstr>
      <vt:lpstr>The Urinary System </vt:lpstr>
      <vt:lpstr>When Things Go Wrong  With Urinary Health (1 of 2)</vt:lpstr>
      <vt:lpstr>When Things Go Wrong  With Urinary Health (2 of 2)</vt:lpstr>
      <vt:lpstr>Maintaining Good Digestive and Urinary Health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84</cp:revision>
  <cp:lastPrinted>2017-03-14T16:50:08Z</cp:lastPrinted>
  <dcterms:created xsi:type="dcterms:W3CDTF">2017-03-14T15:11:25Z</dcterms:created>
  <dcterms:modified xsi:type="dcterms:W3CDTF">2020-09-18T13:54:58Z</dcterms:modified>
</cp:coreProperties>
</file>