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8"/>
  </p:notesMasterIdLst>
  <p:handoutMasterIdLst>
    <p:handoutMasterId r:id="rId19"/>
  </p:handoutMasterIdLst>
  <p:sldIdLst>
    <p:sldId id="272" r:id="rId3"/>
    <p:sldId id="30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305" r:id="rId15"/>
    <p:sldId id="284" r:id="rId16"/>
    <p:sldId id="306" r:id="rId17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6BC"/>
    <a:srgbClr val="D7D7D7"/>
    <a:srgbClr val="069E51"/>
    <a:srgbClr val="6A6A6A"/>
    <a:srgbClr val="B93737"/>
    <a:srgbClr val="F49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1" autoAdjust="0"/>
    <p:restoredTop sz="96357" autoAdjust="0"/>
  </p:normalViewPr>
  <p:slideViewPr>
    <p:cSldViewPr snapToGrid="0" snapToObjects="1">
      <p:cViewPr varScale="1">
        <p:scale>
          <a:sx n="106" d="100"/>
          <a:sy n="106" d="100"/>
        </p:scale>
        <p:origin x="126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A2C252-5688-44A0-BFF9-CFA8D34B8E5E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54FF0-9A45-4C62-8064-44E4CC668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CCC59E-CCE7-404B-AA4E-0DEAD720DA9F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D8F4014-75F9-474D-8DFA-1137431863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62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2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2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2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7158"/>
            <a:ext cx="9144000" cy="1866319"/>
          </a:xfrm>
          <a:prstGeom prst="rect">
            <a:avLst/>
          </a:prstGeom>
        </p:spPr>
        <p:txBody>
          <a:bodyPr anchor="t"/>
          <a:lstStyle>
            <a:lvl1pPr algn="ctr">
              <a:defRPr sz="6000" b="1" i="0" cap="all" baseline="0">
                <a:ln>
                  <a:noFill/>
                </a:ln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5134"/>
            <a:ext cx="9144000" cy="412024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>
                <a:solidFill>
                  <a:srgbClr val="6A6A6A"/>
                </a:solidFill>
                <a:latin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5845552"/>
            <a:ext cx="12192000" cy="4572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23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519A-78B7-4C0F-8A15-E9B5323AC18E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1434-A6A6-46B9-BAF2-FED71B7A5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E29B-72B0-4DFE-BAF8-4FA4CD0AE990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2ED4-BC79-47BF-8A23-39D94FF7F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73E4-1673-4F49-A000-75434E831798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659B-36D2-41BC-8F83-C5BFD5B89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7C10-F4CF-4AAF-9394-2137F383A334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E6-E227-4E91-84F8-5EF6FA89D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1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095-A1A3-4C98-A61E-8857A55537CF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5FD8-31B5-4DD0-A600-3D54C457E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800" b="1" i="0" cap="none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919"/>
            <a:ext cx="10515600" cy="4168338"/>
          </a:xfrm>
        </p:spPr>
        <p:txBody>
          <a:bodyPr>
            <a:noAutofit/>
          </a:bodyPr>
          <a:lstStyle>
            <a:lvl1pPr>
              <a:defRPr b="1" baseline="0">
                <a:latin typeface="Helvetica" pitchFamily="34" charset="0"/>
              </a:defRPr>
            </a:lvl1pPr>
            <a:lvl2pPr>
              <a:defRPr b="1" baseline="0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 baseline="0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1954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1953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800" b="1" i="0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0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BA7D-B68D-4CAB-B007-9C48419216CD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74A3-2782-4698-B0C3-200C78EED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FC19-6F6B-40BB-A551-5B23405E1A22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B88A-3BFC-43D6-A0B9-1F9382ED2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76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C940-C326-4E22-A072-F58D9986B6CC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C458-612D-410B-A23A-38C22B1AD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50E1-B9F5-47B8-8A5F-7ADCF818B579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573AA-BCB7-4BEE-8B0C-22CEC8BA2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B03A-8A4D-4B18-85EA-C920101115C2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2BBD-6DFD-4051-B524-3C412915A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0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F81C-7F74-4E4D-BD97-843E430D1755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CFFC-F819-4CCF-95AB-0B72F07DC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1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4AE11F-9285-4F6F-A6B2-1A6388682792}" type="datetimeFigureOut">
              <a:rPr lang="en-US" altLang="en-US"/>
              <a:pPr>
                <a:defRPr/>
              </a:pPr>
              <a:t>9/18/2020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AA81F6-E4F9-4273-BDEA-24C02A580A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3766BC"/>
          </a:solidFill>
          <a:latin typeface="Helvetica Neue Condensed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Bold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Bold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Bold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24000" y="2385085"/>
            <a:ext cx="9144000" cy="1865313"/>
          </a:xfrm>
        </p:spPr>
        <p:txBody>
          <a:bodyPr/>
          <a:lstStyle/>
          <a:p>
            <a:pPr eaLnBrk="1" hangingPunct="1"/>
            <a:r>
              <a:rPr lang="en-US" altLang="en-US" cap="none" dirty="0">
                <a:latin typeface="Helvetica Neue Condensed"/>
              </a:rPr>
              <a:t>Lesson 3.1 </a:t>
            </a:r>
            <a:br>
              <a:rPr lang="en-US" altLang="en-US" cap="none" dirty="0">
                <a:latin typeface="Helvetica Neue Condensed"/>
              </a:rPr>
            </a:br>
            <a:r>
              <a:rPr lang="en-US" altLang="en-US" cap="none" dirty="0">
                <a:latin typeface="Helvetica Neue Condensed"/>
              </a:rPr>
              <a:t>Understanding Foods and 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850"/>
            <a:ext cx="9144000" cy="412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Chapter </a:t>
            </a:r>
            <a:r>
              <a:rPr lang="en-US" b="1" dirty="0"/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06FB-245F-4ABD-B9A7-30796ED4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and Minerals </a:t>
            </a:r>
            <a:r>
              <a:rPr lang="en-US" sz="2400" i="1" dirty="0"/>
              <a:t>(1 of 2)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E6D6-EA36-429A-BC10-D7B4AC43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Vitamins and minerals are small substances found in foods that are essential for life.</a:t>
            </a:r>
          </a:p>
          <a:p>
            <a:r>
              <a:rPr lang="en-US" dirty="0"/>
              <a:t>Vitamins and minerals have no calories, so they don’t provide energy.</a:t>
            </a:r>
          </a:p>
          <a:p>
            <a:r>
              <a:rPr lang="en-US" dirty="0"/>
              <a:t>Vitamins and minerals work as helpers to get the energy out of carbohydrates, fats, and proteins.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400" b="0" i="1" dirty="0">
                <a:latin typeface="Helvetica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78247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FBA2-ED09-4752-BCE6-A1FD63F0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and Minerals </a:t>
            </a:r>
            <a:r>
              <a:rPr lang="en-US" sz="2400" i="1" dirty="0">
                <a:latin typeface="Helvetica" pitchFamily="2" charset="0"/>
              </a:rPr>
              <a:t>(2 of 2)</a:t>
            </a:r>
            <a:endParaRPr lang="en-US" sz="2800" dirty="0">
              <a:latin typeface="Helvetica" pitchFamily="2" charset="0"/>
            </a:endParaRPr>
          </a:p>
        </p:txBody>
      </p:sp>
      <p:pic>
        <p:nvPicPr>
          <p:cNvPr id="5" name="Content Placeholder 4" descr="Foods high in vitamins: citrus fruits, dark green vegetables, meats, colorful vegetables, and beans. Foods high in minerals: eggs, seafood, milk and cheese, rice, oatmeal, and dark green vegetables">
            <a:extLst>
              <a:ext uri="{FF2B5EF4-FFF2-40B4-BE49-F238E27FC236}">
                <a16:creationId xmlns:a16="http://schemas.microsoft.com/office/drawing/2014/main" id="{A4797A3D-3EF4-434F-A44B-0876B7E84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3576" y="1808163"/>
            <a:ext cx="3984847" cy="4414719"/>
          </a:xfrm>
        </p:spPr>
      </p:pic>
    </p:spTree>
    <p:extLst>
      <p:ext uri="{BB962C8B-B14F-4D97-AF65-F5344CB8AC3E}">
        <p14:creationId xmlns:p14="http://schemas.microsoft.com/office/powerpoint/2010/main" val="292349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6CEB-9EC6-48CC-845F-011457C6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C81C9-548B-43FB-809F-5A7A41E3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is essential for life. </a:t>
            </a:r>
          </a:p>
          <a:p>
            <a:r>
              <a:rPr lang="en-US" dirty="0"/>
              <a:t>Water carries nutrients around in the body and keeps the body at a constant temperature. </a:t>
            </a:r>
          </a:p>
          <a:p>
            <a:r>
              <a:rPr lang="en-US" dirty="0"/>
              <a:t>The body is made up mostly of water. </a:t>
            </a:r>
          </a:p>
          <a:p>
            <a:r>
              <a:rPr lang="en-US" dirty="0"/>
              <a:t>Water should be the main fluid in your diet.</a:t>
            </a:r>
          </a:p>
          <a:p>
            <a:pPr lvl="1"/>
            <a:r>
              <a:rPr lang="en-US" dirty="0"/>
              <a:t>Drinks such as coffee, sport drinks, and energy drinks can have unnecessary or even dangerous levels of sugar and caffeine.</a:t>
            </a:r>
          </a:p>
        </p:txBody>
      </p:sp>
    </p:spTree>
    <p:extLst>
      <p:ext uri="{BB962C8B-B14F-4D97-AF65-F5344CB8AC3E}">
        <p14:creationId xmlns:p14="http://schemas.microsoft.com/office/powerpoint/2010/main" val="7768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D018-EF3C-449B-8FA2-55EEEEAD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Drinking Water</a:t>
            </a:r>
          </a:p>
        </p:txBody>
      </p:sp>
      <p:pic>
        <p:nvPicPr>
          <p:cNvPr id="5" name="Content Placeholder 4" descr="Drinking 8 cups of water a day keeps your eyes, brain, blood, kidneys and lungs healthy. It keeps skin healthy and helps muscles function. It helps you keep a healthy body weight, and it carries important nutrients through your body.">
            <a:extLst>
              <a:ext uri="{FF2B5EF4-FFF2-40B4-BE49-F238E27FC236}">
                <a16:creationId xmlns:a16="http://schemas.microsoft.com/office/drawing/2014/main" id="{CFEEFC12-E0E4-46CF-8837-EA50B465B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4274" y="1808163"/>
            <a:ext cx="6003452" cy="4168775"/>
          </a:xfrm>
        </p:spPr>
      </p:pic>
    </p:spTree>
    <p:extLst>
      <p:ext uri="{BB962C8B-B14F-4D97-AF65-F5344CB8AC3E}">
        <p14:creationId xmlns:p14="http://schemas.microsoft.com/office/powerpoint/2010/main" val="402386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CA83-92A7-45CF-A0A2-DFA25D6E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Drinks High in Sugar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69E8-BD47-439A-80C2-D94702B2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Drinks high in sugar, sodium, or caffeine are not healthy choices for getting the water you need. </a:t>
            </a:r>
          </a:p>
          <a:p>
            <a:pPr lvl="1"/>
            <a:r>
              <a:rPr lang="en-US" dirty="0"/>
              <a:t>Sodas can be the biggest source of sugar in your diet. </a:t>
            </a:r>
          </a:p>
          <a:p>
            <a:pPr lvl="1"/>
            <a:r>
              <a:rPr lang="en-US" dirty="0"/>
              <a:t>Sugar can lead to cavities in your teeth, a risk of type 2 diabetes, or weight gain. </a:t>
            </a:r>
          </a:p>
          <a:p>
            <a:r>
              <a:rPr lang="en-US" dirty="0"/>
              <a:t>Drinks high in sugar are described as empty-calorie foods because they have no real nutritious value. </a:t>
            </a:r>
          </a:p>
          <a:p>
            <a:r>
              <a:rPr lang="en-US" dirty="0"/>
              <a:t>High sugar drinks can also keep you from eating healthier foods, such as fruits and vegetables.</a:t>
            </a:r>
          </a:p>
        </p:txBody>
      </p:sp>
    </p:spTree>
    <p:extLst>
      <p:ext uri="{BB962C8B-B14F-4D97-AF65-F5344CB8AC3E}">
        <p14:creationId xmlns:p14="http://schemas.microsoft.com/office/powerpoint/2010/main" val="356079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D362-19F1-4EE9-9B9A-50BC1E54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Drinks</a:t>
            </a:r>
          </a:p>
        </p:txBody>
      </p:sp>
      <p:pic>
        <p:nvPicPr>
          <p:cNvPr id="5" name="Content Placeholder 4" descr="Energy drink: 160mg caffeine; Iced coffee: 120mg caffeine; Soda pop: 34mg caffeine">
            <a:extLst>
              <a:ext uri="{FF2B5EF4-FFF2-40B4-BE49-F238E27FC236}">
                <a16:creationId xmlns:a16="http://schemas.microsoft.com/office/drawing/2014/main" id="{8639BDD0-AE79-49A9-8B96-11E5B20C8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8204" y="1808163"/>
            <a:ext cx="3995591" cy="4168775"/>
          </a:xfrm>
        </p:spPr>
      </p:pic>
    </p:spTree>
    <p:extLst>
      <p:ext uri="{BB962C8B-B14F-4D97-AF65-F5344CB8AC3E}">
        <p14:creationId xmlns:p14="http://schemas.microsoft.com/office/powerpoint/2010/main" val="152781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5642-106C-450F-B90A-8F9F1775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7436-0817-4EC1-95D4-D39BC300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drink when you are thirsty, and how do you decide what to drink? </a:t>
            </a:r>
          </a:p>
          <a:p>
            <a:r>
              <a:rPr lang="en-US" dirty="0"/>
              <a:t>Explain your answer using three circumstances and situations.</a:t>
            </a:r>
          </a:p>
        </p:txBody>
      </p:sp>
    </p:spTree>
    <p:extLst>
      <p:ext uri="{BB962C8B-B14F-4D97-AF65-F5344CB8AC3E}">
        <p14:creationId xmlns:p14="http://schemas.microsoft.com/office/powerpoint/2010/main" val="16422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C78-6587-45BF-9888-02FF89F2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41D1-F66F-476A-B4A0-2F2B4F26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Nutrients are the substances found in food that your body needs to survive. </a:t>
            </a:r>
          </a:p>
          <a:p>
            <a:r>
              <a:rPr lang="en-US" dirty="0"/>
              <a:t>Each nutrient plays a different role. </a:t>
            </a:r>
          </a:p>
          <a:p>
            <a:r>
              <a:rPr lang="en-US" dirty="0"/>
              <a:t>Nutrients help keep you healthy, help you grow, and give you the energy you need to move. </a:t>
            </a:r>
          </a:p>
          <a:p>
            <a:r>
              <a:rPr lang="en-US" dirty="0"/>
              <a:t>Nutrients are grouped into six categories. </a:t>
            </a:r>
          </a:p>
        </p:txBody>
      </p:sp>
    </p:spTree>
    <p:extLst>
      <p:ext uri="{BB962C8B-B14F-4D97-AF65-F5344CB8AC3E}">
        <p14:creationId xmlns:p14="http://schemas.microsoft.com/office/powerpoint/2010/main" val="219624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7880-BD61-4D21-BC4F-24986D4D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Categories of Nutrients </a:t>
            </a:r>
          </a:p>
        </p:txBody>
      </p:sp>
      <p:pic>
        <p:nvPicPr>
          <p:cNvPr id="5" name="Content Placeholder 4" descr="Minerals, vitamins, water, protein, carbohydrates, and fats">
            <a:extLst>
              <a:ext uri="{FF2B5EF4-FFF2-40B4-BE49-F238E27FC236}">
                <a16:creationId xmlns:a16="http://schemas.microsoft.com/office/drawing/2014/main" id="{BE34618F-A75C-43B8-A781-1460FE2F0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7378" y="1808163"/>
            <a:ext cx="4737244" cy="4168775"/>
          </a:xfrm>
        </p:spPr>
      </p:pic>
    </p:spTree>
    <p:extLst>
      <p:ext uri="{BB962C8B-B14F-4D97-AF65-F5344CB8AC3E}">
        <p14:creationId xmlns:p14="http://schemas.microsoft.com/office/powerpoint/2010/main" val="181615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BC21-1E1E-4305-8373-5F0B868F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Nutrients and Foods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BE4-900A-4C73-A686-990B96942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Calories are the form of energy found in foods. </a:t>
            </a:r>
          </a:p>
          <a:p>
            <a:r>
              <a:rPr lang="en-US" dirty="0"/>
              <a:t>It is important to eat enough calories from the right types of foods. </a:t>
            </a:r>
          </a:p>
          <a:p>
            <a:r>
              <a:rPr lang="en-US" dirty="0"/>
              <a:t>Nutrients that give us calories are </a:t>
            </a:r>
          </a:p>
          <a:p>
            <a:pPr lvl="1"/>
            <a:r>
              <a:rPr lang="en-US" dirty="0"/>
              <a:t>carbohydrates,</a:t>
            </a:r>
          </a:p>
          <a:p>
            <a:pPr lvl="1"/>
            <a:r>
              <a:rPr lang="en-US" dirty="0"/>
              <a:t>fats, and </a:t>
            </a:r>
          </a:p>
          <a:p>
            <a:pPr lvl="1"/>
            <a:r>
              <a:rPr lang="en-US" dirty="0"/>
              <a:t>proteins. </a:t>
            </a:r>
          </a:p>
        </p:txBody>
      </p:sp>
    </p:spTree>
    <p:extLst>
      <p:ext uri="{BB962C8B-B14F-4D97-AF65-F5344CB8AC3E}">
        <p14:creationId xmlns:p14="http://schemas.microsoft.com/office/powerpoint/2010/main" val="98021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43F0-6C29-4D2D-B759-E31DEBD9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</a:t>
            </a:r>
            <a:r>
              <a:rPr lang="en-US" sz="2400" i="1" dirty="0"/>
              <a:t>(1 of 2)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D53D-F509-4DB3-9DEB-4E36E6FE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our body’s main source of energy. </a:t>
            </a:r>
          </a:p>
          <a:p>
            <a:r>
              <a:rPr lang="en-US" dirty="0"/>
              <a:t>There are two types of carbohydrates. </a:t>
            </a:r>
          </a:p>
          <a:p>
            <a:pPr lvl="1"/>
            <a:r>
              <a:rPr lang="en-US" dirty="0"/>
              <a:t>Simple carbohydrates, also called simple sugars, can come from fruits and milk. </a:t>
            </a:r>
          </a:p>
          <a:p>
            <a:pPr lvl="1"/>
            <a:r>
              <a:rPr lang="en-US" dirty="0"/>
              <a:t>Complex carbohydrates, also called starches, can come from bread, pasta, potatoes, and rice.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400" b="0" i="1" dirty="0">
                <a:latin typeface="Helvetica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3187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994F-553D-4B2D-BB83-3AC32CCB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</a:t>
            </a:r>
            <a:r>
              <a:rPr lang="en-US" sz="2400" i="1" dirty="0">
                <a:latin typeface="Helvetica" pitchFamily="2" charset="0"/>
              </a:rPr>
              <a:t>(2 of 2)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5BAF-E108-48DB-9221-B1D720990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Healthy carbohydrates contain fiber.</a:t>
            </a:r>
          </a:p>
          <a:p>
            <a:r>
              <a:rPr lang="en-US" dirty="0"/>
              <a:t>Fiber is found in plant foods, such as fruits, vegetables, and whole grain foods. </a:t>
            </a:r>
          </a:p>
          <a:p>
            <a:r>
              <a:rPr lang="en-US" dirty="0"/>
              <a:t>Fiber is hard for the body to digest, so it helps to clear out things such as cholesterol from the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712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3E73-9CF2-42C2-8686-2B7D46E7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071A-DF3C-4934-AF26-FC850493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Fats are used to make hormones and serve as carriers for other substances in the blood.</a:t>
            </a:r>
          </a:p>
          <a:p>
            <a:r>
              <a:rPr lang="en-US" dirty="0"/>
              <a:t>Fat also protects organs and keeps your body warm. </a:t>
            </a:r>
          </a:p>
          <a:p>
            <a:r>
              <a:rPr lang="en-US" dirty="0"/>
              <a:t>Some fats are better than others. </a:t>
            </a:r>
          </a:p>
          <a:p>
            <a:pPr lvl="1"/>
            <a:r>
              <a:rPr lang="en-US" dirty="0"/>
              <a:t>Fat from plants is considered healthier than fat from an animal. </a:t>
            </a:r>
          </a:p>
        </p:txBody>
      </p:sp>
    </p:spTree>
    <p:extLst>
      <p:ext uri="{BB962C8B-B14F-4D97-AF65-F5344CB8AC3E}">
        <p14:creationId xmlns:p14="http://schemas.microsoft.com/office/powerpoint/2010/main" val="211136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1885-F31C-491F-B5C4-E89B32F2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F950-E467-47D6-AA89-35E9B4C5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are substances found in food that provide calories and help build and repair tissues. </a:t>
            </a:r>
          </a:p>
          <a:p>
            <a:r>
              <a:rPr lang="en-US" dirty="0"/>
              <a:t>Proteins are like building blocks. </a:t>
            </a:r>
          </a:p>
          <a:p>
            <a:pPr lvl="1"/>
            <a:r>
              <a:rPr lang="en-US" dirty="0"/>
              <a:t>Complete proteins found in animal products (eggs, meat, and cheese) have all the building blocks you need. </a:t>
            </a:r>
          </a:p>
          <a:p>
            <a:pPr lvl="1"/>
            <a:r>
              <a:rPr lang="en-US" dirty="0"/>
              <a:t>Incomplete proteins come from other foods and are missing one or more building blocks. </a:t>
            </a:r>
          </a:p>
        </p:txBody>
      </p:sp>
    </p:spTree>
    <p:extLst>
      <p:ext uri="{BB962C8B-B14F-4D97-AF65-F5344CB8AC3E}">
        <p14:creationId xmlns:p14="http://schemas.microsoft.com/office/powerpoint/2010/main" val="1904340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593</Words>
  <Application>Microsoft Office PowerPoint</Application>
  <PresentationFormat>Widescreen</PresentationFormat>
  <Paragraphs>72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Helvetica Bold</vt:lpstr>
      <vt:lpstr>Helvetica Neue</vt:lpstr>
      <vt:lpstr>Helvetica Neue Condensed</vt:lpstr>
      <vt:lpstr>Office Theme</vt:lpstr>
      <vt:lpstr>Custom Design</vt:lpstr>
      <vt:lpstr>Lesson 3.1  Understanding Foods and Nutrients</vt:lpstr>
      <vt:lpstr>Write About It</vt:lpstr>
      <vt:lpstr>Nutrients</vt:lpstr>
      <vt:lpstr>Six Categories of Nutrients </vt:lpstr>
      <vt:lpstr>Energy Nutrients and Foods </vt:lpstr>
      <vt:lpstr>Carbohydrates (1 of 2) </vt:lpstr>
      <vt:lpstr>Carbohydrates (2 of 2)</vt:lpstr>
      <vt:lpstr>Fats </vt:lpstr>
      <vt:lpstr>Proteins </vt:lpstr>
      <vt:lpstr>Vitamins and Minerals (1 of 2) </vt:lpstr>
      <vt:lpstr>Vitamins and Minerals (2 of 2)</vt:lpstr>
      <vt:lpstr>Water</vt:lpstr>
      <vt:lpstr>Benefits of Drinking Water</vt:lpstr>
      <vt:lpstr>Drinks High in Sugar </vt:lpstr>
      <vt:lpstr>Energy Drinks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Package</dc:title>
  <dc:creator>Microsoft Office User</dc:creator>
  <cp:lastModifiedBy>Derek Campbell</cp:lastModifiedBy>
  <cp:revision>79</cp:revision>
  <cp:lastPrinted>2017-03-14T16:50:08Z</cp:lastPrinted>
  <dcterms:created xsi:type="dcterms:W3CDTF">2017-03-14T15:11:25Z</dcterms:created>
  <dcterms:modified xsi:type="dcterms:W3CDTF">2020-09-18T13:44:52Z</dcterms:modified>
</cp:coreProperties>
</file>