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20"/>
  </p:notesMasterIdLst>
  <p:handoutMasterIdLst>
    <p:handoutMasterId r:id="rId21"/>
  </p:handoutMasterIdLst>
  <p:sldIdLst>
    <p:sldId id="270" r:id="rId3"/>
    <p:sldId id="295" r:id="rId4"/>
    <p:sldId id="279" r:id="rId5"/>
    <p:sldId id="280" r:id="rId6"/>
    <p:sldId id="281" r:id="rId7"/>
    <p:sldId id="291" r:id="rId8"/>
    <p:sldId id="282" r:id="rId9"/>
    <p:sldId id="292" r:id="rId10"/>
    <p:sldId id="284" r:id="rId11"/>
    <p:sldId id="285" r:id="rId12"/>
    <p:sldId id="286" r:id="rId13"/>
    <p:sldId id="287" r:id="rId14"/>
    <p:sldId id="288" r:id="rId15"/>
    <p:sldId id="293" r:id="rId16"/>
    <p:sldId id="289" r:id="rId17"/>
    <p:sldId id="294" r:id="rId18"/>
    <p:sldId id="290" r:id="rId19"/>
  </p:sldIdLst>
  <p:sldSz cx="12192000" cy="6858000"/>
  <p:notesSz cx="6858000" cy="9144000"/>
  <p:custDataLst>
    <p:tags r:id="rId22"/>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23"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697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9/17/2020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9/17/2020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403909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10</a:t>
            </a:fld>
            <a:endParaRPr lang="en-US" altLang="en-US"/>
          </a:p>
        </p:txBody>
      </p:sp>
    </p:spTree>
    <p:extLst>
      <p:ext uri="{BB962C8B-B14F-4D97-AF65-F5344CB8AC3E}">
        <p14:creationId xmlns:p14="http://schemas.microsoft.com/office/powerpoint/2010/main" val="3922931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11</a:t>
            </a:fld>
            <a:endParaRPr lang="en-US" altLang="en-US"/>
          </a:p>
        </p:txBody>
      </p:sp>
    </p:spTree>
    <p:extLst>
      <p:ext uri="{BB962C8B-B14F-4D97-AF65-F5344CB8AC3E}">
        <p14:creationId xmlns:p14="http://schemas.microsoft.com/office/powerpoint/2010/main" val="36654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12</a:t>
            </a:fld>
            <a:endParaRPr lang="en-US" altLang="en-US"/>
          </a:p>
        </p:txBody>
      </p:sp>
    </p:spTree>
    <p:extLst>
      <p:ext uri="{BB962C8B-B14F-4D97-AF65-F5344CB8AC3E}">
        <p14:creationId xmlns:p14="http://schemas.microsoft.com/office/powerpoint/2010/main" val="800407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13</a:t>
            </a:fld>
            <a:endParaRPr lang="en-US" altLang="en-US"/>
          </a:p>
        </p:txBody>
      </p:sp>
    </p:spTree>
    <p:extLst>
      <p:ext uri="{BB962C8B-B14F-4D97-AF65-F5344CB8AC3E}">
        <p14:creationId xmlns:p14="http://schemas.microsoft.com/office/powerpoint/2010/main" val="3302669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14</a:t>
            </a:fld>
            <a:endParaRPr lang="en-US" altLang="en-US"/>
          </a:p>
        </p:txBody>
      </p:sp>
    </p:spTree>
    <p:extLst>
      <p:ext uri="{BB962C8B-B14F-4D97-AF65-F5344CB8AC3E}">
        <p14:creationId xmlns:p14="http://schemas.microsoft.com/office/powerpoint/2010/main" val="3672941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15</a:t>
            </a:fld>
            <a:endParaRPr lang="en-US" altLang="en-US"/>
          </a:p>
        </p:txBody>
      </p:sp>
    </p:spTree>
    <p:extLst>
      <p:ext uri="{BB962C8B-B14F-4D97-AF65-F5344CB8AC3E}">
        <p14:creationId xmlns:p14="http://schemas.microsoft.com/office/powerpoint/2010/main" val="1324672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16</a:t>
            </a:fld>
            <a:endParaRPr lang="en-US" altLang="en-US"/>
          </a:p>
        </p:txBody>
      </p:sp>
    </p:spTree>
    <p:extLst>
      <p:ext uri="{BB962C8B-B14F-4D97-AF65-F5344CB8AC3E}">
        <p14:creationId xmlns:p14="http://schemas.microsoft.com/office/powerpoint/2010/main" val="2281078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17</a:t>
            </a:fld>
            <a:endParaRPr lang="en-US" altLang="en-US"/>
          </a:p>
        </p:txBody>
      </p:sp>
    </p:spTree>
    <p:extLst>
      <p:ext uri="{BB962C8B-B14F-4D97-AF65-F5344CB8AC3E}">
        <p14:creationId xmlns:p14="http://schemas.microsoft.com/office/powerpoint/2010/main" val="40783800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9/17/2020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9/17/2020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9/17/2020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9/17/2020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414617" y="2387600"/>
            <a:ext cx="11362765" cy="1865313"/>
          </a:xfrm>
        </p:spPr>
        <p:txBody>
          <a:bodyPr/>
          <a:lstStyle/>
          <a:p>
            <a:pPr eaLnBrk="1" hangingPunct="1"/>
            <a:r>
              <a:rPr lang="en-US" cap="none" dirty="0"/>
              <a:t>Lesson 2.5</a:t>
            </a:r>
            <a:br>
              <a:rPr lang="en-US" cap="none" dirty="0"/>
            </a:br>
            <a:r>
              <a:rPr lang="en-US" cap="none" dirty="0"/>
              <a:t>Being a Healthy Consumer</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The Health Care System</a:t>
            </a:r>
          </a:p>
        </p:txBody>
      </p:sp>
      <p:sp>
        <p:nvSpPr>
          <p:cNvPr id="3" name="Content Placeholder 2"/>
          <p:cNvSpPr>
            <a:spLocks noGrp="1"/>
          </p:cNvSpPr>
          <p:nvPr>
            <p:ph idx="1"/>
          </p:nvPr>
        </p:nvSpPr>
        <p:spPr/>
        <p:txBody>
          <a:bodyPr/>
          <a:lstStyle/>
          <a:p>
            <a:r>
              <a:rPr lang="en-US" dirty="0"/>
              <a:t>The health care system includes all available medical services, the ways in which medical care is paid for, and the programs and services that try to prevent disease and disability. </a:t>
            </a:r>
          </a:p>
          <a:p>
            <a:r>
              <a:rPr lang="en-US" dirty="0"/>
              <a:t>Learning about the health care system and how to use it can help you be an informed consumer.</a:t>
            </a:r>
          </a:p>
        </p:txBody>
      </p:sp>
    </p:spTree>
    <p:extLst>
      <p:ext uri="{BB962C8B-B14F-4D97-AF65-F5344CB8AC3E}">
        <p14:creationId xmlns:p14="http://schemas.microsoft.com/office/powerpoint/2010/main" val="4174035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Medical Home </a:t>
            </a:r>
            <a:r>
              <a:rPr lang="en-US" sz="2400" i="1" dirty="0"/>
              <a:t>(1 of 2)</a:t>
            </a:r>
          </a:p>
        </p:txBody>
      </p:sp>
      <p:sp>
        <p:nvSpPr>
          <p:cNvPr id="3" name="Content Placeholder 2"/>
          <p:cNvSpPr>
            <a:spLocks noGrp="1"/>
          </p:cNvSpPr>
          <p:nvPr>
            <p:ph idx="1"/>
          </p:nvPr>
        </p:nvSpPr>
        <p:spPr/>
        <p:txBody>
          <a:bodyPr/>
          <a:lstStyle/>
          <a:p>
            <a:r>
              <a:rPr lang="en-US" dirty="0"/>
              <a:t>A medical home is your first point of contact in the health care system. </a:t>
            </a:r>
          </a:p>
          <a:p>
            <a:r>
              <a:rPr lang="en-US" dirty="0"/>
              <a:t>For most children and young adults, their medical home is their pediatrician or primary care doctor. </a:t>
            </a:r>
          </a:p>
          <a:p>
            <a:r>
              <a:rPr lang="en-US" dirty="0"/>
              <a:t>A primary care doctor is a general physician who takes care of most routine medical needs.</a:t>
            </a:r>
          </a:p>
          <a:p>
            <a:r>
              <a:rPr lang="en-US" dirty="0"/>
              <a:t>A pediatrician is a medical doctor who specializes in working with children.  </a:t>
            </a:r>
          </a:p>
        </p:txBody>
      </p:sp>
      <p:sp>
        <p:nvSpPr>
          <p:cNvPr id="4" name="Rectangle 3">
            <a:extLst>
              <a:ext uri="{FF2B5EF4-FFF2-40B4-BE49-F238E27FC236}">
                <a16:creationId xmlns:a16="http://schemas.microsoft.com/office/drawing/2014/main" id="{54AB2680-37F8-4B8D-B5E6-64342BEC1532}"/>
              </a:ext>
            </a:extLst>
          </p:cNvPr>
          <p:cNvSpPr/>
          <p:nvPr/>
        </p:nvSpPr>
        <p:spPr>
          <a:xfrm>
            <a:off x="10584190" y="5791591"/>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p>
        </p:txBody>
      </p:sp>
    </p:spTree>
    <p:extLst>
      <p:ext uri="{BB962C8B-B14F-4D97-AF65-F5344CB8AC3E}">
        <p14:creationId xmlns:p14="http://schemas.microsoft.com/office/powerpoint/2010/main" val="4011375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Medical Home</a:t>
            </a:r>
            <a:r>
              <a:rPr lang="en-US" sz="4000" i="1" dirty="0"/>
              <a:t> </a:t>
            </a:r>
            <a:r>
              <a:rPr lang="en-US" sz="2400" i="1" dirty="0">
                <a:latin typeface="Helvetica" pitchFamily="2" charset="0"/>
              </a:rPr>
              <a:t>(2 of 2)</a:t>
            </a:r>
            <a:r>
              <a:rPr lang="en-US" sz="2400" b="0" i="1" dirty="0">
                <a:latin typeface="Helvetica" pitchFamily="2" charset="0"/>
              </a:rPr>
              <a:t> </a:t>
            </a:r>
          </a:p>
        </p:txBody>
      </p:sp>
      <p:sp>
        <p:nvSpPr>
          <p:cNvPr id="3" name="Content Placeholder 2"/>
          <p:cNvSpPr>
            <a:spLocks noGrp="1"/>
          </p:cNvSpPr>
          <p:nvPr>
            <p:ph idx="1"/>
          </p:nvPr>
        </p:nvSpPr>
        <p:spPr/>
        <p:txBody>
          <a:bodyPr/>
          <a:lstStyle/>
          <a:p>
            <a:r>
              <a:rPr lang="en-US" dirty="0"/>
              <a:t>One of the most important consumer health practices you can have is to get regular physical exams and medical screenings. </a:t>
            </a:r>
          </a:p>
          <a:p>
            <a:pPr lvl="1"/>
            <a:r>
              <a:rPr lang="en-US" dirty="0"/>
              <a:t>It is recommended that everyone over two years old see their doctor once a year for a basic exam. </a:t>
            </a:r>
          </a:p>
          <a:p>
            <a:pPr lvl="1"/>
            <a:r>
              <a:rPr lang="en-US" dirty="0"/>
              <a:t>In these exams, the doctor will check your vital signs, ears, skin, nails, eyes, weight, and reflexes and perform preventive screenings.</a:t>
            </a:r>
          </a:p>
          <a:p>
            <a:pPr lvl="1"/>
            <a:r>
              <a:rPr lang="en-US" dirty="0"/>
              <a:t>As you get older, additional screenings are necessary to detect diseases, such as cancer. </a:t>
            </a:r>
          </a:p>
        </p:txBody>
      </p:sp>
    </p:spTree>
    <p:extLst>
      <p:ext uri="{BB962C8B-B14F-4D97-AF65-F5344CB8AC3E}">
        <p14:creationId xmlns:p14="http://schemas.microsoft.com/office/powerpoint/2010/main" val="3012967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School Health Clinics</a:t>
            </a:r>
          </a:p>
        </p:txBody>
      </p:sp>
      <p:sp>
        <p:nvSpPr>
          <p:cNvPr id="3" name="Content Placeholder 2"/>
          <p:cNvSpPr>
            <a:spLocks noGrp="1"/>
          </p:cNvSpPr>
          <p:nvPr>
            <p:ph idx="1"/>
          </p:nvPr>
        </p:nvSpPr>
        <p:spPr/>
        <p:txBody>
          <a:bodyPr/>
          <a:lstStyle/>
          <a:p>
            <a:r>
              <a:rPr lang="en-US" dirty="0"/>
              <a:t>Many schools have a school nurse or another health care professional who works in an office at the school. When there is such a service at the school, it is called a school health clinic or center. </a:t>
            </a:r>
          </a:p>
          <a:p>
            <a:pPr lvl="1"/>
            <a:r>
              <a:rPr lang="en-US" dirty="0"/>
              <a:t>It can serve as a medical home for school-age children and young adults </a:t>
            </a:r>
          </a:p>
          <a:p>
            <a:pPr lvl="1"/>
            <a:r>
              <a:rPr lang="en-US" dirty="0"/>
              <a:t>It can be very important to your health care because it can provide vaccinations, routine physicals, and emergency care.</a:t>
            </a:r>
          </a:p>
        </p:txBody>
      </p:sp>
    </p:spTree>
    <p:extLst>
      <p:ext uri="{BB962C8B-B14F-4D97-AF65-F5344CB8AC3E}">
        <p14:creationId xmlns:p14="http://schemas.microsoft.com/office/powerpoint/2010/main" val="2869022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Other Clinics, Centers, and Hospitals</a:t>
            </a:r>
          </a:p>
        </p:txBody>
      </p:sp>
      <p:sp>
        <p:nvSpPr>
          <p:cNvPr id="3" name="Content Placeholder 2"/>
          <p:cNvSpPr>
            <a:spLocks noGrp="1"/>
          </p:cNvSpPr>
          <p:nvPr>
            <p:ph idx="1"/>
          </p:nvPr>
        </p:nvSpPr>
        <p:spPr/>
        <p:txBody>
          <a:bodyPr/>
          <a:lstStyle/>
          <a:p>
            <a:r>
              <a:rPr lang="en-US" dirty="0"/>
              <a:t>The health care system includes a variety of other centers, clinics, and hospitals. </a:t>
            </a:r>
          </a:p>
          <a:p>
            <a:pPr lvl="1"/>
            <a:r>
              <a:rPr lang="en-US" dirty="0"/>
              <a:t>Clinics and centers can include a wide range of services (general medical care, cancer care, physical therapy, nutrition, or wellness services). </a:t>
            </a:r>
          </a:p>
          <a:p>
            <a:pPr lvl="1"/>
            <a:r>
              <a:rPr lang="en-US" dirty="0"/>
              <a:t>An urgent care clinic is one that can provide same-day services to people experiencing non–life-threatening emergencies. </a:t>
            </a:r>
          </a:p>
          <a:p>
            <a:pPr lvl="1"/>
            <a:r>
              <a:rPr lang="en-US" dirty="0"/>
              <a:t>A hospital is an institution that provides advanced medical care and surgical treatments. Most hospitals also have emergency rooms for handling urgent, life-threatening emergencies.</a:t>
            </a:r>
          </a:p>
        </p:txBody>
      </p:sp>
    </p:spTree>
    <p:extLst>
      <p:ext uri="{BB962C8B-B14F-4D97-AF65-F5344CB8AC3E}">
        <p14:creationId xmlns:p14="http://schemas.microsoft.com/office/powerpoint/2010/main" val="2952013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Health Care Consumer Responsibilities</a:t>
            </a:r>
          </a:p>
        </p:txBody>
      </p:sp>
      <p:sp>
        <p:nvSpPr>
          <p:cNvPr id="3" name="Content Placeholder 2"/>
          <p:cNvSpPr>
            <a:spLocks noGrp="1"/>
          </p:cNvSpPr>
          <p:nvPr>
            <p:ph idx="1"/>
          </p:nvPr>
        </p:nvSpPr>
        <p:spPr/>
        <p:txBody>
          <a:bodyPr/>
          <a:lstStyle/>
          <a:p>
            <a:r>
              <a:rPr lang="en-US" dirty="0"/>
              <a:t>To be honest and forthcoming with health care providers</a:t>
            </a:r>
          </a:p>
          <a:p>
            <a:r>
              <a:rPr lang="en-US" dirty="0"/>
              <a:t>To provide an accurate and complete medical history</a:t>
            </a:r>
          </a:p>
          <a:p>
            <a:r>
              <a:rPr lang="en-US" dirty="0"/>
              <a:t>To ask questions when you are confused or if you have a concern</a:t>
            </a:r>
          </a:p>
        </p:txBody>
      </p:sp>
    </p:spTree>
    <p:extLst>
      <p:ext uri="{BB962C8B-B14F-4D97-AF65-F5344CB8AC3E}">
        <p14:creationId xmlns:p14="http://schemas.microsoft.com/office/powerpoint/2010/main" val="3778546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Health Care Consumer Rights</a:t>
            </a:r>
            <a:endParaRPr lang="en-US" sz="2800" dirty="0"/>
          </a:p>
        </p:txBody>
      </p:sp>
      <p:sp>
        <p:nvSpPr>
          <p:cNvPr id="3" name="Content Placeholder 2"/>
          <p:cNvSpPr>
            <a:spLocks noGrp="1"/>
          </p:cNvSpPr>
          <p:nvPr>
            <p:ph idx="1"/>
          </p:nvPr>
        </p:nvSpPr>
        <p:spPr/>
        <p:txBody>
          <a:bodyPr/>
          <a:lstStyle/>
          <a:p>
            <a:r>
              <a:rPr lang="en-US" dirty="0"/>
              <a:t>Accurate and easily understood information</a:t>
            </a:r>
          </a:p>
          <a:p>
            <a:r>
              <a:rPr lang="en-US" dirty="0"/>
              <a:t>A choice of health care providers</a:t>
            </a:r>
          </a:p>
          <a:p>
            <a:r>
              <a:rPr lang="en-US" dirty="0"/>
              <a:t>Emergency care wherever</a:t>
            </a:r>
          </a:p>
          <a:p>
            <a:r>
              <a:rPr lang="en-US" dirty="0"/>
              <a:t>Participate in your medical decisions</a:t>
            </a:r>
          </a:p>
          <a:p>
            <a:r>
              <a:rPr lang="en-US" dirty="0"/>
              <a:t>Be treated with respect and nondiscriminatory care</a:t>
            </a:r>
          </a:p>
          <a:p>
            <a:r>
              <a:rPr lang="en-US" dirty="0"/>
              <a:t>Confidentiality of your medical information and care</a:t>
            </a:r>
          </a:p>
          <a:p>
            <a:r>
              <a:rPr lang="en-US" dirty="0"/>
              <a:t>A fair, fast, and objective review of complaints against a provider or facility</a:t>
            </a:r>
          </a:p>
        </p:txBody>
      </p:sp>
    </p:spTree>
    <p:extLst>
      <p:ext uri="{BB962C8B-B14F-4D97-AF65-F5344CB8AC3E}">
        <p14:creationId xmlns:p14="http://schemas.microsoft.com/office/powerpoint/2010/main" val="3938648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970703"/>
            <a:ext cx="10515600" cy="409790"/>
          </a:xfrm>
        </p:spPr>
        <p:txBody>
          <a:bodyPr/>
          <a:lstStyle/>
          <a:p>
            <a:r>
              <a:rPr lang="en-US" dirty="0"/>
              <a:t>Using Assertive Communication</a:t>
            </a:r>
          </a:p>
        </p:txBody>
      </p:sp>
      <p:sp>
        <p:nvSpPr>
          <p:cNvPr id="3" name="Content Placeholder 2"/>
          <p:cNvSpPr>
            <a:spLocks noGrp="1"/>
          </p:cNvSpPr>
          <p:nvPr>
            <p:ph idx="1"/>
          </p:nvPr>
        </p:nvSpPr>
        <p:spPr>
          <a:xfrm>
            <a:off x="838200" y="1846980"/>
            <a:ext cx="10515600" cy="4168338"/>
          </a:xfrm>
        </p:spPr>
        <p:txBody>
          <a:bodyPr/>
          <a:lstStyle/>
          <a:p>
            <a:r>
              <a:rPr lang="en-US" dirty="0"/>
              <a:t>There will be times when you are not happy with your medical care. When that happens, it is important for you to be assertive, which means communicating your feelings and needs directly without offending others.  </a:t>
            </a:r>
          </a:p>
          <a:p>
            <a:r>
              <a:rPr lang="en-US" dirty="0"/>
              <a:t>Use the following four steps:</a:t>
            </a:r>
          </a:p>
          <a:p>
            <a:pPr lvl="1"/>
            <a:r>
              <a:rPr lang="en-US" dirty="0"/>
              <a:t>Share what you feel. </a:t>
            </a:r>
          </a:p>
          <a:p>
            <a:pPr lvl="1"/>
            <a:r>
              <a:rPr lang="en-US" dirty="0"/>
              <a:t>Be specific about what is making you feel that way. </a:t>
            </a:r>
          </a:p>
          <a:p>
            <a:pPr lvl="1"/>
            <a:r>
              <a:rPr lang="en-US" dirty="0"/>
              <a:t>Explain why you feel the way you do.</a:t>
            </a:r>
          </a:p>
          <a:p>
            <a:pPr lvl="1"/>
            <a:r>
              <a:rPr lang="en-US" dirty="0"/>
              <a:t>Be clear about what you need.</a:t>
            </a:r>
          </a:p>
          <a:p>
            <a:pPr lvl="1"/>
            <a:r>
              <a:rPr lang="en-US" dirty="0"/>
              <a:t>For example, </a:t>
            </a:r>
            <a:r>
              <a:rPr lang="en-US" i="1" dirty="0"/>
              <a:t>I feel . . . when . . . because . . . I need . . .</a:t>
            </a:r>
            <a:endParaRPr lang="en-US" dirty="0"/>
          </a:p>
        </p:txBody>
      </p:sp>
    </p:spTree>
    <p:extLst>
      <p:ext uri="{BB962C8B-B14F-4D97-AF65-F5344CB8AC3E}">
        <p14:creationId xmlns:p14="http://schemas.microsoft.com/office/powerpoint/2010/main" val="2008999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76951-EC01-4740-973D-0808FBAF73B3}"/>
              </a:ext>
            </a:extLst>
          </p:cNvPr>
          <p:cNvSpPr>
            <a:spLocks noGrp="1"/>
          </p:cNvSpPr>
          <p:nvPr>
            <p:ph type="title"/>
          </p:nvPr>
        </p:nvSpPr>
        <p:spPr>
          <a:xfrm>
            <a:off x="838200" y="883115"/>
            <a:ext cx="10515600" cy="409790"/>
          </a:xfrm>
        </p:spPr>
        <p:txBody>
          <a:bodyPr/>
          <a:lstStyle/>
          <a:p>
            <a:r>
              <a:rPr lang="en-US" dirty="0"/>
              <a:t>Write About It</a:t>
            </a:r>
          </a:p>
        </p:txBody>
      </p:sp>
      <p:sp>
        <p:nvSpPr>
          <p:cNvPr id="3" name="Content Placeholder 2">
            <a:extLst>
              <a:ext uri="{FF2B5EF4-FFF2-40B4-BE49-F238E27FC236}">
                <a16:creationId xmlns:a16="http://schemas.microsoft.com/office/drawing/2014/main" id="{0BEDECA6-FEEB-457D-AFF3-1DB37ED0B276}"/>
              </a:ext>
            </a:extLst>
          </p:cNvPr>
          <p:cNvSpPr>
            <a:spLocks noGrp="1"/>
          </p:cNvSpPr>
          <p:nvPr>
            <p:ph idx="1"/>
          </p:nvPr>
        </p:nvSpPr>
        <p:spPr/>
        <p:txBody>
          <a:bodyPr/>
          <a:lstStyle/>
          <a:p>
            <a:r>
              <a:rPr lang="en-US" dirty="0"/>
              <a:t>When was the last time you used a health care service, such as seeing a doctor or dentist or being treated in a hospital or clinic?</a:t>
            </a:r>
          </a:p>
          <a:p>
            <a:r>
              <a:rPr lang="en-US" dirty="0"/>
              <a:t>Describe where you went and what type of health care professional you saw.</a:t>
            </a:r>
          </a:p>
        </p:txBody>
      </p:sp>
    </p:spTree>
    <p:extLst>
      <p:ext uri="{BB962C8B-B14F-4D97-AF65-F5344CB8AC3E}">
        <p14:creationId xmlns:p14="http://schemas.microsoft.com/office/powerpoint/2010/main" val="328971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2358"/>
            <a:ext cx="10515600" cy="409790"/>
          </a:xfrm>
        </p:spPr>
        <p:txBody>
          <a:bodyPr/>
          <a:lstStyle/>
          <a:p>
            <a:r>
              <a:rPr lang="en-US" dirty="0"/>
              <a:t>Being a Health Care Consumer</a:t>
            </a:r>
          </a:p>
        </p:txBody>
      </p:sp>
      <p:sp>
        <p:nvSpPr>
          <p:cNvPr id="3" name="Content Placeholder 2"/>
          <p:cNvSpPr>
            <a:spLocks noGrp="1"/>
          </p:cNvSpPr>
          <p:nvPr>
            <p:ph idx="1"/>
          </p:nvPr>
        </p:nvSpPr>
        <p:spPr/>
        <p:txBody>
          <a:bodyPr/>
          <a:lstStyle/>
          <a:p>
            <a:r>
              <a:rPr lang="en-US" dirty="0"/>
              <a:t>A consumer is someone who uses a product or service. We are all consumers. </a:t>
            </a:r>
          </a:p>
          <a:p>
            <a:r>
              <a:rPr lang="en-US" dirty="0"/>
              <a:t>When you use medical services, buy a health-related product, select a physician or other medical professional, or go to the dentist, you are being a health care consumer.</a:t>
            </a:r>
          </a:p>
          <a:p>
            <a:r>
              <a:rPr lang="en-US" dirty="0"/>
              <a:t>Even though you may not engage in very much health care consumerism now, learning about health and basic consumer skills will help you later.</a:t>
            </a:r>
          </a:p>
        </p:txBody>
      </p:sp>
    </p:spTree>
    <p:extLst>
      <p:ext uri="{BB962C8B-B14F-4D97-AF65-F5344CB8AC3E}">
        <p14:creationId xmlns:p14="http://schemas.microsoft.com/office/powerpoint/2010/main" val="303683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Self-Care</a:t>
            </a:r>
          </a:p>
        </p:txBody>
      </p:sp>
      <p:sp>
        <p:nvSpPr>
          <p:cNvPr id="3" name="Content Placeholder 2"/>
          <p:cNvSpPr>
            <a:spLocks noGrp="1"/>
          </p:cNvSpPr>
          <p:nvPr>
            <p:ph idx="1"/>
          </p:nvPr>
        </p:nvSpPr>
        <p:spPr>
          <a:xfrm>
            <a:off x="838200" y="1804967"/>
            <a:ext cx="10515600" cy="4168338"/>
          </a:xfrm>
        </p:spPr>
        <p:txBody>
          <a:bodyPr/>
          <a:lstStyle/>
          <a:p>
            <a:r>
              <a:rPr lang="en-US" dirty="0"/>
              <a:t>A big part of being a good health care consumer is knowing when you need to seek help or when you can engage in self-care. </a:t>
            </a:r>
          </a:p>
          <a:p>
            <a:pPr lvl="1"/>
            <a:r>
              <a:rPr lang="en-US" dirty="0"/>
              <a:t>It involves all the decisions you make and the actions you take to maintain your health. </a:t>
            </a:r>
          </a:p>
          <a:p>
            <a:pPr lvl="1"/>
            <a:r>
              <a:rPr lang="en-US" dirty="0"/>
              <a:t>It can involve doing preventive behaviors, such as exercising regularly and caring for minor injuries or illnesses yourself.</a:t>
            </a:r>
          </a:p>
          <a:p>
            <a:pPr lvl="1"/>
            <a:r>
              <a:rPr lang="en-US" dirty="0"/>
              <a:t>It also involves following medical advice after seeing a health care professional. </a:t>
            </a:r>
          </a:p>
        </p:txBody>
      </p:sp>
    </p:spTree>
    <p:extLst>
      <p:ext uri="{BB962C8B-B14F-4D97-AF65-F5344CB8AC3E}">
        <p14:creationId xmlns:p14="http://schemas.microsoft.com/office/powerpoint/2010/main" val="2556847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Your Medical History</a:t>
            </a:r>
          </a:p>
        </p:txBody>
      </p:sp>
      <p:sp>
        <p:nvSpPr>
          <p:cNvPr id="3" name="Content Placeholder 2"/>
          <p:cNvSpPr>
            <a:spLocks noGrp="1"/>
          </p:cNvSpPr>
          <p:nvPr>
            <p:ph idx="1"/>
          </p:nvPr>
        </p:nvSpPr>
        <p:spPr/>
        <p:txBody>
          <a:bodyPr/>
          <a:lstStyle/>
          <a:p>
            <a:r>
              <a:rPr lang="en-US" dirty="0"/>
              <a:t>Keeping track of your medical history is one of the most important things you can do to take care of yourself and to be a good health care consumer. </a:t>
            </a:r>
          </a:p>
          <a:p>
            <a:r>
              <a:rPr lang="en-US" dirty="0"/>
              <a:t>Your medical history can inform decisions you and your health care team make. </a:t>
            </a:r>
          </a:p>
          <a:p>
            <a:r>
              <a:rPr lang="en-US" dirty="0"/>
              <a:t>In some cases, your medical history can also be the key to solving challenging health problems. </a:t>
            </a:r>
          </a:p>
        </p:txBody>
      </p:sp>
    </p:spTree>
    <p:extLst>
      <p:ext uri="{BB962C8B-B14F-4D97-AF65-F5344CB8AC3E}">
        <p14:creationId xmlns:p14="http://schemas.microsoft.com/office/powerpoint/2010/main" val="2595548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Accessing and Evaluating Products</a:t>
            </a:r>
          </a:p>
        </p:txBody>
      </p:sp>
      <p:sp>
        <p:nvSpPr>
          <p:cNvPr id="3" name="Content Placeholder 2"/>
          <p:cNvSpPr>
            <a:spLocks noGrp="1"/>
          </p:cNvSpPr>
          <p:nvPr>
            <p:ph idx="1"/>
          </p:nvPr>
        </p:nvSpPr>
        <p:spPr/>
        <p:txBody>
          <a:bodyPr/>
          <a:lstStyle/>
          <a:p>
            <a:r>
              <a:rPr lang="en-US" dirty="0"/>
              <a:t>A big part of both self-care and being a good health consumer is your ability to select and buy appropriate health care products. </a:t>
            </a:r>
          </a:p>
        </p:txBody>
      </p:sp>
    </p:spTree>
    <p:extLst>
      <p:ext uri="{BB962C8B-B14F-4D97-AF65-F5344CB8AC3E}">
        <p14:creationId xmlns:p14="http://schemas.microsoft.com/office/powerpoint/2010/main" val="214653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Finding Products</a:t>
            </a:r>
          </a:p>
        </p:txBody>
      </p:sp>
      <p:sp>
        <p:nvSpPr>
          <p:cNvPr id="3" name="Content Placeholder 2"/>
          <p:cNvSpPr>
            <a:spLocks noGrp="1"/>
          </p:cNvSpPr>
          <p:nvPr>
            <p:ph idx="1"/>
          </p:nvPr>
        </p:nvSpPr>
        <p:spPr>
          <a:xfrm>
            <a:off x="838200" y="1655519"/>
            <a:ext cx="10515600" cy="4168338"/>
          </a:xfrm>
        </p:spPr>
        <p:txBody>
          <a:bodyPr/>
          <a:lstStyle/>
          <a:p>
            <a:r>
              <a:rPr lang="en-US" dirty="0"/>
              <a:t>Many of the health care products you need can be found in drugstores and large grocery stores and department stores. </a:t>
            </a:r>
          </a:p>
          <a:p>
            <a:pPr lvl="1"/>
            <a:r>
              <a:rPr lang="en-US" dirty="0"/>
              <a:t>Many of these stores also have in-store pharmacies. </a:t>
            </a:r>
          </a:p>
          <a:p>
            <a:pPr lvl="1"/>
            <a:r>
              <a:rPr lang="en-US" dirty="0"/>
              <a:t>A pharmacy is a store that sells legal prescription and nonprescription drugs. </a:t>
            </a:r>
          </a:p>
          <a:p>
            <a:pPr lvl="1"/>
            <a:r>
              <a:rPr lang="en-US" dirty="0"/>
              <a:t>A pharmacist is an individual who can answer your questions and help you find the product that is best for your situation. </a:t>
            </a:r>
          </a:p>
          <a:p>
            <a:r>
              <a:rPr lang="en-US" dirty="0"/>
              <a:t>Keep in mind that online sites may use tricks and expensive advertisements to get you to buy their products. </a:t>
            </a:r>
          </a:p>
        </p:txBody>
      </p:sp>
    </p:spTree>
    <p:extLst>
      <p:ext uri="{BB962C8B-B14F-4D97-AF65-F5344CB8AC3E}">
        <p14:creationId xmlns:p14="http://schemas.microsoft.com/office/powerpoint/2010/main" val="3721481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Product Labels</a:t>
            </a:r>
          </a:p>
        </p:txBody>
      </p:sp>
      <p:sp>
        <p:nvSpPr>
          <p:cNvPr id="3" name="Content Placeholder 2"/>
          <p:cNvSpPr>
            <a:spLocks noGrp="1"/>
          </p:cNvSpPr>
          <p:nvPr>
            <p:ph idx="1"/>
          </p:nvPr>
        </p:nvSpPr>
        <p:spPr>
          <a:xfrm>
            <a:off x="838200" y="1655519"/>
            <a:ext cx="10515600" cy="4168338"/>
          </a:xfrm>
        </p:spPr>
        <p:txBody>
          <a:bodyPr/>
          <a:lstStyle/>
          <a:p>
            <a:r>
              <a:rPr lang="en-US" dirty="0"/>
              <a:t>The label will tell you how much of the product is in the container, how much you need to use or take at one time, and what the ingredients are. </a:t>
            </a:r>
          </a:p>
          <a:p>
            <a:pPr lvl="1"/>
            <a:r>
              <a:rPr lang="en-US" dirty="0"/>
              <a:t>With many health-related products, the label also identifies the amount of an active ingredient the product has. The active ingredients are the chemicals or drugs in a product responsible for the desired effect. </a:t>
            </a:r>
          </a:p>
        </p:txBody>
      </p:sp>
    </p:spTree>
    <p:extLst>
      <p:ext uri="{BB962C8B-B14F-4D97-AF65-F5344CB8AC3E}">
        <p14:creationId xmlns:p14="http://schemas.microsoft.com/office/powerpoint/2010/main" val="235706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Comparison Shopping</a:t>
            </a:r>
          </a:p>
        </p:txBody>
      </p:sp>
      <p:sp>
        <p:nvSpPr>
          <p:cNvPr id="3" name="Content Placeholder 2"/>
          <p:cNvSpPr>
            <a:spLocks noGrp="1"/>
          </p:cNvSpPr>
          <p:nvPr>
            <p:ph idx="1"/>
          </p:nvPr>
        </p:nvSpPr>
        <p:spPr/>
        <p:txBody>
          <a:bodyPr/>
          <a:lstStyle/>
          <a:p>
            <a:r>
              <a:rPr lang="en-US" dirty="0"/>
              <a:t>Today, many people buy a wide variety of products online. Whether you shop online or in traditional brick-and-mortar stores, you can learn to comparison shop. </a:t>
            </a:r>
          </a:p>
          <a:p>
            <a:pPr lvl="1"/>
            <a:r>
              <a:rPr lang="en-US" dirty="0"/>
              <a:t>Consider things such as the price of the product, the amount of the product in the package, and the amount of the active ingredients in the package. </a:t>
            </a:r>
          </a:p>
          <a:p>
            <a:pPr lvl="1"/>
            <a:r>
              <a:rPr lang="en-US" dirty="0"/>
              <a:t>You want to get more product and active ingredients for the price you are paying.  </a:t>
            </a:r>
          </a:p>
        </p:txBody>
      </p:sp>
    </p:spTree>
    <p:extLst>
      <p:ext uri="{BB962C8B-B14F-4D97-AF65-F5344CB8AC3E}">
        <p14:creationId xmlns:p14="http://schemas.microsoft.com/office/powerpoint/2010/main" val="2386175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8508</TotalTime>
  <Words>1133</Words>
  <Application>Microsoft Office PowerPoint</Application>
  <PresentationFormat>Widescreen</PresentationFormat>
  <Paragraphs>85</Paragraphs>
  <Slides>17</Slides>
  <Notes>9</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17</vt:i4>
      </vt:variant>
    </vt:vector>
  </HeadingPairs>
  <TitlesOfParts>
    <vt:vector size="28"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2.5 Being a Healthy Consumer</vt:lpstr>
      <vt:lpstr>Write About It</vt:lpstr>
      <vt:lpstr>Being a Health Care Consumer</vt:lpstr>
      <vt:lpstr>Self-Care</vt:lpstr>
      <vt:lpstr>Your Medical History</vt:lpstr>
      <vt:lpstr>Accessing and Evaluating Products</vt:lpstr>
      <vt:lpstr>Finding Products</vt:lpstr>
      <vt:lpstr>Product Labels</vt:lpstr>
      <vt:lpstr>Comparison Shopping</vt:lpstr>
      <vt:lpstr>The Health Care System</vt:lpstr>
      <vt:lpstr>Medical Home (1 of 2)</vt:lpstr>
      <vt:lpstr>Medical Home (2 of 2) </vt:lpstr>
      <vt:lpstr>School Health Clinics</vt:lpstr>
      <vt:lpstr>Other Clinics, Centers, and Hospitals</vt:lpstr>
      <vt:lpstr>Health Care Consumer Responsibilities</vt:lpstr>
      <vt:lpstr>Health Care Consumer Rights</vt:lpstr>
      <vt:lpstr>Using Assertive Communication</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258</cp:revision>
  <cp:lastPrinted>2017-03-14T16:50:08Z</cp:lastPrinted>
  <dcterms:created xsi:type="dcterms:W3CDTF">2017-03-14T15:11:25Z</dcterms:created>
  <dcterms:modified xsi:type="dcterms:W3CDTF">2020-09-17T22:17:30Z</dcterms:modified>
</cp:coreProperties>
</file>