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6" r:id="rId2"/>
  </p:sldMasterIdLst>
  <p:notesMasterIdLst>
    <p:notesMasterId r:id="rId20"/>
  </p:notesMasterIdLst>
  <p:handoutMasterIdLst>
    <p:handoutMasterId r:id="rId21"/>
  </p:handoutMasterIdLst>
  <p:sldIdLst>
    <p:sldId id="270" r:id="rId3"/>
    <p:sldId id="292" r:id="rId4"/>
    <p:sldId id="279" r:id="rId5"/>
    <p:sldId id="280" r:id="rId6"/>
    <p:sldId id="287" r:id="rId7"/>
    <p:sldId id="293" r:id="rId8"/>
    <p:sldId id="281" r:id="rId9"/>
    <p:sldId id="282" r:id="rId10"/>
    <p:sldId id="300" r:id="rId11"/>
    <p:sldId id="299" r:id="rId12"/>
    <p:sldId id="298" r:id="rId13"/>
    <p:sldId id="297" r:id="rId14"/>
    <p:sldId id="296" r:id="rId15"/>
    <p:sldId id="295" r:id="rId16"/>
    <p:sldId id="294" r:id="rId17"/>
    <p:sldId id="286" r:id="rId18"/>
    <p:sldId id="291" r:id="rId19"/>
  </p:sldIdLst>
  <p:sldSz cx="12192000" cy="6858000"/>
  <p:notesSz cx="6858000" cy="9144000"/>
  <p:custDataLst>
    <p:tags r:id="rId22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6BC"/>
    <a:srgbClr val="D7D7D7"/>
    <a:srgbClr val="069E51"/>
    <a:srgbClr val="6A6A6A"/>
    <a:srgbClr val="B93737"/>
    <a:srgbClr val="F49C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541" autoAdjust="0"/>
    <p:restoredTop sz="96357" autoAdjust="0"/>
  </p:normalViewPr>
  <p:slideViewPr>
    <p:cSldViewPr snapToGrid="0" snapToObjects="1">
      <p:cViewPr varScale="1">
        <p:scale>
          <a:sx n="106" d="100"/>
          <a:sy n="106" d="100"/>
        </p:scale>
        <p:origin x="126" y="18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7A2C252-5688-44A0-BFF9-CFA8D34B8E5E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254FF0-9A45-4C62-8064-44E4CC6685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96CCC59E-CCE7-404B-AA4E-0DEAD720DA9F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9D8F4014-75F9-474D-8DFA-11374318636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2.8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71625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2.9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6326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87158"/>
            <a:ext cx="9144000" cy="1866319"/>
          </a:xfrm>
          <a:prstGeom prst="rect">
            <a:avLst/>
          </a:prstGeom>
        </p:spPr>
        <p:txBody>
          <a:bodyPr anchor="t"/>
          <a:lstStyle>
            <a:lvl1pPr algn="ctr">
              <a:defRPr sz="6000" b="1" i="0" cap="all" baseline="0">
                <a:ln>
                  <a:noFill/>
                </a:ln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5134"/>
            <a:ext cx="9144000" cy="412024"/>
          </a:xfrm>
        </p:spPr>
        <p:txBody>
          <a:bodyPr>
            <a:normAutofit/>
          </a:bodyPr>
          <a:lstStyle>
            <a:lvl1pPr marL="0" indent="0" algn="ctr">
              <a:buNone/>
              <a:defRPr sz="2200" cap="all" baseline="0">
                <a:solidFill>
                  <a:srgbClr val="6A6A6A"/>
                </a:solidFill>
                <a:latin typeface="Helvetica Neue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0" y="5845552"/>
            <a:ext cx="12192000" cy="45727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 baseline="0">
                <a:solidFill>
                  <a:srgbClr val="D7D7D7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0231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B519A-78B7-4C0F-8A15-E9B5323AC18E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AA1434-A6A6-46B9-BAF2-FED71B7A5B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0850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6E29B-72B0-4DFE-BAF8-4FA4CD0AE990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F52ED4-BC79-47BF-8A23-39D94FF7F8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90217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273E4-1673-4F49-A000-75434E831798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2C659B-36D2-41BC-8F83-C5BFD5B899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1682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97C10-F4CF-4AAF-9394-2137F383A334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10FCE6-E227-4E91-84F8-5EF6FA89DE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62175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66095-A1A3-4C98-A61E-8857A55537CF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A75FD8-31B5-4DD0-A600-3D54C457ED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6197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ctr">
              <a:defRPr sz="3800" b="1" i="0" cap="none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7919"/>
            <a:ext cx="10515600" cy="4168338"/>
          </a:xfrm>
        </p:spPr>
        <p:txBody>
          <a:bodyPr>
            <a:noAutofit/>
          </a:bodyPr>
          <a:lstStyle>
            <a:lvl1pPr>
              <a:defRPr b="1" baseline="0">
                <a:latin typeface="Helvetica" pitchFamily="34" charset="0"/>
              </a:defRPr>
            </a:lvl1pPr>
            <a:lvl2pPr>
              <a:defRPr b="1" baseline="0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 baseline="0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8977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954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41953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3800" b="1" i="0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05059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7BA7D-B68D-4CAB-B007-9C48419216CD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7474A3-2782-4698-B0C3-200C78EED7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4330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9FC19-6F6B-40BB-A551-5B23405E1A22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8DB88A-3BFC-43D6-A0B9-1F9382ED25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2760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8C940-C326-4E22-A072-F58D9986B6CC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C6C458-612D-410B-A23A-38C22B1AD2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558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050E1-B9F5-47B8-8A5F-7ADCF818B579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8573AA-BCB7-4BEE-8B0C-22CEC8BA27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6376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56B03A-8A4D-4B18-85EA-C920101115C2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1E2BBD-6DFD-4051-B524-3C412915A2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5609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BF81C-7F74-4E4D-BD97-843E430D1755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81CFFC-F819-4CCF-95AB-0B72F07DC8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9133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7" name="Title Placeholder 8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BE4AE11F-9285-4F6F-A6B2-1A6388682792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8AA81F6-E4F9-4273-BDEA-24C02A580AF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kern="1200">
          <a:solidFill>
            <a:srgbClr val="3766BC"/>
          </a:solidFill>
          <a:latin typeface="Helvetica Neue Condensed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 Bold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 Bold" charset="0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 Bold" charset="0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268941" y="2387600"/>
            <a:ext cx="11362765" cy="1865313"/>
          </a:xfrm>
        </p:spPr>
        <p:txBody>
          <a:bodyPr/>
          <a:lstStyle/>
          <a:p>
            <a:pPr eaLnBrk="1" hangingPunct="1"/>
            <a:r>
              <a:rPr lang="en-US" cap="none" dirty="0"/>
              <a:t>Lesson 2.2 </a:t>
            </a:r>
            <a:br>
              <a:rPr lang="en-US" cap="none" dirty="0"/>
            </a:br>
            <a:r>
              <a:rPr lang="en-US" cap="none" dirty="0"/>
              <a:t>Good Oral Health </a:t>
            </a:r>
            <a:endParaRPr lang="en-US" altLang="en-US" cap="none" dirty="0">
              <a:latin typeface="Helvetica Neue Condensed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4850"/>
            <a:ext cx="9144000" cy="41275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/>
              <a:t>Chapter </a:t>
            </a:r>
            <a:r>
              <a:rPr lang="en-US" b="1" dirty="0"/>
              <a:t>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Wisdom Teeth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They begin to grow in around ages 18 to 20, and you may experience crowding in your mouth. </a:t>
            </a:r>
          </a:p>
          <a:p>
            <a:r>
              <a:rPr lang="en-US" dirty="0"/>
              <a:t>They may need to be pulled to allow enough space for the other teeth, a common procedure that does not negatively affect the function of the mouth.</a:t>
            </a:r>
          </a:p>
        </p:txBody>
      </p:sp>
    </p:spTree>
    <p:extLst>
      <p:ext uri="{BB962C8B-B14F-4D97-AF65-F5344CB8AC3E}">
        <p14:creationId xmlns:p14="http://schemas.microsoft.com/office/powerpoint/2010/main" val="12726606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Tooth Decay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destruction of some part of the tooth can affect the outer layer of the tooth and the inside of the tooth. </a:t>
            </a:r>
          </a:p>
          <a:p>
            <a:r>
              <a:rPr lang="en-US" dirty="0"/>
              <a:t>It occurs when foods containing carbohydrates, such as cereal, soda, and candy, are left on the teeth. </a:t>
            </a:r>
          </a:p>
          <a:p>
            <a:r>
              <a:rPr lang="en-US" dirty="0"/>
              <a:t>Plaque forms, which is a colorless, sticky film that coats the tooth and dissolves the protective enamel on the tooth. </a:t>
            </a:r>
          </a:p>
          <a:p>
            <a:r>
              <a:rPr lang="en-US" dirty="0"/>
              <a:t>If plaque sits on the tooth and causes a hole, it is called a cavity, which must be treated by a dentist.</a:t>
            </a:r>
          </a:p>
        </p:txBody>
      </p:sp>
    </p:spTree>
    <p:extLst>
      <p:ext uri="{BB962C8B-B14F-4D97-AF65-F5344CB8AC3E}">
        <p14:creationId xmlns:p14="http://schemas.microsoft.com/office/powerpoint/2010/main" val="9234611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Gum Disease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Gums are the soft tissue around your teeth that helps protect the root of the tooth and keeps your teeth in place. </a:t>
            </a:r>
          </a:p>
          <a:p>
            <a:r>
              <a:rPr lang="en-US" dirty="0"/>
              <a:t>Gum disease happens when plaque and tartar build up on the teeth. The bacteria in the plaque makes the gums become swollen. </a:t>
            </a:r>
          </a:p>
          <a:p>
            <a:r>
              <a:rPr lang="en-US" dirty="0"/>
              <a:t>When the gums become inflamed, it is called gingivitis.</a:t>
            </a:r>
          </a:p>
        </p:txBody>
      </p:sp>
    </p:spTree>
    <p:extLst>
      <p:ext uri="{BB962C8B-B14F-4D97-AF65-F5344CB8AC3E}">
        <p14:creationId xmlns:p14="http://schemas.microsoft.com/office/powerpoint/2010/main" val="33883768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Cold Sores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common infection caused by the herpes simplex virus (</a:t>
            </a:r>
            <a:r>
              <a:rPr lang="en-US" dirty="0" err="1"/>
              <a:t>HSV</a:t>
            </a:r>
            <a:r>
              <a:rPr lang="en-US" dirty="0"/>
              <a:t>) </a:t>
            </a:r>
          </a:p>
          <a:p>
            <a:r>
              <a:rPr lang="en-US" dirty="0"/>
              <a:t>Small blisters on and around your lips </a:t>
            </a:r>
          </a:p>
          <a:p>
            <a:r>
              <a:rPr lang="en-US" dirty="0"/>
              <a:t>Contagious and can be spread by close contact, such as kissing</a:t>
            </a:r>
          </a:p>
        </p:txBody>
      </p:sp>
    </p:spTree>
    <p:extLst>
      <p:ext uri="{BB962C8B-B14F-4D97-AF65-F5344CB8AC3E}">
        <p14:creationId xmlns:p14="http://schemas.microsoft.com/office/powerpoint/2010/main" val="27113779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Bad Breath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lvl="1">
              <a:spcBef>
                <a:spcPts val="1000"/>
              </a:spcBef>
            </a:pPr>
            <a:r>
              <a:rPr lang="en-US" sz="2800" dirty="0"/>
              <a:t>It is also called halitosis.</a:t>
            </a:r>
          </a:p>
          <a:p>
            <a:pPr marL="228600" lvl="1">
              <a:spcBef>
                <a:spcPts val="1000"/>
              </a:spcBef>
            </a:pPr>
            <a:r>
              <a:rPr lang="en-US" sz="2800" dirty="0"/>
              <a:t>It is caused by a variety of hygiene factors or from common diseases, such as </a:t>
            </a:r>
          </a:p>
          <a:p>
            <a:pPr marL="685800" lvl="2">
              <a:spcBef>
                <a:spcPts val="1000"/>
              </a:spcBef>
            </a:pPr>
            <a:r>
              <a:rPr lang="en-US" sz="2400" dirty="0"/>
              <a:t>food in teeth,</a:t>
            </a:r>
          </a:p>
          <a:p>
            <a:pPr marL="685800" lvl="2">
              <a:spcBef>
                <a:spcPts val="1000"/>
              </a:spcBef>
            </a:pPr>
            <a:r>
              <a:rPr lang="en-US" sz="2400" dirty="0"/>
              <a:t>tobacco use,</a:t>
            </a:r>
          </a:p>
          <a:p>
            <a:pPr marL="685800" lvl="2">
              <a:spcBef>
                <a:spcPts val="1000"/>
              </a:spcBef>
            </a:pPr>
            <a:r>
              <a:rPr lang="en-US" sz="2400" dirty="0"/>
              <a:t>poor dental hygiene, and</a:t>
            </a:r>
          </a:p>
          <a:p>
            <a:pPr marL="685800" lvl="2">
              <a:spcBef>
                <a:spcPts val="1000"/>
              </a:spcBef>
            </a:pPr>
            <a:r>
              <a:rPr lang="en-US" sz="2400" dirty="0"/>
              <a:t>other things.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41761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Teeth Grinding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is also called bruxism.</a:t>
            </a:r>
          </a:p>
          <a:p>
            <a:r>
              <a:rPr lang="en-US" dirty="0"/>
              <a:t>Stress and anxiety are common causes. </a:t>
            </a:r>
          </a:p>
          <a:p>
            <a:r>
              <a:rPr lang="en-US" dirty="0"/>
              <a:t>Sometimes, people clench their jaw while awake or grind their teeth in their sleep. </a:t>
            </a:r>
          </a:p>
          <a:p>
            <a:r>
              <a:rPr lang="en-US" dirty="0"/>
              <a:t>Symptoms include flattened teeth, worn tooth enamel, headaches, and many other things.</a:t>
            </a:r>
          </a:p>
        </p:txBody>
      </p:sp>
    </p:spTree>
    <p:extLst>
      <p:ext uri="{BB962C8B-B14F-4D97-AF65-F5344CB8AC3E}">
        <p14:creationId xmlns:p14="http://schemas.microsoft.com/office/powerpoint/2010/main" val="39680499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81743"/>
            <a:ext cx="10515600" cy="409790"/>
          </a:xfrm>
        </p:spPr>
        <p:txBody>
          <a:bodyPr/>
          <a:lstStyle/>
          <a:p>
            <a:r>
              <a:rPr lang="en-US" dirty="0"/>
              <a:t>Goal Setting for Good Dental Hygiene </a:t>
            </a:r>
            <a:r>
              <a:rPr lang="en-US" sz="2400" i="1" dirty="0"/>
              <a:t>(1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Creating a habit of brushing twice a day and flossing once a day will go a long way to maintaining good oral health.</a:t>
            </a:r>
          </a:p>
          <a:p>
            <a:r>
              <a:rPr lang="en-US" dirty="0"/>
              <a:t>When you think about setting a goal for improving your dental hygiene, think about whether you brush and floss enough and follow guidelines.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1C09F55-AACF-499E-9213-04164B27B1EE}"/>
              </a:ext>
            </a:extLst>
          </p:cNvPr>
          <p:cNvSpPr/>
          <p:nvPr/>
        </p:nvSpPr>
        <p:spPr>
          <a:xfrm>
            <a:off x="10554882" y="5791591"/>
            <a:ext cx="112883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i="1" dirty="0">
                <a:latin typeface="Helvetica" panose="020B0604020202020204" pitchFamily="34" charset="0"/>
                <a:cs typeface="Helvetica" panose="020B0604020202020204" pitchFamily="34" charset="0"/>
              </a:rPr>
              <a:t>(continued) </a:t>
            </a:r>
            <a:endParaRPr lang="en-US" sz="14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9497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81743"/>
            <a:ext cx="10515600" cy="409790"/>
          </a:xfrm>
        </p:spPr>
        <p:txBody>
          <a:bodyPr/>
          <a:lstStyle/>
          <a:p>
            <a:r>
              <a:rPr lang="en-US" dirty="0"/>
              <a:t>Goal Setting for Good Dental Hygiene </a:t>
            </a:r>
            <a:r>
              <a:rPr lang="en-US" sz="2400" i="1" dirty="0"/>
              <a:t>(2 of 2)</a:t>
            </a:r>
            <a:r>
              <a:rPr lang="en-US" sz="2400" b="0" i="1" dirty="0"/>
              <a:t> </a:t>
            </a:r>
            <a:endParaRPr lang="en-US" sz="2400" b="0" dirty="0"/>
          </a:p>
        </p:txBody>
      </p:sp>
      <p:pic>
        <p:nvPicPr>
          <p:cNvPr id="5" name="Content Placeholder 4" descr="Make sure your goal is specific, measurable, achievable, realistic, and timely.">
            <a:extLst>
              <a:ext uri="{FF2B5EF4-FFF2-40B4-BE49-F238E27FC236}">
                <a16:creationId xmlns:a16="http://schemas.microsoft.com/office/drawing/2014/main" id="{E0A1DFF2-078A-4492-B4E9-993320D6BBB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838200" y="1886245"/>
            <a:ext cx="10515600" cy="4012611"/>
          </a:xfrm>
        </p:spPr>
      </p:pic>
    </p:spTree>
    <p:extLst>
      <p:ext uri="{BB962C8B-B14F-4D97-AF65-F5344CB8AC3E}">
        <p14:creationId xmlns:p14="http://schemas.microsoft.com/office/powerpoint/2010/main" val="420901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50976-AE61-4052-A727-D069F0A13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50B1F6-15FF-4FF8-A519-82120A6888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was the last time you flossed your teeth or had them flossed? </a:t>
            </a:r>
          </a:p>
          <a:p>
            <a:r>
              <a:rPr lang="en-US" dirty="0"/>
              <a:t>Do you think flossing is important?</a:t>
            </a:r>
          </a:p>
          <a:p>
            <a:r>
              <a:rPr lang="en-US" dirty="0"/>
              <a:t>Why or why not?</a:t>
            </a:r>
          </a:p>
        </p:txBody>
      </p:sp>
    </p:spTree>
    <p:extLst>
      <p:ext uri="{BB962C8B-B14F-4D97-AF65-F5344CB8AC3E}">
        <p14:creationId xmlns:p14="http://schemas.microsoft.com/office/powerpoint/2010/main" val="1821017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4416" y="960112"/>
            <a:ext cx="10515600" cy="409790"/>
          </a:xfrm>
        </p:spPr>
        <p:txBody>
          <a:bodyPr/>
          <a:lstStyle/>
          <a:p>
            <a:r>
              <a:rPr lang="en-US" dirty="0"/>
              <a:t>Your Mouth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Also called your oral cavity</a:t>
            </a:r>
          </a:p>
          <a:p>
            <a:pPr lvl="1"/>
            <a:r>
              <a:rPr lang="en-US" dirty="0"/>
              <a:t>It provides an opening into the body for food and air. </a:t>
            </a:r>
          </a:p>
          <a:p>
            <a:pPr lvl="1"/>
            <a:r>
              <a:rPr lang="en-US" dirty="0"/>
              <a:t>It is home to several organs, such as the tongue, the salivary gland ducts, and the teeth. </a:t>
            </a:r>
          </a:p>
          <a:p>
            <a:pPr lvl="1"/>
            <a:r>
              <a:rPr lang="en-US" dirty="0"/>
              <a:t>The movements of your tongue, lips, and cheeks also help you produce sounds and speech.</a:t>
            </a:r>
          </a:p>
        </p:txBody>
      </p:sp>
    </p:spTree>
    <p:extLst>
      <p:ext uri="{BB962C8B-B14F-4D97-AF65-F5344CB8AC3E}">
        <p14:creationId xmlns:p14="http://schemas.microsoft.com/office/powerpoint/2010/main" val="30368371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81743"/>
            <a:ext cx="10515600" cy="409790"/>
          </a:xfrm>
        </p:spPr>
        <p:txBody>
          <a:bodyPr/>
          <a:lstStyle/>
          <a:p>
            <a:r>
              <a:rPr lang="en-US" dirty="0"/>
              <a:t>Your Teeth </a:t>
            </a:r>
            <a:r>
              <a:rPr lang="en-US" sz="2400" i="1" dirty="0"/>
              <a:t>(1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Complex, living organ made up of three parts </a:t>
            </a:r>
          </a:p>
          <a:p>
            <a:pPr lvl="1"/>
            <a:r>
              <a:rPr lang="en-US" dirty="0"/>
              <a:t>Crown: Outside part of your tooth you can see; protected by enamel, a hard, white substance made of calcium </a:t>
            </a:r>
          </a:p>
          <a:p>
            <a:pPr lvl="1"/>
            <a:r>
              <a:rPr lang="en-US" dirty="0"/>
              <a:t>Neck: Connects the crown of the tooth to the root of the tooth </a:t>
            </a:r>
          </a:p>
          <a:p>
            <a:pPr lvl="1"/>
            <a:r>
              <a:rPr lang="en-US" dirty="0"/>
              <a:t>Root: Contains blood vessels and nerves and connects the tooth to the jaw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3D10659-7328-4D54-9A33-1573C071AFAC}"/>
              </a:ext>
            </a:extLst>
          </p:cNvPr>
          <p:cNvSpPr/>
          <p:nvPr/>
        </p:nvSpPr>
        <p:spPr>
          <a:xfrm>
            <a:off x="10343866" y="5606925"/>
            <a:ext cx="112883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i="1" dirty="0">
                <a:latin typeface="Helvetica" panose="020B0604020202020204" pitchFamily="34" charset="0"/>
                <a:cs typeface="Helvetica" panose="020B0604020202020204" pitchFamily="34" charset="0"/>
              </a:rPr>
              <a:t>(continued) </a:t>
            </a:r>
            <a:endParaRPr lang="en-US" sz="14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7722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81743"/>
            <a:ext cx="10515600" cy="409790"/>
          </a:xfrm>
        </p:spPr>
        <p:txBody>
          <a:bodyPr/>
          <a:lstStyle/>
          <a:p>
            <a:r>
              <a:rPr lang="en-US" dirty="0"/>
              <a:t>Your Teeth</a:t>
            </a:r>
            <a:r>
              <a:rPr lang="en-US" sz="4000" i="1" dirty="0"/>
              <a:t> </a:t>
            </a:r>
            <a:r>
              <a:rPr lang="en-US" sz="2400" i="1" dirty="0">
                <a:latin typeface="Helvetica" pitchFamily="2" charset="0"/>
              </a:rPr>
              <a:t>(2 of 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normal adult mouth has 32 teeth. </a:t>
            </a:r>
          </a:p>
          <a:p>
            <a:r>
              <a:rPr lang="en-US" dirty="0"/>
              <a:t>There are five types of teeth, which each have different jobs to do when it comes to chewing food. </a:t>
            </a:r>
          </a:p>
          <a:p>
            <a:r>
              <a:rPr lang="en-US" dirty="0"/>
              <a:t>Teeth develop in stages.</a:t>
            </a:r>
          </a:p>
          <a:p>
            <a:pPr lvl="1"/>
            <a:r>
              <a:rPr lang="en-US" dirty="0"/>
              <a:t>First set of teeth is typically in place by age three. </a:t>
            </a:r>
          </a:p>
          <a:p>
            <a:pPr lvl="1"/>
            <a:r>
              <a:rPr lang="en-US" dirty="0"/>
              <a:t>These teeth fall out and are replaced as the person grows and larger teeth are needed to fill the larger adult mouth.</a:t>
            </a:r>
          </a:p>
          <a:p>
            <a:pPr lvl="1"/>
            <a:r>
              <a:rPr lang="en-US" dirty="0"/>
              <a:t>Permanent adult teeth come in between the ages of 6 and 12.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ECDECD4-902C-4C46-8BB3-B6F6E5883364}"/>
              </a:ext>
            </a:extLst>
          </p:cNvPr>
          <p:cNvSpPr/>
          <p:nvPr/>
        </p:nvSpPr>
        <p:spPr>
          <a:xfrm>
            <a:off x="10484543" y="5791591"/>
            <a:ext cx="112883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i="1" dirty="0">
                <a:latin typeface="Helvetica" panose="020B0604020202020204" pitchFamily="34" charset="0"/>
                <a:cs typeface="Helvetica" panose="020B0604020202020204" pitchFamily="34" charset="0"/>
              </a:rPr>
              <a:t>(continued) </a:t>
            </a:r>
            <a:endParaRPr lang="en-US" sz="14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88117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F71B52-FEFD-4B2C-9343-5D52DA858C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81743"/>
            <a:ext cx="10515600" cy="409790"/>
          </a:xfrm>
        </p:spPr>
        <p:txBody>
          <a:bodyPr/>
          <a:lstStyle/>
          <a:p>
            <a:r>
              <a:rPr lang="en-US" dirty="0"/>
              <a:t>Your Teeth </a:t>
            </a:r>
            <a:r>
              <a:rPr lang="en-US" sz="2400" i="1" dirty="0">
                <a:latin typeface="Helvetica" pitchFamily="2" charset="0"/>
              </a:rPr>
              <a:t>(3 of 3)</a:t>
            </a:r>
          </a:p>
        </p:txBody>
      </p:sp>
      <p:pic>
        <p:nvPicPr>
          <p:cNvPr id="5" name="Content Placeholder 4" descr="Each tooth in the mouth is labeled with its name. Types of teeth: incisors, canines, premolars, molars, and wisdom teeth.">
            <a:extLst>
              <a:ext uri="{FF2B5EF4-FFF2-40B4-BE49-F238E27FC236}">
                <a16:creationId xmlns:a16="http://schemas.microsoft.com/office/drawing/2014/main" id="{21019E60-6281-48B0-9E4B-D19EEE74AA8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416300" y="1808163"/>
            <a:ext cx="5359400" cy="4168775"/>
          </a:xfrm>
        </p:spPr>
      </p:pic>
    </p:spTree>
    <p:extLst>
      <p:ext uri="{BB962C8B-B14F-4D97-AF65-F5344CB8AC3E}">
        <p14:creationId xmlns:p14="http://schemas.microsoft.com/office/powerpoint/2010/main" val="16374914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81743"/>
            <a:ext cx="10515600" cy="409790"/>
          </a:xfrm>
        </p:spPr>
        <p:txBody>
          <a:bodyPr/>
          <a:lstStyle/>
          <a:p>
            <a:r>
              <a:rPr lang="en-US" dirty="0"/>
              <a:t>Caring for Your Mouth and Teeth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it comes to your mouth and teeth, the most important things you can do are to regularly brush and floss your teeth. </a:t>
            </a:r>
          </a:p>
          <a:p>
            <a:pPr lvl="1"/>
            <a:r>
              <a:rPr lang="en-US" dirty="0"/>
              <a:t>Brush twice a day with a soft-bristle brush.</a:t>
            </a:r>
          </a:p>
          <a:p>
            <a:pPr lvl="1"/>
            <a:r>
              <a:rPr lang="en-US" dirty="0"/>
              <a:t>Floss every day, which will help remove food debris and bacteria from your teeth. </a:t>
            </a:r>
          </a:p>
        </p:txBody>
      </p:sp>
    </p:spTree>
    <p:extLst>
      <p:ext uri="{BB962C8B-B14F-4D97-AF65-F5344CB8AC3E}">
        <p14:creationId xmlns:p14="http://schemas.microsoft.com/office/powerpoint/2010/main" val="21417929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5587"/>
            <a:ext cx="10515600" cy="409790"/>
          </a:xfrm>
        </p:spPr>
        <p:txBody>
          <a:bodyPr/>
          <a:lstStyle/>
          <a:p>
            <a:r>
              <a:rPr lang="en-US" dirty="0"/>
              <a:t>Visiting the Dentist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Many people don’t like to visit the dentist. Fear of pain or needles, anxiety about not being able to breathe, and jaw and neck discomfort are common concerns. </a:t>
            </a:r>
          </a:p>
          <a:p>
            <a:pPr lvl="1"/>
            <a:r>
              <a:rPr lang="en-US" dirty="0"/>
              <a:t>At times, these concerns get in the way of good oral health care. </a:t>
            </a:r>
          </a:p>
          <a:p>
            <a:pPr lvl="1"/>
            <a:r>
              <a:rPr lang="en-US" dirty="0"/>
              <a:t>The recommendation is that you visit a dentist every six months for a deep cleaning and a checkup.  </a:t>
            </a:r>
          </a:p>
          <a:p>
            <a:pPr lvl="1"/>
            <a:r>
              <a:rPr lang="en-US" dirty="0"/>
              <a:t>If you are afraid, it is important to talk to your parent or guardian and to your dentist.</a:t>
            </a:r>
          </a:p>
          <a:p>
            <a:pPr lvl="1"/>
            <a:r>
              <a:rPr lang="en-US" dirty="0"/>
              <a:t>Oral health care is critical to overall health.</a:t>
            </a:r>
          </a:p>
        </p:txBody>
      </p:sp>
    </p:spTree>
    <p:extLst>
      <p:ext uri="{BB962C8B-B14F-4D97-AF65-F5344CB8AC3E}">
        <p14:creationId xmlns:p14="http://schemas.microsoft.com/office/powerpoint/2010/main" val="32907747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Crooked or Crowded Teeth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Most of us would love a perfect smile. </a:t>
            </a:r>
          </a:p>
          <a:p>
            <a:r>
              <a:rPr lang="en-US" dirty="0"/>
              <a:t>Forty-five percent of kids could benefit from having braces to straighten their teeth and improve the function of the mouth.</a:t>
            </a:r>
          </a:p>
        </p:txBody>
      </p:sp>
    </p:spTree>
    <p:extLst>
      <p:ext uri="{BB962C8B-B14F-4D97-AF65-F5344CB8AC3E}">
        <p14:creationId xmlns:p14="http://schemas.microsoft.com/office/powerpoint/2010/main" val="217994738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0&quot;/&gt;&lt;/object&gt;&lt;object type=&quot;3&quot; unique_id=&quot;10004&quot;&gt;&lt;property id=&quot;20148&quot; value=&quot;5&quot;/&gt;&lt;property id=&quot;20300&quot; value=&quot;Slide 2&quot;/&gt;&lt;property id=&quot;20307&quot; value=&quot;269&quot;/&gt;&lt;/object&gt;&lt;/object&gt;&lt;object type=&quot;8&quot; unique_id=&quot;1000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7201</TotalTime>
  <Words>857</Words>
  <Application>Microsoft Office PowerPoint</Application>
  <PresentationFormat>Widescreen</PresentationFormat>
  <Paragraphs>76</Paragraphs>
  <Slides>17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8" baseType="lpstr">
      <vt:lpstr>Arial</vt:lpstr>
      <vt:lpstr>Calibri</vt:lpstr>
      <vt:lpstr>Calibri Light</vt:lpstr>
      <vt:lpstr>Franklin Gothic Book</vt:lpstr>
      <vt:lpstr>Franklin Gothic Medium</vt:lpstr>
      <vt:lpstr>Helvetica</vt:lpstr>
      <vt:lpstr>Helvetica Bold</vt:lpstr>
      <vt:lpstr>Helvetica Neue</vt:lpstr>
      <vt:lpstr>Helvetica Neue Condensed</vt:lpstr>
      <vt:lpstr>Office Theme</vt:lpstr>
      <vt:lpstr>Custom Design</vt:lpstr>
      <vt:lpstr>Lesson 2.2  Good Oral Health </vt:lpstr>
      <vt:lpstr>Write About It</vt:lpstr>
      <vt:lpstr>Your Mouth</vt:lpstr>
      <vt:lpstr>Your Teeth (1 of 3)</vt:lpstr>
      <vt:lpstr>Your Teeth (2 of 3)</vt:lpstr>
      <vt:lpstr>Your Teeth (3 of 3)</vt:lpstr>
      <vt:lpstr>Caring for Your Mouth and Teeth</vt:lpstr>
      <vt:lpstr>Visiting the Dentist</vt:lpstr>
      <vt:lpstr>Crooked or Crowded Teeth</vt:lpstr>
      <vt:lpstr>Wisdom Teeth</vt:lpstr>
      <vt:lpstr>Tooth Decay</vt:lpstr>
      <vt:lpstr>Gum Disease</vt:lpstr>
      <vt:lpstr>Cold Sores</vt:lpstr>
      <vt:lpstr>Bad Breath</vt:lpstr>
      <vt:lpstr>Teeth Grinding</vt:lpstr>
      <vt:lpstr>Goal Setting for Good Dental Hygiene (1 of 2)</vt:lpstr>
      <vt:lpstr>Goal Setting for Good Dental Hygiene (2 of 2) </vt:lpstr>
    </vt:vector>
  </TitlesOfParts>
  <Company>Human Kinetics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Package</dc:title>
  <dc:creator>Microsoft Office User</dc:creator>
  <cp:lastModifiedBy>Derek Campbell</cp:lastModifiedBy>
  <cp:revision>225</cp:revision>
  <cp:lastPrinted>2017-03-14T16:50:08Z</cp:lastPrinted>
  <dcterms:created xsi:type="dcterms:W3CDTF">2017-03-14T15:11:25Z</dcterms:created>
  <dcterms:modified xsi:type="dcterms:W3CDTF">2020-09-17T22:11:40Z</dcterms:modified>
</cp:coreProperties>
</file>