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6" r:id="rId5"/>
  </p:sldMasterIdLst>
  <p:notesMasterIdLst>
    <p:notesMasterId r:id="rId24"/>
  </p:notesMasterIdLst>
  <p:handoutMasterIdLst>
    <p:handoutMasterId r:id="rId25"/>
  </p:handoutMasterIdLst>
  <p:sldIdLst>
    <p:sldId id="270" r:id="rId6"/>
    <p:sldId id="295" r:id="rId7"/>
    <p:sldId id="279" r:id="rId8"/>
    <p:sldId id="280" r:id="rId9"/>
    <p:sldId id="283" r:id="rId10"/>
    <p:sldId id="296" r:id="rId11"/>
    <p:sldId id="284" r:id="rId12"/>
    <p:sldId id="297" r:id="rId13"/>
    <p:sldId id="288" r:id="rId14"/>
    <p:sldId id="289" r:id="rId15"/>
    <p:sldId id="290" r:id="rId16"/>
    <p:sldId id="286" r:id="rId17"/>
    <p:sldId id="291" r:id="rId18"/>
    <p:sldId id="293" r:id="rId19"/>
    <p:sldId id="294" r:id="rId20"/>
    <p:sldId id="281" r:id="rId21"/>
    <p:sldId id="298" r:id="rId22"/>
    <p:sldId id="282" r:id="rId23"/>
  </p:sldIdLst>
  <p:sldSz cx="12192000" cy="6858000"/>
  <p:notesSz cx="6858000" cy="9144000"/>
  <p:custDataLst>
    <p:tags r:id="rId26"/>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594" autoAdjust="0"/>
    <p:restoredTop sz="96357" autoAdjust="0"/>
  </p:normalViewPr>
  <p:slideViewPr>
    <p:cSldViewPr snapToGrid="0" snapToObjects="1">
      <p:cViewPr varScale="1">
        <p:scale>
          <a:sx n="106" d="100"/>
          <a:sy n="106" d="100"/>
        </p:scale>
        <p:origin x="126" y="186"/>
      </p:cViewPr>
      <p:guideLst>
        <p:guide orient="horz" pos="2160"/>
        <p:guide pos="3840"/>
      </p:guideLst>
    </p:cSldViewPr>
  </p:slideViewPr>
  <p:outlineViewPr>
    <p:cViewPr>
      <p:scale>
        <a:sx n="33" d="100"/>
        <a:sy n="33" d="100"/>
      </p:scale>
      <p:origin x="0" y="-654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9/17/2020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9/17/2020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4</a:t>
            </a:fld>
            <a:endParaRPr lang="en-US" altLang="en-US"/>
          </a:p>
        </p:txBody>
      </p:sp>
    </p:spTree>
    <p:extLst>
      <p:ext uri="{BB962C8B-B14F-4D97-AF65-F5344CB8AC3E}">
        <p14:creationId xmlns:p14="http://schemas.microsoft.com/office/powerpoint/2010/main" val="89698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2.4 The ABCDE method.</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14</a:t>
            </a:fld>
            <a:endParaRPr lang="en-US" altLang="en-US"/>
          </a:p>
        </p:txBody>
      </p:sp>
    </p:spTree>
    <p:extLst>
      <p:ext uri="{BB962C8B-B14F-4D97-AF65-F5344CB8AC3E}">
        <p14:creationId xmlns:p14="http://schemas.microsoft.com/office/powerpoint/2010/main" val="1556662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15</a:t>
            </a:fld>
            <a:endParaRPr lang="en-US" altLang="en-US"/>
          </a:p>
        </p:txBody>
      </p:sp>
    </p:spTree>
    <p:extLst>
      <p:ext uri="{BB962C8B-B14F-4D97-AF65-F5344CB8AC3E}">
        <p14:creationId xmlns:p14="http://schemas.microsoft.com/office/powerpoint/2010/main" val="1966641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16</a:t>
            </a:fld>
            <a:endParaRPr lang="en-US" altLang="en-US"/>
          </a:p>
        </p:txBody>
      </p:sp>
    </p:spTree>
    <p:extLst>
      <p:ext uri="{BB962C8B-B14F-4D97-AF65-F5344CB8AC3E}">
        <p14:creationId xmlns:p14="http://schemas.microsoft.com/office/powerpoint/2010/main" val="12018469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2.5</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17</a:t>
            </a:fld>
            <a:endParaRPr lang="en-US" altLang="en-US"/>
          </a:p>
        </p:txBody>
      </p:sp>
    </p:spTree>
    <p:extLst>
      <p:ext uri="{BB962C8B-B14F-4D97-AF65-F5344CB8AC3E}">
        <p14:creationId xmlns:p14="http://schemas.microsoft.com/office/powerpoint/2010/main" val="3981186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18</a:t>
            </a:fld>
            <a:endParaRPr lang="en-US" altLang="en-US"/>
          </a:p>
        </p:txBody>
      </p:sp>
    </p:spTree>
    <p:extLst>
      <p:ext uri="{BB962C8B-B14F-4D97-AF65-F5344CB8AC3E}">
        <p14:creationId xmlns:p14="http://schemas.microsoft.com/office/powerpoint/2010/main" val="2861375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3035165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2.1</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948565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7</a:t>
            </a:fld>
            <a:endParaRPr lang="en-US" altLang="en-US"/>
          </a:p>
        </p:txBody>
      </p:sp>
    </p:spTree>
    <p:extLst>
      <p:ext uri="{BB962C8B-B14F-4D97-AF65-F5344CB8AC3E}">
        <p14:creationId xmlns:p14="http://schemas.microsoft.com/office/powerpoint/2010/main" val="3823307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9</a:t>
            </a:fld>
            <a:endParaRPr lang="en-US" altLang="en-US"/>
          </a:p>
        </p:txBody>
      </p:sp>
    </p:spTree>
    <p:extLst>
      <p:ext uri="{BB962C8B-B14F-4D97-AF65-F5344CB8AC3E}">
        <p14:creationId xmlns:p14="http://schemas.microsoft.com/office/powerpoint/2010/main" val="2157760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10</a:t>
            </a:fld>
            <a:endParaRPr lang="en-US" altLang="en-US"/>
          </a:p>
        </p:txBody>
      </p:sp>
    </p:spTree>
    <p:extLst>
      <p:ext uri="{BB962C8B-B14F-4D97-AF65-F5344CB8AC3E}">
        <p14:creationId xmlns:p14="http://schemas.microsoft.com/office/powerpoint/2010/main" val="2818070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11</a:t>
            </a:fld>
            <a:endParaRPr lang="en-US" altLang="en-US"/>
          </a:p>
        </p:txBody>
      </p:sp>
    </p:spTree>
    <p:extLst>
      <p:ext uri="{BB962C8B-B14F-4D97-AF65-F5344CB8AC3E}">
        <p14:creationId xmlns:p14="http://schemas.microsoft.com/office/powerpoint/2010/main" val="407952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12</a:t>
            </a:fld>
            <a:endParaRPr lang="en-US" altLang="en-US"/>
          </a:p>
        </p:txBody>
      </p:sp>
    </p:spTree>
    <p:extLst>
      <p:ext uri="{BB962C8B-B14F-4D97-AF65-F5344CB8AC3E}">
        <p14:creationId xmlns:p14="http://schemas.microsoft.com/office/powerpoint/2010/main" val="3573788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13</a:t>
            </a:fld>
            <a:endParaRPr lang="en-US" altLang="en-US"/>
          </a:p>
        </p:txBody>
      </p:sp>
    </p:spTree>
    <p:extLst>
      <p:ext uri="{BB962C8B-B14F-4D97-AF65-F5344CB8AC3E}">
        <p14:creationId xmlns:p14="http://schemas.microsoft.com/office/powerpoint/2010/main" val="11335135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9/17/2020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9/17/2020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9/17/2020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9/17/2020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664919" y="2387600"/>
            <a:ext cx="10862161" cy="1865313"/>
          </a:xfrm>
        </p:spPr>
        <p:txBody>
          <a:bodyPr/>
          <a:lstStyle/>
          <a:p>
            <a:pPr eaLnBrk="1" hangingPunct="1"/>
            <a:r>
              <a:rPr lang="en-US" cap="none" dirty="0"/>
              <a:t>Lesson 2.1 </a:t>
            </a:r>
            <a:br>
              <a:rPr lang="en-US" cap="none" dirty="0"/>
            </a:br>
            <a:r>
              <a:rPr lang="en-US" cap="none" dirty="0"/>
              <a:t>Healthy Skin, Hair, and Nails</a:t>
            </a:r>
            <a:endParaRPr lang="en-US" altLang="en-US" cap="none" dirty="0">
              <a:latin typeface="Helvetica Neue Condensed"/>
            </a:endParaRP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74455"/>
            <a:ext cx="10515600" cy="409790"/>
          </a:xfrm>
        </p:spPr>
        <p:txBody>
          <a:bodyPr/>
          <a:lstStyle/>
          <a:p>
            <a:r>
              <a:rPr lang="en-US" dirty="0"/>
              <a:t>Recognizing and Treating Common Skin Problems</a:t>
            </a:r>
            <a:r>
              <a:rPr lang="en-US" sz="4000" i="1" dirty="0"/>
              <a:t> </a:t>
            </a:r>
            <a:r>
              <a:rPr lang="en-US" sz="2400" i="1" dirty="0">
                <a:latin typeface="Helvetica" pitchFamily="2" charset="0"/>
              </a:rPr>
              <a:t>(2 of 4)</a:t>
            </a:r>
            <a:endParaRPr lang="en-US" dirty="0"/>
          </a:p>
        </p:txBody>
      </p:sp>
      <p:sp>
        <p:nvSpPr>
          <p:cNvPr id="3" name="Content Placeholder 2"/>
          <p:cNvSpPr>
            <a:spLocks noGrp="1"/>
          </p:cNvSpPr>
          <p:nvPr>
            <p:ph idx="1"/>
          </p:nvPr>
        </p:nvSpPr>
        <p:spPr>
          <a:xfrm>
            <a:off x="838200" y="2018934"/>
            <a:ext cx="10515600" cy="4168338"/>
          </a:xfrm>
        </p:spPr>
        <p:txBody>
          <a:bodyPr/>
          <a:lstStyle/>
          <a:p>
            <a:r>
              <a:rPr lang="en-US" dirty="0"/>
              <a:t>Acne: a skin condition that occurs when skin cells, oil glands, and hair follicles clog, causing a collection of pimples that usually form on face, back, chest, and shoulders  </a:t>
            </a:r>
          </a:p>
          <a:p>
            <a:pPr lvl="1"/>
            <a:r>
              <a:rPr lang="en-US" dirty="0"/>
              <a:t>Treat by keeping skin clean and washing face and if severe see a doctor because there are medications that can help</a:t>
            </a:r>
          </a:p>
        </p:txBody>
      </p:sp>
      <p:sp>
        <p:nvSpPr>
          <p:cNvPr id="4" name="Rectangle 3">
            <a:extLst>
              <a:ext uri="{FF2B5EF4-FFF2-40B4-BE49-F238E27FC236}">
                <a16:creationId xmlns:a16="http://schemas.microsoft.com/office/drawing/2014/main" id="{824DE6A2-DFEA-414A-8C19-CEBD382BB2C3}"/>
              </a:ext>
            </a:extLst>
          </p:cNvPr>
          <p:cNvSpPr/>
          <p:nvPr/>
        </p:nvSpPr>
        <p:spPr>
          <a:xfrm>
            <a:off x="10320420" y="5646192"/>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739234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4479"/>
            <a:ext cx="10515600" cy="409790"/>
          </a:xfrm>
        </p:spPr>
        <p:txBody>
          <a:bodyPr/>
          <a:lstStyle/>
          <a:p>
            <a:r>
              <a:rPr lang="en-US" dirty="0"/>
              <a:t>Recognizing and Treating Common Skin Problems</a:t>
            </a:r>
            <a:r>
              <a:rPr lang="en-US" sz="4000" i="1" dirty="0"/>
              <a:t> </a:t>
            </a:r>
            <a:r>
              <a:rPr lang="en-US" sz="2400" i="1" dirty="0">
                <a:latin typeface="Helvetica" pitchFamily="2" charset="0"/>
              </a:rPr>
              <a:t>(3 of 4)</a:t>
            </a:r>
            <a:endParaRPr lang="en-US" dirty="0">
              <a:latin typeface="Helvetica" pitchFamily="2" charset="0"/>
            </a:endParaRPr>
          </a:p>
        </p:txBody>
      </p:sp>
      <p:sp>
        <p:nvSpPr>
          <p:cNvPr id="3" name="Content Placeholder 2"/>
          <p:cNvSpPr>
            <a:spLocks noGrp="1"/>
          </p:cNvSpPr>
          <p:nvPr>
            <p:ph idx="1"/>
          </p:nvPr>
        </p:nvSpPr>
        <p:spPr>
          <a:xfrm>
            <a:off x="838200" y="2054103"/>
            <a:ext cx="10515600" cy="4168338"/>
          </a:xfrm>
        </p:spPr>
        <p:txBody>
          <a:bodyPr/>
          <a:lstStyle/>
          <a:p>
            <a:r>
              <a:rPr lang="en-US" dirty="0"/>
              <a:t>Eczema (also called dermatitis): different types but most cause dry, itchy skin and rashes on the face, inside the elbows, behind the knees, and on the hands and feet </a:t>
            </a:r>
          </a:p>
          <a:p>
            <a:pPr lvl="1"/>
            <a:r>
              <a:rPr lang="en-US" dirty="0"/>
              <a:t>It is not contagious. </a:t>
            </a:r>
          </a:p>
          <a:p>
            <a:pPr lvl="1"/>
            <a:r>
              <a:rPr lang="en-US" dirty="0"/>
              <a:t>It may get better or worse over time but often lasts a long time. </a:t>
            </a:r>
          </a:p>
          <a:p>
            <a:pPr lvl="1"/>
            <a:r>
              <a:rPr lang="en-US" dirty="0"/>
              <a:t>Treatments may include medicines, skin creams, light therapy, and good skin care.</a:t>
            </a:r>
          </a:p>
        </p:txBody>
      </p:sp>
      <p:sp>
        <p:nvSpPr>
          <p:cNvPr id="4" name="Rectangle 3">
            <a:extLst>
              <a:ext uri="{FF2B5EF4-FFF2-40B4-BE49-F238E27FC236}">
                <a16:creationId xmlns:a16="http://schemas.microsoft.com/office/drawing/2014/main" id="{47FE3C04-29D2-4756-B269-8BD75840656A}"/>
              </a:ext>
            </a:extLst>
          </p:cNvPr>
          <p:cNvSpPr/>
          <p:nvPr/>
        </p:nvSpPr>
        <p:spPr>
          <a:xfrm>
            <a:off x="10320420" y="5646192"/>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677538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74455"/>
            <a:ext cx="10515600" cy="409790"/>
          </a:xfrm>
        </p:spPr>
        <p:txBody>
          <a:bodyPr/>
          <a:lstStyle/>
          <a:p>
            <a:r>
              <a:rPr lang="en-US" dirty="0"/>
              <a:t>Recognizing and Treating Common Skin Problems</a:t>
            </a:r>
            <a:r>
              <a:rPr lang="en-US" sz="4000" i="1" dirty="0"/>
              <a:t> </a:t>
            </a:r>
            <a:r>
              <a:rPr lang="en-US" sz="2400" i="1" dirty="0">
                <a:latin typeface="Helvetica" pitchFamily="2" charset="0"/>
              </a:rPr>
              <a:t>(4 of 4)</a:t>
            </a:r>
            <a:endParaRPr lang="en-US" dirty="0"/>
          </a:p>
        </p:txBody>
      </p:sp>
      <p:sp>
        <p:nvSpPr>
          <p:cNvPr id="3" name="Content Placeholder 2"/>
          <p:cNvSpPr>
            <a:spLocks noGrp="1"/>
          </p:cNvSpPr>
          <p:nvPr>
            <p:ph idx="1"/>
          </p:nvPr>
        </p:nvSpPr>
        <p:spPr>
          <a:xfrm>
            <a:off x="838200" y="2171334"/>
            <a:ext cx="10515600" cy="3512211"/>
          </a:xfrm>
        </p:spPr>
        <p:txBody>
          <a:bodyPr/>
          <a:lstStyle/>
          <a:p>
            <a:r>
              <a:rPr lang="en-US" dirty="0"/>
              <a:t>Sunburn: will make the skin turn red and hot to the touch</a:t>
            </a:r>
          </a:p>
          <a:p>
            <a:pPr lvl="1"/>
            <a:r>
              <a:rPr lang="en-US" dirty="0"/>
              <a:t>Sunburn typically fades on its own after a few days. </a:t>
            </a:r>
          </a:p>
          <a:p>
            <a:pPr lvl="1"/>
            <a:r>
              <a:rPr lang="en-US" dirty="0"/>
              <a:t>If you are sunburned too often, it can cause dry or wrinkled skin; dark spots; rough spots; and skin cancers, such as melanoma. </a:t>
            </a:r>
          </a:p>
          <a:p>
            <a:pPr lvl="1"/>
            <a:r>
              <a:rPr lang="en-US" dirty="0"/>
              <a:t>It is important to stay out of the sun and to protect your skin from the sun if you are outside.</a:t>
            </a:r>
          </a:p>
        </p:txBody>
      </p:sp>
    </p:spTree>
    <p:extLst>
      <p:ext uri="{BB962C8B-B14F-4D97-AF65-F5344CB8AC3E}">
        <p14:creationId xmlns:p14="http://schemas.microsoft.com/office/powerpoint/2010/main" val="920994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72783"/>
            <a:ext cx="10515600" cy="409790"/>
          </a:xfrm>
        </p:spPr>
        <p:txBody>
          <a:bodyPr/>
          <a:lstStyle/>
          <a:p>
            <a:r>
              <a:rPr lang="en-US" dirty="0"/>
              <a:t>Detecting Skin Cancer </a:t>
            </a:r>
            <a:r>
              <a:rPr lang="en-US" sz="2400" i="1" dirty="0"/>
              <a:t>(1 of 2)</a:t>
            </a:r>
          </a:p>
        </p:txBody>
      </p:sp>
      <p:sp>
        <p:nvSpPr>
          <p:cNvPr id="3" name="Content Placeholder 2"/>
          <p:cNvSpPr>
            <a:spLocks noGrp="1"/>
          </p:cNvSpPr>
          <p:nvPr>
            <p:ph idx="1"/>
          </p:nvPr>
        </p:nvSpPr>
        <p:spPr/>
        <p:txBody>
          <a:bodyPr/>
          <a:lstStyle/>
          <a:p>
            <a:r>
              <a:rPr lang="en-US" dirty="0"/>
              <a:t>Skin cancer is the most common cancer in the United States. </a:t>
            </a:r>
          </a:p>
          <a:p>
            <a:pPr marL="228600" lvl="1">
              <a:spcBef>
                <a:spcPts val="1000"/>
              </a:spcBef>
            </a:pPr>
            <a:r>
              <a:rPr lang="en-US" sz="2800" dirty="0"/>
              <a:t>Performing regular skin checks can help you detect skin cancer early. When you do a skin check,</a:t>
            </a:r>
          </a:p>
          <a:p>
            <a:pPr lvl="1"/>
            <a:r>
              <a:rPr lang="en-US" dirty="0"/>
              <a:t>pay attention to all areas of the body,</a:t>
            </a:r>
          </a:p>
          <a:p>
            <a:pPr lvl="1"/>
            <a:r>
              <a:rPr lang="en-US" dirty="0"/>
              <a:t>check for any changes in your skin, and </a:t>
            </a:r>
          </a:p>
          <a:p>
            <a:pPr lvl="1"/>
            <a:r>
              <a:rPr lang="en-US" dirty="0"/>
              <a:t>use mirrors to help you check areas hard to see. </a:t>
            </a:r>
          </a:p>
          <a:p>
            <a:pPr marL="228600" lvl="2">
              <a:spcBef>
                <a:spcPts val="1000"/>
              </a:spcBef>
            </a:pPr>
            <a:r>
              <a:rPr lang="en-US" sz="2800" dirty="0"/>
              <a:t>Most skin cancer is treatable with early detection.</a:t>
            </a:r>
            <a:endParaRPr lang="en-US" dirty="0"/>
          </a:p>
        </p:txBody>
      </p:sp>
      <p:sp>
        <p:nvSpPr>
          <p:cNvPr id="4" name="Rectangle 3">
            <a:extLst>
              <a:ext uri="{FF2B5EF4-FFF2-40B4-BE49-F238E27FC236}">
                <a16:creationId xmlns:a16="http://schemas.microsoft.com/office/drawing/2014/main" id="{681E5F79-28D0-448D-A999-6276DC0C21DE}"/>
              </a:ext>
            </a:extLst>
          </p:cNvPr>
          <p:cNvSpPr/>
          <p:nvPr/>
        </p:nvSpPr>
        <p:spPr>
          <a:xfrm>
            <a:off x="10267406" y="5657915"/>
            <a:ext cx="1258793" cy="307777"/>
          </a:xfrm>
          <a:prstGeom prst="rect">
            <a:avLst/>
          </a:prstGeom>
        </p:spPr>
        <p:txBody>
          <a:bodyPr wrap="squar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35363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337" y="966448"/>
            <a:ext cx="10515600" cy="409790"/>
          </a:xfrm>
        </p:spPr>
        <p:txBody>
          <a:bodyPr/>
          <a:lstStyle/>
          <a:p>
            <a:r>
              <a:rPr lang="en-US" dirty="0"/>
              <a:t>Detecting Skin Cancer </a:t>
            </a:r>
            <a:r>
              <a:rPr lang="en-US" sz="2400" i="1" dirty="0">
                <a:latin typeface="Helvetica" pitchFamily="2" charset="0"/>
              </a:rPr>
              <a:t>(2 of 2)</a:t>
            </a:r>
            <a:endParaRPr lang="en-US" dirty="0"/>
          </a:p>
        </p:txBody>
      </p:sp>
      <p:pic>
        <p:nvPicPr>
          <p:cNvPr id="5" name="Content Placeholder 4" descr="A is for asymmetry; the shape is unusual. B, border; the mole or growth does not have a clean edge. C, color; multiple shades of tan, black, brown. D, diameter; larger than a pencil eraser. E, evolve; it grows bigger.">
            <a:extLst>
              <a:ext uri="{FF2B5EF4-FFF2-40B4-BE49-F238E27FC236}">
                <a16:creationId xmlns:a16="http://schemas.microsoft.com/office/drawing/2014/main" id="{4303E44E-32F6-4D5D-B08D-F46B80A60FC9}"/>
              </a:ext>
            </a:extLst>
          </p:cNvPr>
          <p:cNvPicPr>
            <a:picLocks noGrp="1" noChangeAspect="1"/>
          </p:cNvPicPr>
          <p:nvPr>
            <p:ph idx="1"/>
          </p:nvPr>
        </p:nvPicPr>
        <p:blipFill>
          <a:blip r:embed="rId3"/>
          <a:stretch>
            <a:fillRect/>
          </a:stretch>
        </p:blipFill>
        <p:spPr>
          <a:xfrm>
            <a:off x="2372863" y="1808163"/>
            <a:ext cx="7435162" cy="4168775"/>
          </a:xfrm>
        </p:spPr>
      </p:pic>
    </p:spTree>
    <p:extLst>
      <p:ext uri="{BB962C8B-B14F-4D97-AF65-F5344CB8AC3E}">
        <p14:creationId xmlns:p14="http://schemas.microsoft.com/office/powerpoint/2010/main" val="918174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9944"/>
            <a:ext cx="10515600" cy="409790"/>
          </a:xfrm>
        </p:spPr>
        <p:txBody>
          <a:bodyPr/>
          <a:lstStyle/>
          <a:p>
            <a:r>
              <a:rPr lang="en-US" dirty="0"/>
              <a:t>Your Hair and Nails </a:t>
            </a:r>
            <a:r>
              <a:rPr lang="en-US" sz="2400" i="1" dirty="0"/>
              <a:t>(1 of 2)</a:t>
            </a:r>
          </a:p>
        </p:txBody>
      </p:sp>
      <p:sp>
        <p:nvSpPr>
          <p:cNvPr id="3" name="Content Placeholder 2"/>
          <p:cNvSpPr>
            <a:spLocks noGrp="1"/>
          </p:cNvSpPr>
          <p:nvPr>
            <p:ph idx="1"/>
          </p:nvPr>
        </p:nvSpPr>
        <p:spPr/>
        <p:txBody>
          <a:bodyPr/>
          <a:lstStyle/>
          <a:p>
            <a:r>
              <a:rPr lang="en-US" dirty="0"/>
              <a:t>Hair grows all over your body, helps keep you warm, and protects openings, such as the eyes, ears, and nose, from small particles in the air. Most hair grows for up to six years, and then it falls out and is replaced by new hair.</a:t>
            </a:r>
          </a:p>
          <a:p>
            <a:r>
              <a:rPr lang="en-US" dirty="0"/>
              <a:t>Your nails are made up of a hard form of protein called keratin. Healthy nails are usually smooth and consistent in color. When the nails become discolored or have big pits on them, it can be a sign of other diseases.</a:t>
            </a:r>
          </a:p>
        </p:txBody>
      </p:sp>
      <p:sp>
        <p:nvSpPr>
          <p:cNvPr id="4" name="Rectangle 3">
            <a:extLst>
              <a:ext uri="{FF2B5EF4-FFF2-40B4-BE49-F238E27FC236}">
                <a16:creationId xmlns:a16="http://schemas.microsoft.com/office/drawing/2014/main" id="{B65FC68B-7878-49CD-AA64-46D4E0FE08AD}"/>
              </a:ext>
            </a:extLst>
          </p:cNvPr>
          <p:cNvSpPr/>
          <p:nvPr/>
        </p:nvSpPr>
        <p:spPr>
          <a:xfrm>
            <a:off x="10320420" y="5657915"/>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186207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08997"/>
            <a:ext cx="10515600" cy="409790"/>
          </a:xfrm>
        </p:spPr>
        <p:txBody>
          <a:bodyPr/>
          <a:lstStyle/>
          <a:p>
            <a:r>
              <a:rPr lang="en-US" dirty="0"/>
              <a:t>Your Hair and Nails</a:t>
            </a:r>
            <a:r>
              <a:rPr lang="en-US" sz="4000" i="1" dirty="0"/>
              <a:t> </a:t>
            </a:r>
            <a:r>
              <a:rPr lang="en-US" sz="2400" i="1" dirty="0">
                <a:latin typeface="Helvetica" pitchFamily="2" charset="0"/>
              </a:rPr>
              <a:t>(2 of 2)</a:t>
            </a:r>
            <a:endParaRPr lang="en-US" dirty="0"/>
          </a:p>
        </p:txBody>
      </p:sp>
      <p:sp>
        <p:nvSpPr>
          <p:cNvPr id="3" name="Content Placeholder 2"/>
          <p:cNvSpPr>
            <a:spLocks noGrp="1"/>
          </p:cNvSpPr>
          <p:nvPr>
            <p:ph idx="1"/>
          </p:nvPr>
        </p:nvSpPr>
        <p:spPr/>
        <p:txBody>
          <a:bodyPr/>
          <a:lstStyle/>
          <a:p>
            <a:pPr marL="0" indent="0">
              <a:buNone/>
            </a:pPr>
            <a:r>
              <a:rPr lang="en-US" dirty="0"/>
              <a:t>Caring for your hair and nails</a:t>
            </a:r>
          </a:p>
          <a:p>
            <a:pPr lvl="1"/>
            <a:r>
              <a:rPr lang="en-US" dirty="0"/>
              <a:t>Wash and condition your hair regularly (every 1-3 days).</a:t>
            </a:r>
          </a:p>
          <a:p>
            <a:pPr lvl="1"/>
            <a:r>
              <a:rPr lang="en-US" dirty="0"/>
              <a:t>Eat a diet high in vitamins E, A, and C; zinc; biotin; omega 3; protein; iron; and fiber.</a:t>
            </a:r>
          </a:p>
          <a:p>
            <a:pPr lvl="1"/>
            <a:r>
              <a:rPr lang="en-US" dirty="0"/>
              <a:t>Avoid sharing combs and brushes with other people.</a:t>
            </a:r>
          </a:p>
          <a:p>
            <a:pPr lvl="1"/>
            <a:r>
              <a:rPr lang="en-US" dirty="0"/>
              <a:t>If you develop dandruff, use a medicated shampoo.</a:t>
            </a:r>
          </a:p>
          <a:p>
            <a:pPr lvl="1"/>
            <a:r>
              <a:rPr lang="en-US" dirty="0"/>
              <a:t>If you become infected with lice, you will need a special shampoo to kill the lice and their eggs. You will also need to wash in hot water all linens, towels, and clothing that contacted the lice.</a:t>
            </a:r>
          </a:p>
        </p:txBody>
      </p:sp>
    </p:spTree>
    <p:extLst>
      <p:ext uri="{BB962C8B-B14F-4D97-AF65-F5344CB8AC3E}">
        <p14:creationId xmlns:p14="http://schemas.microsoft.com/office/powerpoint/2010/main" val="6583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B238A-D985-4002-9BA5-6E12E80DA310}"/>
              </a:ext>
            </a:extLst>
          </p:cNvPr>
          <p:cNvSpPr>
            <a:spLocks noGrp="1"/>
          </p:cNvSpPr>
          <p:nvPr>
            <p:ph type="title"/>
          </p:nvPr>
        </p:nvSpPr>
        <p:spPr/>
        <p:txBody>
          <a:bodyPr/>
          <a:lstStyle/>
          <a:p>
            <a:r>
              <a:rPr lang="en-US" dirty="0"/>
              <a:t>Common Hair and Nail Problems</a:t>
            </a:r>
          </a:p>
        </p:txBody>
      </p:sp>
      <p:pic>
        <p:nvPicPr>
          <p:cNvPr id="5" name="Content Placeholder 4" descr="Hair: head lice, hair loss, dandruff. Nails: bacterial and fungal infections, ingrown nails, warts.">
            <a:extLst>
              <a:ext uri="{FF2B5EF4-FFF2-40B4-BE49-F238E27FC236}">
                <a16:creationId xmlns:a16="http://schemas.microsoft.com/office/drawing/2014/main" id="{6935ECD9-481D-4153-BD39-23EADAEC3ED4}"/>
              </a:ext>
            </a:extLst>
          </p:cNvPr>
          <p:cNvPicPr>
            <a:picLocks noGrp="1" noChangeAspect="1"/>
          </p:cNvPicPr>
          <p:nvPr>
            <p:ph idx="1"/>
          </p:nvPr>
        </p:nvPicPr>
        <p:blipFill>
          <a:blip r:embed="rId3"/>
          <a:stretch>
            <a:fillRect/>
          </a:stretch>
        </p:blipFill>
        <p:spPr>
          <a:xfrm>
            <a:off x="3790586" y="1808163"/>
            <a:ext cx="4610828" cy="4405609"/>
          </a:xfrm>
        </p:spPr>
      </p:pic>
    </p:spTree>
    <p:extLst>
      <p:ext uri="{BB962C8B-B14F-4D97-AF65-F5344CB8AC3E}">
        <p14:creationId xmlns:p14="http://schemas.microsoft.com/office/powerpoint/2010/main" val="3047433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07790"/>
            <a:ext cx="10515600" cy="409790"/>
          </a:xfrm>
        </p:spPr>
        <p:txBody>
          <a:bodyPr/>
          <a:lstStyle/>
          <a:p>
            <a:r>
              <a:rPr lang="en-US" dirty="0"/>
              <a:t>Analyzing Influences: Beauty, Media,</a:t>
            </a:r>
            <a:br>
              <a:rPr lang="en-US" dirty="0"/>
            </a:br>
            <a:r>
              <a:rPr lang="en-US" dirty="0"/>
              <a:t>and Technology</a:t>
            </a:r>
          </a:p>
        </p:txBody>
      </p:sp>
      <p:sp>
        <p:nvSpPr>
          <p:cNvPr id="3" name="Content Placeholder 2"/>
          <p:cNvSpPr>
            <a:spLocks noGrp="1"/>
          </p:cNvSpPr>
          <p:nvPr>
            <p:ph idx="1"/>
          </p:nvPr>
        </p:nvSpPr>
        <p:spPr>
          <a:xfrm>
            <a:off x="838200" y="1967345"/>
            <a:ext cx="10515600" cy="4008912"/>
          </a:xfrm>
        </p:spPr>
        <p:txBody>
          <a:bodyPr/>
          <a:lstStyle/>
          <a:p>
            <a:r>
              <a:rPr lang="en-US" dirty="0"/>
              <a:t>Today’s technology allows us to change pictures of people in a lot of ways, and almost all media images have been changed to look more appealing.</a:t>
            </a:r>
          </a:p>
          <a:p>
            <a:pPr lvl="1"/>
            <a:r>
              <a:rPr lang="en-US" dirty="0"/>
              <a:t>Skin: Removing imperfections, adding a tan, removing body hair on women, and adding realistic-looking facial hair for men</a:t>
            </a:r>
          </a:p>
          <a:p>
            <a:pPr lvl="1"/>
            <a:r>
              <a:rPr lang="en-US" dirty="0"/>
              <a:t>Features: Noses, eyes, and lips can all be altered.</a:t>
            </a:r>
          </a:p>
          <a:p>
            <a:pPr lvl="1"/>
            <a:r>
              <a:rPr lang="en-US" dirty="0"/>
              <a:t>Hair: The color, length, and thickness of hair can be changed. </a:t>
            </a:r>
          </a:p>
          <a:p>
            <a:r>
              <a:rPr lang="en-US" dirty="0"/>
              <a:t>It is important not to let unrealistic images influence your health behaviors when it comes to your hair and skin.</a:t>
            </a:r>
          </a:p>
        </p:txBody>
      </p:sp>
    </p:spTree>
    <p:extLst>
      <p:ext uri="{BB962C8B-B14F-4D97-AF65-F5344CB8AC3E}">
        <p14:creationId xmlns:p14="http://schemas.microsoft.com/office/powerpoint/2010/main" val="3339613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53D5F-4E46-495C-99DE-42EFFF0B2391}"/>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29534465-491B-45BB-8BB4-0A958CAD3E5A}"/>
              </a:ext>
            </a:extLst>
          </p:cNvPr>
          <p:cNvSpPr>
            <a:spLocks noGrp="1"/>
          </p:cNvSpPr>
          <p:nvPr>
            <p:ph idx="1"/>
          </p:nvPr>
        </p:nvSpPr>
        <p:spPr/>
        <p:txBody>
          <a:bodyPr/>
          <a:lstStyle/>
          <a:p>
            <a:r>
              <a:rPr lang="en-US" dirty="0"/>
              <a:t>Have you ever used technology to modify a photo of yourself? If so, explain the situation. </a:t>
            </a:r>
          </a:p>
          <a:p>
            <a:r>
              <a:rPr lang="en-US" dirty="0"/>
              <a:t>What were you trying to achieve?</a:t>
            </a:r>
          </a:p>
          <a:p>
            <a:r>
              <a:rPr lang="en-US" dirty="0"/>
              <a:t>If you haven’t done this, why do you think you haven’t? Do you think you might in the future?</a:t>
            </a:r>
          </a:p>
        </p:txBody>
      </p:sp>
    </p:spTree>
    <p:extLst>
      <p:ext uri="{BB962C8B-B14F-4D97-AF65-F5344CB8AC3E}">
        <p14:creationId xmlns:p14="http://schemas.microsoft.com/office/powerpoint/2010/main" val="697167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Developing Good Hygiene</a:t>
            </a:r>
          </a:p>
        </p:txBody>
      </p:sp>
      <p:sp>
        <p:nvSpPr>
          <p:cNvPr id="3" name="Content Placeholder 2"/>
          <p:cNvSpPr>
            <a:spLocks noGrp="1"/>
          </p:cNvSpPr>
          <p:nvPr>
            <p:ph idx="1"/>
          </p:nvPr>
        </p:nvSpPr>
        <p:spPr/>
        <p:txBody>
          <a:bodyPr/>
          <a:lstStyle/>
          <a:p>
            <a:r>
              <a:rPr lang="en-US" dirty="0"/>
              <a:t>It is important to practice good hygiene if you want to stay healthy. Hygiene is the practice of keeping yourself in good health by maintaining your personal cleanliness. </a:t>
            </a:r>
          </a:p>
          <a:p>
            <a:pPr lvl="1"/>
            <a:r>
              <a:rPr lang="en-US" dirty="0"/>
              <a:t>Brushing your teeth</a:t>
            </a:r>
          </a:p>
          <a:p>
            <a:pPr lvl="1"/>
            <a:r>
              <a:rPr lang="en-US" dirty="0"/>
              <a:t>Washing your face and hands</a:t>
            </a:r>
          </a:p>
          <a:p>
            <a:pPr lvl="1"/>
            <a:r>
              <a:rPr lang="en-US" dirty="0"/>
              <a:t>Showering</a:t>
            </a:r>
          </a:p>
          <a:p>
            <a:pPr lvl="1"/>
            <a:r>
              <a:rPr lang="en-US" dirty="0"/>
              <a:t>Trimming your toenails</a:t>
            </a:r>
          </a:p>
        </p:txBody>
      </p:sp>
    </p:spTree>
    <p:extLst>
      <p:ext uri="{BB962C8B-B14F-4D97-AF65-F5344CB8AC3E}">
        <p14:creationId xmlns:p14="http://schemas.microsoft.com/office/powerpoint/2010/main" val="303683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72783"/>
            <a:ext cx="10515600" cy="409790"/>
          </a:xfrm>
        </p:spPr>
        <p:txBody>
          <a:bodyPr/>
          <a:lstStyle/>
          <a:p>
            <a:r>
              <a:rPr lang="en-US" dirty="0"/>
              <a:t>Your Skin</a:t>
            </a:r>
          </a:p>
        </p:txBody>
      </p:sp>
      <p:sp>
        <p:nvSpPr>
          <p:cNvPr id="3" name="Content Placeholder 2"/>
          <p:cNvSpPr>
            <a:spLocks noGrp="1"/>
          </p:cNvSpPr>
          <p:nvPr>
            <p:ph idx="1"/>
          </p:nvPr>
        </p:nvSpPr>
        <p:spPr/>
        <p:txBody>
          <a:bodyPr/>
          <a:lstStyle/>
          <a:p>
            <a:r>
              <a:rPr lang="en-US" dirty="0"/>
              <a:t>Your skin is the largest organ you have.</a:t>
            </a:r>
          </a:p>
          <a:p>
            <a:r>
              <a:rPr lang="en-US" dirty="0"/>
              <a:t>It plays an important role in keeping you healthy because it</a:t>
            </a:r>
          </a:p>
          <a:p>
            <a:pPr lvl="1"/>
            <a:r>
              <a:rPr lang="en-US" dirty="0"/>
              <a:t>provides a barrier to all sorts of pathogens in the environment,</a:t>
            </a:r>
          </a:p>
          <a:p>
            <a:pPr lvl="1"/>
            <a:r>
              <a:rPr lang="en-US" dirty="0"/>
              <a:t>helps to protect every other organ in your body, and</a:t>
            </a:r>
          </a:p>
          <a:p>
            <a:pPr lvl="1"/>
            <a:r>
              <a:rPr lang="en-US" dirty="0"/>
              <a:t>keeps your body temperature normal.</a:t>
            </a:r>
          </a:p>
        </p:txBody>
      </p:sp>
    </p:spTree>
    <p:extLst>
      <p:ext uri="{BB962C8B-B14F-4D97-AF65-F5344CB8AC3E}">
        <p14:creationId xmlns:p14="http://schemas.microsoft.com/office/powerpoint/2010/main" val="3311468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81837"/>
            <a:ext cx="10515600" cy="409790"/>
          </a:xfrm>
        </p:spPr>
        <p:txBody>
          <a:bodyPr/>
          <a:lstStyle/>
          <a:p>
            <a:r>
              <a:rPr lang="en-US" dirty="0"/>
              <a:t>Layers of the Skin </a:t>
            </a:r>
            <a:r>
              <a:rPr lang="en-US" sz="2400" i="1" dirty="0"/>
              <a:t>(1 of 2)</a:t>
            </a:r>
          </a:p>
        </p:txBody>
      </p:sp>
      <p:sp>
        <p:nvSpPr>
          <p:cNvPr id="3" name="Content Placeholder 2"/>
          <p:cNvSpPr>
            <a:spLocks noGrp="1"/>
          </p:cNvSpPr>
          <p:nvPr>
            <p:ph idx="1"/>
          </p:nvPr>
        </p:nvSpPr>
        <p:spPr/>
        <p:txBody>
          <a:bodyPr/>
          <a:lstStyle/>
          <a:p>
            <a:r>
              <a:rPr lang="en-US" dirty="0"/>
              <a:t>Layers of the skin</a:t>
            </a:r>
          </a:p>
          <a:p>
            <a:pPr lvl="1"/>
            <a:r>
              <a:rPr lang="en-US" dirty="0"/>
              <a:t>Epidermis (outermost): protects you from environment and contains melanin, cells that give skin its color</a:t>
            </a:r>
          </a:p>
          <a:p>
            <a:pPr lvl="1"/>
            <a:r>
              <a:rPr lang="en-US" dirty="0"/>
              <a:t>Dermis (middle): contains the hairs you see on skin, sweat glands, blood vessels, and nerves</a:t>
            </a:r>
          </a:p>
          <a:p>
            <a:pPr lvl="1"/>
            <a:r>
              <a:rPr lang="en-US" dirty="0"/>
              <a:t>Hypodermis (inner layer): contains blood vessels, fat, and more nerves and connects the skin to the muscles and bones underneath </a:t>
            </a:r>
          </a:p>
          <a:p>
            <a:pPr lvl="1"/>
            <a:endParaRPr lang="en-US" dirty="0"/>
          </a:p>
          <a:p>
            <a:pPr lvl="1"/>
            <a:endParaRPr lang="en-US" dirty="0"/>
          </a:p>
          <a:p>
            <a:pPr marL="457200" lvl="1" indent="0" algn="r">
              <a:buNone/>
            </a:pPr>
            <a:endParaRPr lang="en-US" sz="1400" i="1" dirty="0"/>
          </a:p>
          <a:p>
            <a:pPr marL="457200" lvl="1" indent="0" algn="r">
              <a:buNone/>
            </a:pPr>
            <a:r>
              <a:rPr lang="en-US" sz="1400" b="0" i="1" dirty="0"/>
              <a:t>(continued)</a:t>
            </a:r>
            <a:endParaRPr lang="en-US" dirty="0"/>
          </a:p>
        </p:txBody>
      </p:sp>
    </p:spTree>
    <p:extLst>
      <p:ext uri="{BB962C8B-B14F-4D97-AF65-F5344CB8AC3E}">
        <p14:creationId xmlns:p14="http://schemas.microsoft.com/office/powerpoint/2010/main" val="436390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B2D90-2111-438B-997C-EA2CE4057C1B}"/>
              </a:ext>
            </a:extLst>
          </p:cNvPr>
          <p:cNvSpPr>
            <a:spLocks noGrp="1"/>
          </p:cNvSpPr>
          <p:nvPr>
            <p:ph type="title"/>
          </p:nvPr>
        </p:nvSpPr>
        <p:spPr/>
        <p:txBody>
          <a:bodyPr/>
          <a:lstStyle/>
          <a:p>
            <a:r>
              <a:rPr lang="en-US" dirty="0"/>
              <a:t>Layers of the Skin </a:t>
            </a:r>
            <a:r>
              <a:rPr lang="en-US" sz="2400" i="1" dirty="0">
                <a:latin typeface="Helvetica" pitchFamily="2" charset="0"/>
              </a:rPr>
              <a:t>(2 of 2)</a:t>
            </a:r>
          </a:p>
        </p:txBody>
      </p:sp>
      <p:pic>
        <p:nvPicPr>
          <p:cNvPr id="5" name="Content Placeholder 4" descr="A cross section of skin, like a slice of cake, with pores, nerve endings, hair on the epidermis layer on top; hair follicle, sweat gland, veins and arteries in the main or dermis layer; veins and arteries in the subcutaneous fat tissue on the bottom.">
            <a:extLst>
              <a:ext uri="{FF2B5EF4-FFF2-40B4-BE49-F238E27FC236}">
                <a16:creationId xmlns:a16="http://schemas.microsoft.com/office/drawing/2014/main" id="{2A78A1A4-02B2-4B05-984C-F0B6DAE752F9}"/>
              </a:ext>
            </a:extLst>
          </p:cNvPr>
          <p:cNvPicPr>
            <a:picLocks noGrp="1" noChangeAspect="1"/>
          </p:cNvPicPr>
          <p:nvPr>
            <p:ph idx="1"/>
          </p:nvPr>
        </p:nvPicPr>
        <p:blipFill>
          <a:blip r:embed="rId3"/>
          <a:stretch>
            <a:fillRect/>
          </a:stretch>
        </p:blipFill>
        <p:spPr>
          <a:xfrm>
            <a:off x="3217146" y="1808163"/>
            <a:ext cx="5757707" cy="4168775"/>
          </a:xfrm>
        </p:spPr>
      </p:pic>
    </p:spTree>
    <p:extLst>
      <p:ext uri="{BB962C8B-B14F-4D97-AF65-F5344CB8AC3E}">
        <p14:creationId xmlns:p14="http://schemas.microsoft.com/office/powerpoint/2010/main" val="1682367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18051"/>
            <a:ext cx="10515600" cy="409790"/>
          </a:xfrm>
        </p:spPr>
        <p:txBody>
          <a:bodyPr/>
          <a:lstStyle/>
          <a:p>
            <a:r>
              <a:rPr lang="en-US" dirty="0"/>
              <a:t>Caring for Your Skin</a:t>
            </a:r>
          </a:p>
        </p:txBody>
      </p:sp>
      <p:sp>
        <p:nvSpPr>
          <p:cNvPr id="3" name="Content Placeholder 2"/>
          <p:cNvSpPr>
            <a:spLocks noGrp="1"/>
          </p:cNvSpPr>
          <p:nvPr>
            <p:ph idx="1"/>
          </p:nvPr>
        </p:nvSpPr>
        <p:spPr/>
        <p:txBody>
          <a:bodyPr/>
          <a:lstStyle/>
          <a:p>
            <a:r>
              <a:rPr lang="en-US" dirty="0"/>
              <a:t>Your skin is a part of your body, and it responds to the choices you make. </a:t>
            </a:r>
          </a:p>
          <a:p>
            <a:r>
              <a:rPr lang="en-US" dirty="0"/>
              <a:t>Skin is healthiest when you drink plenty of water, eat a healthy diet, and get regular physical activity.</a:t>
            </a:r>
          </a:p>
          <a:p>
            <a:r>
              <a:rPr lang="en-US" dirty="0"/>
              <a:t>Smoking, being exposed to a lot of sunlight, and being under a lot of stress can make the skin less healthy.</a:t>
            </a:r>
          </a:p>
        </p:txBody>
      </p:sp>
    </p:spTree>
    <p:extLst>
      <p:ext uri="{BB962C8B-B14F-4D97-AF65-F5344CB8AC3E}">
        <p14:creationId xmlns:p14="http://schemas.microsoft.com/office/powerpoint/2010/main" val="2671554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74902-B1ED-40C8-8868-2C89B48AB7CE}"/>
              </a:ext>
            </a:extLst>
          </p:cNvPr>
          <p:cNvSpPr>
            <a:spLocks noGrp="1"/>
          </p:cNvSpPr>
          <p:nvPr>
            <p:ph type="title"/>
          </p:nvPr>
        </p:nvSpPr>
        <p:spPr/>
        <p:txBody>
          <a:bodyPr/>
          <a:lstStyle/>
          <a:p>
            <a:r>
              <a:rPr lang="en-US" dirty="0"/>
              <a:t>Tips for Good Skin Care</a:t>
            </a:r>
          </a:p>
        </p:txBody>
      </p:sp>
      <p:sp>
        <p:nvSpPr>
          <p:cNvPr id="3" name="Content Placeholder 2">
            <a:extLst>
              <a:ext uri="{FF2B5EF4-FFF2-40B4-BE49-F238E27FC236}">
                <a16:creationId xmlns:a16="http://schemas.microsoft.com/office/drawing/2014/main" id="{18AF6CA0-741A-4320-8D60-ADEAFA3DB986}"/>
              </a:ext>
            </a:extLst>
          </p:cNvPr>
          <p:cNvSpPr>
            <a:spLocks noGrp="1"/>
          </p:cNvSpPr>
          <p:nvPr>
            <p:ph idx="1"/>
          </p:nvPr>
        </p:nvSpPr>
        <p:spPr/>
        <p:txBody>
          <a:bodyPr/>
          <a:lstStyle/>
          <a:p>
            <a:pPr marL="396875" lvl="1"/>
            <a:r>
              <a:rPr lang="en-US" sz="2800" dirty="0"/>
              <a:t>Don’t shower too long or in water that is too hot. Both can dry out your skin.</a:t>
            </a:r>
          </a:p>
          <a:p>
            <a:pPr marL="396875" lvl="1"/>
            <a:r>
              <a:rPr lang="en-US" sz="2800" dirty="0"/>
              <a:t>Use mild soaps that won’t irritate your skin.</a:t>
            </a:r>
          </a:p>
          <a:p>
            <a:pPr marL="396875" lvl="1"/>
            <a:r>
              <a:rPr lang="en-US" sz="2800" dirty="0"/>
              <a:t>Use clean razors and shaving cream, lotion, or gel when shaving.</a:t>
            </a:r>
          </a:p>
          <a:p>
            <a:pPr marL="396875" lvl="1"/>
            <a:r>
              <a:rPr lang="en-US" sz="2800" dirty="0"/>
              <a:t>Follow instructions from your health care provider when caring for new piercings or tattoos.</a:t>
            </a:r>
            <a:endParaRPr lang="en-US" dirty="0"/>
          </a:p>
        </p:txBody>
      </p:sp>
    </p:spTree>
    <p:extLst>
      <p:ext uri="{BB962C8B-B14F-4D97-AF65-F5344CB8AC3E}">
        <p14:creationId xmlns:p14="http://schemas.microsoft.com/office/powerpoint/2010/main" val="2188256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29016"/>
            <a:ext cx="10515600" cy="409790"/>
          </a:xfrm>
        </p:spPr>
        <p:txBody>
          <a:bodyPr/>
          <a:lstStyle/>
          <a:p>
            <a:r>
              <a:rPr lang="en-US" dirty="0"/>
              <a:t>Recognizing and Treating Common Skin Problems </a:t>
            </a:r>
            <a:r>
              <a:rPr lang="en-US" sz="2400" i="1" dirty="0"/>
              <a:t>(1 of 4)</a:t>
            </a:r>
          </a:p>
        </p:txBody>
      </p:sp>
      <p:sp>
        <p:nvSpPr>
          <p:cNvPr id="3" name="Content Placeholder 2"/>
          <p:cNvSpPr>
            <a:spLocks noGrp="1"/>
          </p:cNvSpPr>
          <p:nvPr>
            <p:ph idx="1"/>
          </p:nvPr>
        </p:nvSpPr>
        <p:spPr>
          <a:xfrm>
            <a:off x="838200" y="1948596"/>
            <a:ext cx="10515600" cy="4168338"/>
          </a:xfrm>
        </p:spPr>
        <p:txBody>
          <a:bodyPr/>
          <a:lstStyle/>
          <a:p>
            <a:r>
              <a:rPr lang="en-US" dirty="0"/>
              <a:t>Everyone will experience skin problems or skin irritations at some point in their life.</a:t>
            </a:r>
          </a:p>
          <a:p>
            <a:r>
              <a:rPr lang="en-US" dirty="0"/>
              <a:t>Most skin problems are temporary and can be treated.</a:t>
            </a:r>
          </a:p>
        </p:txBody>
      </p:sp>
      <p:sp>
        <p:nvSpPr>
          <p:cNvPr id="4" name="Rectangle 3">
            <a:extLst>
              <a:ext uri="{FF2B5EF4-FFF2-40B4-BE49-F238E27FC236}">
                <a16:creationId xmlns:a16="http://schemas.microsoft.com/office/drawing/2014/main" id="{095131F7-C050-418D-B2CF-57E18F4496FA}"/>
              </a:ext>
            </a:extLst>
          </p:cNvPr>
          <p:cNvSpPr/>
          <p:nvPr/>
        </p:nvSpPr>
        <p:spPr>
          <a:xfrm>
            <a:off x="10320420" y="5657915"/>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2441448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FF0022920504429D3690C240733EE6" ma:contentTypeVersion="4" ma:contentTypeDescription="Create a new document." ma:contentTypeScope="" ma:versionID="fdb5325f8820ac9db491aa2b016c7b3a">
  <xsd:schema xmlns:xsd="http://www.w3.org/2001/XMLSchema" xmlns:xs="http://www.w3.org/2001/XMLSchema" xmlns:p="http://schemas.microsoft.com/office/2006/metadata/properties" xmlns:ns3="9df00a6c-1982-4c26-a5a2-b301b8b370b5" targetNamespace="http://schemas.microsoft.com/office/2006/metadata/properties" ma:root="true" ma:fieldsID="5242c1aa9553469a5b65eddbfc11feca" ns3:_="">
    <xsd:import namespace="9df00a6c-1982-4c26-a5a2-b301b8b370b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f00a6c-1982-4c26-a5a2-b301b8b370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2A5C51B-AAE3-4032-A4A2-F657F625BC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f00a6c-1982-4c26-a5a2-b301b8b370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457156-CC87-4FFE-B0CC-BE10AE495EB0}">
  <ds:schemaRefs>
    <ds:schemaRef ds:uri="http://schemas.microsoft.com/sharepoint/v3/contenttype/forms"/>
  </ds:schemaRefs>
</ds:datastoreItem>
</file>

<file path=customXml/itemProps3.xml><?xml version="1.0" encoding="utf-8"?>
<ds:datastoreItem xmlns:ds="http://schemas.openxmlformats.org/officeDocument/2006/customXml" ds:itemID="{3098D3F4-A231-4DF1-8211-05E68D704553}">
  <ds:schemaRefs>
    <ds:schemaRef ds:uri="http://purl.org/dc/terms/"/>
    <ds:schemaRef ds:uri="http://schemas.microsoft.com/office/infopath/2007/PartnerControls"/>
    <ds:schemaRef ds:uri="http://purl.org/dc/dcmitype/"/>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http://www.w3.org/XML/1998/namespace"/>
    <ds:schemaRef ds:uri="9df00a6c-1982-4c26-a5a2-b301b8b370b5"/>
  </ds:schemaRefs>
</ds:datastoreItem>
</file>

<file path=docProps/app.xml><?xml version="1.0" encoding="utf-8"?>
<Properties xmlns="http://schemas.openxmlformats.org/officeDocument/2006/extended-properties" xmlns:vt="http://schemas.openxmlformats.org/officeDocument/2006/docPropsVTypes">
  <Template/>
  <TotalTime>5672</TotalTime>
  <Words>1107</Words>
  <Application>Microsoft Office PowerPoint</Application>
  <PresentationFormat>Widescreen</PresentationFormat>
  <Paragraphs>100</Paragraphs>
  <Slides>18</Slides>
  <Notes>14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18</vt:i4>
      </vt:variant>
    </vt:vector>
  </HeadingPairs>
  <TitlesOfParts>
    <vt:vector size="29"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2.1  Healthy Skin, Hair, and Nails</vt:lpstr>
      <vt:lpstr>Write About It</vt:lpstr>
      <vt:lpstr>Developing Good Hygiene</vt:lpstr>
      <vt:lpstr>Your Skin</vt:lpstr>
      <vt:lpstr>Layers of the Skin (1 of 2)</vt:lpstr>
      <vt:lpstr>Layers of the Skin (2 of 2)</vt:lpstr>
      <vt:lpstr>Caring for Your Skin</vt:lpstr>
      <vt:lpstr>Tips for Good Skin Care</vt:lpstr>
      <vt:lpstr>Recognizing and Treating Common Skin Problems (1 of 4)</vt:lpstr>
      <vt:lpstr>Recognizing and Treating Common Skin Problems (2 of 4)</vt:lpstr>
      <vt:lpstr>Recognizing and Treating Common Skin Problems (3 of 4)</vt:lpstr>
      <vt:lpstr>Recognizing and Treating Common Skin Problems (4 of 4)</vt:lpstr>
      <vt:lpstr>Detecting Skin Cancer (1 of 2)</vt:lpstr>
      <vt:lpstr>Detecting Skin Cancer (2 of 2)</vt:lpstr>
      <vt:lpstr>Your Hair and Nails (1 of 2)</vt:lpstr>
      <vt:lpstr>Your Hair and Nails (2 of 2)</vt:lpstr>
      <vt:lpstr>Common Hair and Nail Problems</vt:lpstr>
      <vt:lpstr>Analyzing Influences: Beauty, Media, and Technology</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212</cp:revision>
  <cp:lastPrinted>2017-03-14T16:50:08Z</cp:lastPrinted>
  <dcterms:created xsi:type="dcterms:W3CDTF">2017-03-14T15:11:25Z</dcterms:created>
  <dcterms:modified xsi:type="dcterms:W3CDTF">2020-09-17T22:08:43Z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0x01010085FF0022920504429D3690C240733EE6</vt:lpwstr>
  </property>
</Properties>
</file>