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5"/>
  </p:notesMasterIdLst>
  <p:handoutMasterIdLst>
    <p:handoutMasterId r:id="rId16"/>
  </p:handoutMasterIdLst>
  <p:sldIdLst>
    <p:sldId id="270" r:id="rId3"/>
    <p:sldId id="281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82" r:id="rId12"/>
    <p:sldId id="279" r:id="rId13"/>
    <p:sldId id="280" r:id="rId14"/>
  </p:sldIdLst>
  <p:sldSz cx="12192000" cy="6858000"/>
  <p:notesSz cx="6858000" cy="9144000"/>
  <p:custDataLst>
    <p:tags r:id="rId1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907" autoAdjust="0"/>
    <p:restoredTop sz="96357" autoAdjust="0"/>
  </p:normalViewPr>
  <p:slideViewPr>
    <p:cSldViewPr snapToGrid="0" snapToObjects="1">
      <p:cViewPr varScale="1">
        <p:scale>
          <a:sx n="105" d="100"/>
          <a:sy n="105" d="100"/>
        </p:scale>
        <p:origin x="150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7A2C252-5688-44A0-BFF9-CFA8D34B8E5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254FF0-9A45-4C62-8064-44E4CC6685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99079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6CCC59E-CCE7-404B-AA4E-0DEAD720DA9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9D8F4014-75F9-474D-8DFA-1137431863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11590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481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65270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0580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Figure 1.23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8395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D8F4014-75F9-474D-8DFA-11374318636E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8339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023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B519A-78B7-4C0F-8A15-E9B5323AC18E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AA1434-A6A6-46B9-BAF2-FED71B7A5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0850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6E29B-72B0-4DFE-BAF8-4FA4CD0AE990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52ED4-BC79-47BF-8A23-39D94FF7F8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90217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3273E4-1673-4F49-A000-75434E831798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C659B-36D2-41BC-8F83-C5BFD5B899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68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97C10-F4CF-4AAF-9394-2137F383A334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10FCE6-E227-4E91-84F8-5EF6FA89DE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62175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66095-A1A3-4C98-A61E-8857A55537CF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75FD8-31B5-4DD0-A600-3D54C457EDB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197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897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05059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7BA7D-B68D-4CAB-B007-9C48419216CD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7474A3-2782-4698-B0C3-200C78EED7D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4330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9FC19-6F6B-40BB-A551-5B23405E1A2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DB88A-3BFC-43D6-A0B9-1F9382ED2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2760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8C940-C326-4E22-A072-F58D9986B6CC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C6C458-612D-410B-A23A-38C22B1AD2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558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050E1-B9F5-47B8-8A5F-7ADCF818B579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8573AA-BCB7-4BEE-8B0C-22CEC8BA27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376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6B03A-8A4D-4B18-85EA-C920101115C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E2BBD-6DFD-4051-B524-3C412915A2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5609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3BF81C-7F74-4E4D-BD97-843E430D1755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81CFFC-F819-4CCF-95AB-0B72F07DC82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9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BE4AE11F-9285-4F6F-A6B2-1A6388682792}" type="datetimeFigureOut">
              <a:rPr lang="en-US" altLang="en-US"/>
              <a:pPr>
                <a:defRPr/>
              </a:pPr>
              <a:t>9/17/2020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8AA81F6-E4F9-4273-BDEA-24C02A580AF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 dirty="0">
                <a:latin typeface="Helvetica Neue Condensed"/>
              </a:rPr>
              <a:t>Lesson 1.5</a:t>
            </a:r>
            <a:br>
              <a:rPr lang="en-US" altLang="en-US" cap="none" dirty="0">
                <a:latin typeface="Helvetica Neue Condensed"/>
              </a:rPr>
            </a:br>
            <a:r>
              <a:rPr lang="en-US" altLang="en-US" cap="none" dirty="0">
                <a:latin typeface="Helvetica Neue Condensed"/>
              </a:rPr>
              <a:t>Noncommunicable Diseases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Chapter </a:t>
            </a:r>
            <a:r>
              <a:rPr lang="en-US" b="1" dirty="0"/>
              <a:t>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A57A3-F830-4309-A351-6162F4B09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Arthritis and Lung Disease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0DF0B-AD07-4B83-A671-8483413193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Arthritis = swelling and damage to joints</a:t>
            </a:r>
          </a:p>
          <a:p>
            <a:pPr lvl="1"/>
            <a:r>
              <a:rPr lang="en-US" dirty="0"/>
              <a:t>Over 100 different types</a:t>
            </a:r>
          </a:p>
          <a:p>
            <a:pPr lvl="1"/>
            <a:r>
              <a:rPr lang="en-US" dirty="0"/>
              <a:t>Exercise, diet, and medications can help manage arthritis.</a:t>
            </a:r>
          </a:p>
          <a:p>
            <a:r>
              <a:rPr lang="en-US" dirty="0"/>
              <a:t>Lung disease = a variety of conditions that impact ability to breathe and use oxygen</a:t>
            </a:r>
          </a:p>
          <a:p>
            <a:pPr lvl="1"/>
            <a:r>
              <a:rPr lang="en-US" dirty="0"/>
              <a:t>Asthma is one common form of lung disease.</a:t>
            </a:r>
          </a:p>
        </p:txBody>
      </p:sp>
    </p:spTree>
    <p:extLst>
      <p:ext uri="{BB962C8B-B14F-4D97-AF65-F5344CB8AC3E}">
        <p14:creationId xmlns:p14="http://schemas.microsoft.com/office/powerpoint/2010/main" val="2800070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3A922CA-3B4E-41BA-8E7F-40D07DB6F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Alzheimer’s and Dementia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FDDFE2-60ED-43D0-92BD-FC54E152A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Dementia = a loss of brain function over time</a:t>
            </a:r>
          </a:p>
          <a:p>
            <a:r>
              <a:rPr lang="en-US" dirty="0"/>
              <a:t>Alzheimer’s disease = the most common form of dementia</a:t>
            </a:r>
          </a:p>
          <a:p>
            <a:pPr lvl="1"/>
            <a:r>
              <a:rPr lang="en-US" dirty="0"/>
              <a:t>Alzheimer’s disease is more common among women.</a:t>
            </a:r>
          </a:p>
          <a:p>
            <a:pPr lvl="1"/>
            <a:r>
              <a:rPr lang="en-US" dirty="0"/>
              <a:t>High blood pressure or past head trauma increase risk.</a:t>
            </a:r>
          </a:p>
        </p:txBody>
      </p:sp>
    </p:spTree>
    <p:extLst>
      <p:ext uri="{BB962C8B-B14F-4D97-AF65-F5344CB8AC3E}">
        <p14:creationId xmlns:p14="http://schemas.microsoft.com/office/powerpoint/2010/main" val="33773996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CBBF-EFCB-45FB-9AC1-2748ECBAA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Behavior Contracts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B46F8-915C-4D77-B58E-DE7A2D828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behavior contract is an agreement you make with yourself to change a specific health behavior.</a:t>
            </a:r>
          </a:p>
          <a:p>
            <a:r>
              <a:rPr lang="en-US" dirty="0"/>
              <a:t>A behavior contract includes</a:t>
            </a:r>
          </a:p>
          <a:p>
            <a:pPr lvl="1"/>
            <a:r>
              <a:rPr lang="en-US" dirty="0"/>
              <a:t>goals,</a:t>
            </a:r>
          </a:p>
          <a:p>
            <a:pPr lvl="1"/>
            <a:r>
              <a:rPr lang="en-US" dirty="0"/>
              <a:t>deadlines (dates),</a:t>
            </a:r>
          </a:p>
          <a:p>
            <a:pPr lvl="1"/>
            <a:r>
              <a:rPr lang="en-US" dirty="0"/>
              <a:t>plan or strategy to complete goals, and</a:t>
            </a:r>
          </a:p>
          <a:p>
            <a:pPr lvl="1"/>
            <a:r>
              <a:rPr lang="en-US" dirty="0"/>
              <a:t>reward for </a:t>
            </a:r>
            <a:r>
              <a:rPr lang="en-US"/>
              <a:t>completing goals.</a:t>
            </a:r>
            <a:endParaRPr lang="en-US" dirty="0"/>
          </a:p>
          <a:p>
            <a:r>
              <a:rPr lang="en-US" dirty="0"/>
              <a:t>Most behavior contracts are witnessed, or signed by, someone else.</a:t>
            </a:r>
          </a:p>
        </p:txBody>
      </p:sp>
    </p:spTree>
    <p:extLst>
      <p:ext uri="{BB962C8B-B14F-4D97-AF65-F5344CB8AC3E}">
        <p14:creationId xmlns:p14="http://schemas.microsoft.com/office/powerpoint/2010/main" val="392294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BC2F4-CBAF-4FAF-8CF8-66EB9F689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71FD93-1B94-4392-B8B7-84FD4F5097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 you know about heart disease, cancer, or diabetes?</a:t>
            </a:r>
          </a:p>
          <a:p>
            <a:r>
              <a:rPr lang="en-US" dirty="0"/>
              <a:t>Do you know anyone with any of these diseases?</a:t>
            </a:r>
          </a:p>
          <a:p>
            <a:r>
              <a:rPr lang="en-US" dirty="0"/>
              <a:t>Make a list of things you know about each of these diseases.</a:t>
            </a:r>
          </a:p>
        </p:txBody>
      </p:sp>
    </p:spTree>
    <p:extLst>
      <p:ext uri="{BB962C8B-B14F-4D97-AF65-F5344CB8AC3E}">
        <p14:creationId xmlns:p14="http://schemas.microsoft.com/office/powerpoint/2010/main" val="1501862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</p:spPr>
        <p:txBody>
          <a:bodyPr/>
          <a:lstStyle/>
          <a:p>
            <a:r>
              <a:rPr lang="en-US" dirty="0"/>
              <a:t>Noncommunicable Diseases</a:t>
            </a:r>
          </a:p>
        </p:txBody>
      </p:sp>
      <p:pic>
        <p:nvPicPr>
          <p:cNvPr id="5" name="Content Placeholder 4" descr="Noncommunicable diseases: Cancer, stroke, coronary heart disease, arthritis, diabetes. Risk factors: inactivity, alcohol abuse, genetics, excessive stress, unhealthy diet, tobacco use.">
            <a:extLst>
              <a:ext uri="{FF2B5EF4-FFF2-40B4-BE49-F238E27FC236}">
                <a16:creationId xmlns:a16="http://schemas.microsoft.com/office/drawing/2014/main" id="{DD73C77A-54D2-4760-86F3-31B7A1AB34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818856" y="1808163"/>
            <a:ext cx="4554288" cy="4168775"/>
          </a:xfrm>
        </p:spPr>
      </p:pic>
    </p:spTree>
    <p:extLst>
      <p:ext uri="{BB962C8B-B14F-4D97-AF65-F5344CB8AC3E}">
        <p14:creationId xmlns:p14="http://schemas.microsoft.com/office/powerpoint/2010/main" val="2550126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2D4BD-8389-4A70-A5B2-C7B9A2937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Cardiovascular Disease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516DBF-A628-4739-B592-39A0DA9BE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Coronary heart disease</a:t>
            </a:r>
          </a:p>
          <a:p>
            <a:pPr lvl="1"/>
            <a:r>
              <a:rPr lang="en-US" dirty="0"/>
              <a:t>Atherosclerosis = clogged arteries</a:t>
            </a:r>
          </a:p>
          <a:p>
            <a:pPr lvl="1"/>
            <a:r>
              <a:rPr lang="en-US" dirty="0"/>
              <a:t>Arteriosclerosis = hardened arteries</a:t>
            </a:r>
          </a:p>
          <a:p>
            <a:pPr lvl="1"/>
            <a:r>
              <a:rPr lang="en-US" dirty="0"/>
              <a:t>Heart attack = loss of blood and oxygen to the heart</a:t>
            </a:r>
          </a:p>
          <a:p>
            <a:pPr marL="228600" lvl="1"/>
            <a:r>
              <a:rPr lang="en-US" sz="2800" dirty="0"/>
              <a:t>Stroke = loss of blood and oxygen to the brain</a:t>
            </a:r>
          </a:p>
          <a:p>
            <a:pPr marL="228600" lvl="1"/>
            <a:r>
              <a:rPr lang="en-US" sz="2800" dirty="0"/>
              <a:t>High blood pressure = increased pressure of blood in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2412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51786-A792-4408-8DFD-48778E802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Warning Signs of Heart Attack and Stroke</a:t>
            </a:r>
          </a:p>
        </p:txBody>
      </p:sp>
      <p:pic>
        <p:nvPicPr>
          <p:cNvPr id="5" name="Content Placeholder 4" descr="Stroke symptoms include sudden severe headache, confusion, vision or speech problems; face drooping. Heart attack symptoms include lightheadedness; pain in jaw, neck, or upper back; chest pain or discomfort; shortness of breath; nausea or vomiting.">
            <a:extLst>
              <a:ext uri="{FF2B5EF4-FFF2-40B4-BE49-F238E27FC236}">
                <a16:creationId xmlns:a16="http://schemas.microsoft.com/office/drawing/2014/main" id="{829F069A-5180-410F-A17A-4947C0F52A6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710440" y="1808163"/>
            <a:ext cx="4771120" cy="4168775"/>
          </a:xfrm>
        </p:spPr>
      </p:pic>
    </p:spTree>
    <p:extLst>
      <p:ext uri="{BB962C8B-B14F-4D97-AF65-F5344CB8AC3E}">
        <p14:creationId xmlns:p14="http://schemas.microsoft.com/office/powerpoint/2010/main" val="3961561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25495-569E-4C6F-8217-112AE7165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Diabetes</a:t>
            </a:r>
          </a:p>
        </p:txBody>
      </p:sp>
      <p:pic>
        <p:nvPicPr>
          <p:cNvPr id="5" name="Content Placeholder 4" descr="Type 1 symptoms: thirst, weight loss. Treatment: monitor blood sugar, take insulin. May be no symptoms of type 2; treat with exercise, medication, diet. There are usually no symptoms of gestational diabetes; treatment is exercise, medication, diet.">
            <a:extLst>
              <a:ext uri="{FF2B5EF4-FFF2-40B4-BE49-F238E27FC236}">
                <a16:creationId xmlns:a16="http://schemas.microsoft.com/office/drawing/2014/main" id="{E0422BA3-8C97-492C-AAF5-CAE6BEAE43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8617" y="1808163"/>
            <a:ext cx="8674766" cy="4168775"/>
          </a:xfrm>
        </p:spPr>
      </p:pic>
    </p:spTree>
    <p:extLst>
      <p:ext uri="{BB962C8B-B14F-4D97-AF65-F5344CB8AC3E}">
        <p14:creationId xmlns:p14="http://schemas.microsoft.com/office/powerpoint/2010/main" val="2108547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0084F-1CE7-4EB4-B5B9-5DDB621CE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Cancers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2C5D02F9-F2AD-4843-8AD1-BBCE8BE7CE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Uncontrolled growth of abnormal cells</a:t>
            </a:r>
          </a:p>
          <a:p>
            <a:r>
              <a:rPr lang="en-US" dirty="0"/>
              <a:t>Common cancers include</a:t>
            </a:r>
          </a:p>
          <a:p>
            <a:pPr lvl="1"/>
            <a:r>
              <a:rPr lang="en-US" dirty="0"/>
              <a:t>breast cancer,</a:t>
            </a:r>
          </a:p>
          <a:p>
            <a:pPr lvl="1"/>
            <a:r>
              <a:rPr lang="en-US" dirty="0"/>
              <a:t>colon cancer,</a:t>
            </a:r>
          </a:p>
          <a:p>
            <a:pPr lvl="1"/>
            <a:r>
              <a:rPr lang="en-US" dirty="0"/>
              <a:t>leukemia,</a:t>
            </a:r>
          </a:p>
          <a:p>
            <a:pPr lvl="1"/>
            <a:r>
              <a:rPr lang="en-US" dirty="0"/>
              <a:t>lung cancer,</a:t>
            </a:r>
          </a:p>
          <a:p>
            <a:pPr lvl="1"/>
            <a:r>
              <a:rPr lang="en-US" dirty="0"/>
              <a:t>melanoma, and</a:t>
            </a:r>
          </a:p>
          <a:p>
            <a:pPr lvl="1"/>
            <a:r>
              <a:rPr lang="en-US" dirty="0"/>
              <a:t>prostate cancer.</a:t>
            </a:r>
          </a:p>
        </p:txBody>
      </p:sp>
    </p:spTree>
    <p:extLst>
      <p:ext uri="{BB962C8B-B14F-4D97-AF65-F5344CB8AC3E}">
        <p14:creationId xmlns:p14="http://schemas.microsoft.com/office/powerpoint/2010/main" val="3436053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96B87-53AA-4254-8925-F4CED8F0D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Preventing Skin Cancer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A1D6B5-85D1-467A-A612-D4C0D00B1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7944"/>
            <a:ext cx="10515600" cy="4138313"/>
          </a:xfrm>
        </p:spPr>
        <p:txBody>
          <a:bodyPr/>
          <a:lstStyle/>
          <a:p>
            <a:r>
              <a:rPr lang="en-US" sz="2400" dirty="0"/>
              <a:t>Seek shade, especially in the middle of the day.  </a:t>
            </a:r>
          </a:p>
          <a:p>
            <a:r>
              <a:rPr lang="en-US" sz="2400" dirty="0"/>
              <a:t>Wear clothing that covers and protects your skin, such as hats, long sleeves, and long pants. </a:t>
            </a:r>
          </a:p>
          <a:p>
            <a:r>
              <a:rPr lang="en-US" sz="2400" dirty="0"/>
              <a:t>Wear a hat with a wide brim to protect your neck, ears, and face. </a:t>
            </a:r>
          </a:p>
          <a:p>
            <a:r>
              <a:rPr lang="en-US" sz="2400" dirty="0"/>
              <a:t>Wear sunglasses that block UVA (long-wave) and UVB (short-wave) sun rays. </a:t>
            </a:r>
          </a:p>
          <a:p>
            <a:r>
              <a:rPr lang="en-US" sz="2400" dirty="0"/>
              <a:t>Use sunscreen with a sun protection factor (SPF) of at least 15. </a:t>
            </a:r>
          </a:p>
          <a:p>
            <a:r>
              <a:rPr lang="en-US" sz="2400" dirty="0"/>
              <a:t>Avoid tanning indoors or outdoors.</a:t>
            </a:r>
          </a:p>
        </p:txBody>
      </p:sp>
    </p:spTree>
    <p:extLst>
      <p:ext uri="{BB962C8B-B14F-4D97-AF65-F5344CB8AC3E}">
        <p14:creationId xmlns:p14="http://schemas.microsoft.com/office/powerpoint/2010/main" val="1460387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249E2-73D7-494D-B79C-9B204A7F5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Osteoporosis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DE562-A059-46EC-8C49-073313337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Weakening of the bones</a:t>
            </a:r>
          </a:p>
          <a:p>
            <a:pPr lvl="1"/>
            <a:r>
              <a:rPr lang="en-US" dirty="0"/>
              <a:t>Osteoporosis is caused by not making new bone or losing existing bone or both.</a:t>
            </a:r>
          </a:p>
          <a:p>
            <a:pPr lvl="1"/>
            <a:r>
              <a:rPr lang="en-US" dirty="0"/>
              <a:t>Caucasian women are at highest risk.</a:t>
            </a:r>
          </a:p>
          <a:p>
            <a:pPr lvl="1"/>
            <a:r>
              <a:rPr lang="en-US" dirty="0"/>
              <a:t>Teenagers with eating disorders are at higher risk later in life.</a:t>
            </a:r>
          </a:p>
        </p:txBody>
      </p:sp>
    </p:spTree>
    <p:extLst>
      <p:ext uri="{BB962C8B-B14F-4D97-AF65-F5344CB8AC3E}">
        <p14:creationId xmlns:p14="http://schemas.microsoft.com/office/powerpoint/2010/main" val="242333458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</TotalTime>
  <Words>408</Words>
  <Application>Microsoft Office PowerPoint</Application>
  <PresentationFormat>Widescreen</PresentationFormat>
  <Paragraphs>64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Lesson 1.5 Noncommunicable Diseases</vt:lpstr>
      <vt:lpstr>Write About It</vt:lpstr>
      <vt:lpstr>Noncommunicable Diseases</vt:lpstr>
      <vt:lpstr>Cardiovascular Disease</vt:lpstr>
      <vt:lpstr>Warning Signs of Heart Attack and Stroke</vt:lpstr>
      <vt:lpstr>Diabetes</vt:lpstr>
      <vt:lpstr>Cancers</vt:lpstr>
      <vt:lpstr>Preventing Skin Cancer</vt:lpstr>
      <vt:lpstr>Osteoporosis</vt:lpstr>
      <vt:lpstr>Arthritis and Lung Disease</vt:lpstr>
      <vt:lpstr>Alzheimer’s and Dementia</vt:lpstr>
      <vt:lpstr>Behavior Contracts</vt:lpstr>
    </vt:vector>
  </TitlesOfParts>
  <Company>Human Kinetics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Package</dc:title>
  <dc:creator>Microsoft Office User</dc:creator>
  <cp:lastModifiedBy>Derek Campbell</cp:lastModifiedBy>
  <cp:revision>104</cp:revision>
  <cp:lastPrinted>2017-03-14T16:50:08Z</cp:lastPrinted>
  <dcterms:created xsi:type="dcterms:W3CDTF">2017-03-14T15:11:25Z</dcterms:created>
  <dcterms:modified xsi:type="dcterms:W3CDTF">2020-09-17T22:03:17Z</dcterms:modified>
</cp:coreProperties>
</file>