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13"/>
  </p:notesMasterIdLst>
  <p:handoutMasterIdLst>
    <p:handoutMasterId r:id="rId14"/>
  </p:handoutMasterIdLst>
  <p:sldIdLst>
    <p:sldId id="270" r:id="rId3"/>
    <p:sldId id="278" r:id="rId4"/>
    <p:sldId id="271" r:id="rId5"/>
    <p:sldId id="281" r:id="rId6"/>
    <p:sldId id="282" r:id="rId7"/>
    <p:sldId id="273" r:id="rId8"/>
    <p:sldId id="279" r:id="rId9"/>
    <p:sldId id="275" r:id="rId10"/>
    <p:sldId id="283" r:id="rId11"/>
    <p:sldId id="280" r:id="rId12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6BC"/>
    <a:srgbClr val="D7D7D7"/>
    <a:srgbClr val="069E51"/>
    <a:srgbClr val="6A6A6A"/>
    <a:srgbClr val="B93737"/>
    <a:srgbClr val="F49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22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7A2C252-5688-44A0-BFF9-CFA8D34B8E5E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54FF0-9A45-4C62-8064-44E4CC668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07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CCC59E-CCE7-404B-AA4E-0DEAD720DA9F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D8F4014-75F9-474D-8DFA-113743186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159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8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52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95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580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1.12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F4014-75F9-474D-8DFA-11374318636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62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7158"/>
            <a:ext cx="9144000" cy="1866319"/>
          </a:xfrm>
          <a:prstGeom prst="rect">
            <a:avLst/>
          </a:prstGeom>
        </p:spPr>
        <p:txBody>
          <a:bodyPr anchor="t"/>
          <a:lstStyle>
            <a:lvl1pPr algn="ctr">
              <a:defRPr sz="6000" b="1" i="0" cap="all" baseline="0">
                <a:ln>
                  <a:noFill/>
                </a:ln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5134"/>
            <a:ext cx="9144000" cy="412024"/>
          </a:xfrm>
        </p:spPr>
        <p:txBody>
          <a:bodyPr>
            <a:normAutofit/>
          </a:bodyPr>
          <a:lstStyle>
            <a:lvl1pPr marL="0" indent="0" algn="ctr">
              <a:buNone/>
              <a:defRPr sz="2200" cap="all" baseline="0">
                <a:solidFill>
                  <a:srgbClr val="6A6A6A"/>
                </a:solidFill>
                <a:latin typeface="Helvetica Neu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0" y="5845552"/>
            <a:ext cx="12192000" cy="45727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rgbClr val="D7D7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23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519A-78B7-4C0F-8A15-E9B5323AC18E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A1434-A6A6-46B9-BAF2-FED71B7A5B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5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E29B-72B0-4DFE-BAF8-4FA4CD0AE990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2ED4-BC79-47BF-8A23-39D94FF7F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0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273E4-1673-4F49-A000-75434E831798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659B-36D2-41BC-8F83-C5BFD5B89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97C10-F4CF-4AAF-9394-2137F383A334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0FCE6-E227-4E91-84F8-5EF6FA89D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21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095-A1A3-4C98-A61E-8857A55537CF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5FD8-31B5-4DD0-A600-3D54C457E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>
              <a:defRPr sz="3800" b="1" i="0" cap="none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919"/>
            <a:ext cx="10515600" cy="4168338"/>
          </a:xfrm>
        </p:spPr>
        <p:txBody>
          <a:bodyPr>
            <a:noAutofit/>
          </a:bodyPr>
          <a:lstStyle>
            <a:lvl1pPr>
              <a:defRPr b="1" baseline="0">
                <a:latin typeface="Helvetica" pitchFamily="34" charset="0"/>
              </a:defRPr>
            </a:lvl1pPr>
            <a:lvl2pPr>
              <a:defRPr b="1" baseline="0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 baseline="0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897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1954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1953"/>
            <a:ext cx="5181600" cy="4134303"/>
          </a:xfrm>
        </p:spPr>
        <p:txBody>
          <a:bodyPr>
            <a:noAutofit/>
          </a:bodyPr>
          <a:lstStyle>
            <a:lvl1pPr>
              <a:defRPr b="1">
                <a:latin typeface="Helvetica" pitchFamily="34" charset="0"/>
              </a:defRPr>
            </a:lvl1pPr>
            <a:lvl2pPr>
              <a:defRPr b="1">
                <a:latin typeface="Helvetica" pitchFamily="34" charset="0"/>
              </a:defRPr>
            </a:lvl2pPr>
            <a:lvl3pPr>
              <a:defRPr b="1">
                <a:latin typeface="Helvetica" pitchFamily="34" charset="0"/>
              </a:defRPr>
            </a:lvl3pPr>
            <a:lvl4pPr>
              <a:defRPr b="1">
                <a:latin typeface="Helvetica" pitchFamily="34" charset="0"/>
              </a:defRPr>
            </a:lvl4pPr>
            <a:lvl5pPr>
              <a:defRPr b="1">
                <a:latin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69560"/>
            <a:ext cx="10515600" cy="40979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800" b="1" i="0" baseline="0">
                <a:solidFill>
                  <a:srgbClr val="3766BC"/>
                </a:solidFill>
                <a:latin typeface="Helvetica Neue Condens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0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7BA7D-B68D-4CAB-B007-9C48419216CD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74A3-2782-4698-B0C3-200C78EED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33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FC19-6F6B-40BB-A551-5B23405E1A2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DB88A-3BFC-43D6-A0B9-1F9382ED2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76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C940-C326-4E22-A072-F58D9986B6CC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6C458-612D-410B-A23A-38C22B1AD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50E1-B9F5-47B8-8A5F-7ADCF818B579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73AA-BCB7-4BEE-8B0C-22CEC8BA2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6B03A-8A4D-4B18-85EA-C920101115C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E2BBD-6DFD-4051-B524-3C412915A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6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F81C-7F74-4E4D-BD97-843E430D1755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CFFC-F819-4CCF-95AB-0B72F07DC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E4AE11F-9285-4F6F-A6B2-1A6388682792}" type="datetimeFigureOut">
              <a:rPr lang="en-US" altLang="en-US"/>
              <a:pPr>
                <a:defRPr/>
              </a:pPr>
              <a:t>9/17/2020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8AA81F6-E4F9-4273-BDEA-24C02A580A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3766BC"/>
          </a:solidFill>
          <a:latin typeface="Helvetica Neue Condensed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3766BC"/>
          </a:solidFill>
          <a:latin typeface="Helvetica Neue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Bold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Bold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Bold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 Bol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524000" y="2387600"/>
            <a:ext cx="9144000" cy="1865313"/>
          </a:xfrm>
        </p:spPr>
        <p:txBody>
          <a:bodyPr/>
          <a:lstStyle/>
          <a:p>
            <a:pPr eaLnBrk="1" hangingPunct="1"/>
            <a:r>
              <a:rPr lang="en-US" altLang="en-US" cap="none" dirty="0">
                <a:latin typeface="Helvetica Neue Condensed"/>
              </a:rPr>
              <a:t>Lesson 1.3</a:t>
            </a:r>
            <a:br>
              <a:rPr lang="en-US" altLang="en-US" cap="none" dirty="0">
                <a:latin typeface="Helvetica Neue Condensed"/>
              </a:rPr>
            </a:br>
            <a:r>
              <a:rPr lang="en-US" altLang="en-US" cap="none" dirty="0">
                <a:latin typeface="Helvetica Neue Condensed"/>
              </a:rPr>
              <a:t>Your Immune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74850"/>
            <a:ext cx="9144000" cy="4127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/>
              <a:t>Chapter </a:t>
            </a:r>
            <a:r>
              <a:rPr lang="en-US" b="1" dirty="0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E225-49CB-4BEF-BBC8-D979DA5A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 Immune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3BAA-238B-4CE9-B4F1-86C27EA89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immune system can experience health problems of its own.</a:t>
            </a:r>
          </a:p>
          <a:p>
            <a:pPr lvl="1"/>
            <a:r>
              <a:rPr lang="en-US" dirty="0"/>
              <a:t>Immune deficiency disorders, such as HIV</a:t>
            </a:r>
          </a:p>
          <a:p>
            <a:pPr lvl="2"/>
            <a:r>
              <a:rPr lang="en-US" dirty="0"/>
              <a:t>Immune system is not strong</a:t>
            </a:r>
          </a:p>
          <a:p>
            <a:pPr lvl="1"/>
            <a:r>
              <a:rPr lang="en-US" dirty="0"/>
              <a:t>Autoimmune disorders, such as rheumatoid arthritis</a:t>
            </a:r>
          </a:p>
          <a:p>
            <a:pPr lvl="2"/>
            <a:r>
              <a:rPr lang="en-US" dirty="0"/>
              <a:t>Immune system attacks parts of the body</a:t>
            </a:r>
          </a:p>
          <a:p>
            <a:pPr lvl="1"/>
            <a:r>
              <a:rPr lang="en-US" dirty="0"/>
              <a:t>Allergic disorders</a:t>
            </a:r>
          </a:p>
          <a:p>
            <a:pPr lvl="2"/>
            <a:r>
              <a:rPr lang="en-US" dirty="0"/>
              <a:t>Immune system reacts to things that normally don’t cause a response</a:t>
            </a:r>
          </a:p>
          <a:p>
            <a:pPr lvl="1"/>
            <a:r>
              <a:rPr lang="en-US" dirty="0"/>
              <a:t>Cancers of the immune system (lymphoma)</a:t>
            </a:r>
          </a:p>
          <a:p>
            <a:pPr lvl="2"/>
            <a:r>
              <a:rPr lang="en-US" dirty="0"/>
              <a:t>Immune system develops cancerous cells</a:t>
            </a:r>
          </a:p>
        </p:txBody>
      </p:sp>
    </p:spTree>
    <p:extLst>
      <p:ext uri="{BB962C8B-B14F-4D97-AF65-F5344CB8AC3E}">
        <p14:creationId xmlns:p14="http://schemas.microsoft.com/office/powerpoint/2010/main" val="186385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B921-0713-4039-B82A-890D3CFE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2187-E1A0-44A6-BB8C-97819857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was the last time you were really sick? </a:t>
            </a:r>
          </a:p>
          <a:p>
            <a:r>
              <a:rPr lang="en-US" dirty="0"/>
              <a:t>What type of illness did you have?</a:t>
            </a:r>
          </a:p>
          <a:p>
            <a:r>
              <a:rPr lang="en-US" dirty="0"/>
              <a:t>Why do you think you got sick?</a:t>
            </a:r>
          </a:p>
          <a:p>
            <a:r>
              <a:rPr lang="en-US" dirty="0"/>
              <a:t>What did you do to try to feel better and to get healthy again?</a:t>
            </a:r>
          </a:p>
        </p:txBody>
      </p:sp>
    </p:spTree>
    <p:extLst>
      <p:ext uri="{BB962C8B-B14F-4D97-AF65-F5344CB8AC3E}">
        <p14:creationId xmlns:p14="http://schemas.microsoft.com/office/powerpoint/2010/main" val="428449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Immune System</a:t>
            </a:r>
          </a:p>
        </p:txBody>
      </p:sp>
      <p:pic>
        <p:nvPicPr>
          <p:cNvPr id="5" name="Content Placeholder 4" descr="Lymph nodes, thymus, respiratory system, stomach &amp; intestines, spleen, skin, bone marrow, white blood cells">
            <a:extLst>
              <a:ext uri="{FF2B5EF4-FFF2-40B4-BE49-F238E27FC236}">
                <a16:creationId xmlns:a16="http://schemas.microsoft.com/office/drawing/2014/main" id="{3AC8D6FB-DEF3-41BB-AFB1-2AAD94A6B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3669" y="1808163"/>
            <a:ext cx="4644662" cy="4168775"/>
          </a:xfrm>
        </p:spPr>
      </p:pic>
    </p:spTree>
    <p:extLst>
      <p:ext uri="{BB962C8B-B14F-4D97-AF65-F5344CB8AC3E}">
        <p14:creationId xmlns:p14="http://schemas.microsoft.com/office/powerpoint/2010/main" val="25501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12E6-C96A-4DFF-83A4-26C45107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Pathogens </a:t>
            </a:r>
            <a:r>
              <a:rPr lang="en-US" sz="2400" i="1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B2B7-A19A-4623-BF42-FD4AB4F44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foreign that enters your body and can cause disease is called a pathogen.</a:t>
            </a:r>
          </a:p>
          <a:p>
            <a:r>
              <a:rPr lang="en-US" dirty="0"/>
              <a:t>The most common forms of pathogens are viruses and bacteria.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1400" b="0" i="1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45791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C3E9-E74A-477C-B775-C6294740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Pathogens </a:t>
            </a:r>
            <a:r>
              <a:rPr lang="en-US" sz="2400" i="1" dirty="0"/>
              <a:t>(2 of 2)</a:t>
            </a:r>
            <a:endParaRPr lang="en-US" dirty="0"/>
          </a:p>
        </p:txBody>
      </p:sp>
      <p:pic>
        <p:nvPicPr>
          <p:cNvPr id="5" name="Content Placeholder 4" descr="Examples of viruses: hepatitis, HIV, flu, measles; examples of bacteria: strep throat, Lyme disease, salmonella">
            <a:extLst>
              <a:ext uri="{FF2B5EF4-FFF2-40B4-BE49-F238E27FC236}">
                <a16:creationId xmlns:a16="http://schemas.microsoft.com/office/drawing/2014/main" id="{3C1D95F8-4628-497A-AC09-A621F3B43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48795" y="1808163"/>
            <a:ext cx="5694410" cy="4168775"/>
          </a:xfrm>
        </p:spPr>
      </p:pic>
    </p:spTree>
    <p:extLst>
      <p:ext uri="{BB962C8B-B14F-4D97-AF65-F5344CB8AC3E}">
        <p14:creationId xmlns:p14="http://schemas.microsoft.com/office/powerpoint/2010/main" val="154786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1786-A792-4408-8DFD-48778E802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Immune Response</a:t>
            </a:r>
          </a:p>
        </p:txBody>
      </p:sp>
      <p:pic>
        <p:nvPicPr>
          <p:cNvPr id="5" name="Content Placeholder 4" descr="A hand with a cut on it, bacteria gets in; white blood cells attack, immune system memorizes; cells send a warning">
            <a:extLst>
              <a:ext uri="{FF2B5EF4-FFF2-40B4-BE49-F238E27FC236}">
                <a16:creationId xmlns:a16="http://schemas.microsoft.com/office/drawing/2014/main" id="{D9EFF282-38DD-4DCF-A358-6C09388BB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0508" y="1808163"/>
            <a:ext cx="3930984" cy="4384940"/>
          </a:xfrm>
        </p:spPr>
      </p:pic>
    </p:spTree>
    <p:extLst>
      <p:ext uri="{BB962C8B-B14F-4D97-AF65-F5344CB8AC3E}">
        <p14:creationId xmlns:p14="http://schemas.microsoft.com/office/powerpoint/2010/main" val="396156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9C63-8630-442B-99F9-F4F1636E9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Your Immune System Healthy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C563-2718-425E-88D5-68B2C25C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828"/>
            <a:ext cx="10515600" cy="4156320"/>
          </a:xfrm>
        </p:spPr>
        <p:txBody>
          <a:bodyPr/>
          <a:lstStyle/>
          <a:p>
            <a:r>
              <a:rPr lang="en-US" sz="2400" dirty="0"/>
              <a:t>Eat foods rich in vitamins and minerals, such a fruits and vegetables.</a:t>
            </a:r>
          </a:p>
          <a:p>
            <a:r>
              <a:rPr lang="en-US" sz="2400" dirty="0"/>
              <a:t>Get at least 30 minutes of exercise most days of the week.</a:t>
            </a:r>
          </a:p>
          <a:p>
            <a:r>
              <a:rPr lang="en-US" sz="2400" dirty="0"/>
              <a:t>Get 8 to 10 hours of sleep every night.</a:t>
            </a:r>
          </a:p>
          <a:p>
            <a:r>
              <a:rPr lang="en-US" sz="2400" dirty="0"/>
              <a:t>Wash your hands regularly.</a:t>
            </a:r>
          </a:p>
          <a:p>
            <a:r>
              <a:rPr lang="en-US" sz="2400" dirty="0"/>
              <a:t>Keep up with your vaccinations.</a:t>
            </a:r>
          </a:p>
          <a:p>
            <a:r>
              <a:rPr lang="en-US" sz="2400" dirty="0"/>
              <a:t>Keep your weight healthy.</a:t>
            </a:r>
          </a:p>
          <a:p>
            <a:r>
              <a:rPr lang="en-US" sz="2400" dirty="0"/>
              <a:t>Don’t drink too much alcohol.</a:t>
            </a:r>
          </a:p>
          <a:p>
            <a:r>
              <a:rPr lang="en-US" sz="2400" dirty="0"/>
              <a:t>Don’t smoke.</a:t>
            </a:r>
          </a:p>
          <a:p>
            <a:r>
              <a:rPr lang="en-US" sz="2400" dirty="0"/>
              <a:t>Manage your stress through relaxation, exercise, and social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0084F-1CE7-4EB4-B5B9-5DDB621C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Influences on Your Immune System</a:t>
            </a:r>
          </a:p>
        </p:txBody>
      </p:sp>
      <p:pic>
        <p:nvPicPr>
          <p:cNvPr id="4" name="Content Placeholder 3" descr="Arrows labeled Lifestyle, Genetics, Stress, and Environment point toward Immune System in the center of a circle">
            <a:extLst>
              <a:ext uri="{FF2B5EF4-FFF2-40B4-BE49-F238E27FC236}">
                <a16:creationId xmlns:a16="http://schemas.microsoft.com/office/drawing/2014/main" id="{19193486-E98B-46A5-8EC3-44E421955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88743" y="1808163"/>
            <a:ext cx="4214513" cy="4168775"/>
          </a:xfrm>
        </p:spPr>
      </p:pic>
    </p:spTree>
    <p:extLst>
      <p:ext uri="{BB962C8B-B14F-4D97-AF65-F5344CB8AC3E}">
        <p14:creationId xmlns:p14="http://schemas.microsoft.com/office/powerpoint/2010/main" val="343605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2212-1FB3-4B08-BB25-D1567B70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and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4228A-1391-49EF-BD05-B73B5B286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AIDS is the sixth leading cause of death among young people ages 25 to 44.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0BF33-59A3-44C5-85A1-13F65BADE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392" y="2678603"/>
            <a:ext cx="2685084" cy="35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98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/object&gt;&lt;object type=&quot;8&quot; unique_id=&quot;1000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287</Words>
  <Application>Microsoft Office PowerPoint</Application>
  <PresentationFormat>Widescreen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Medium</vt:lpstr>
      <vt:lpstr>Helvetica</vt:lpstr>
      <vt:lpstr>Helvetica Bold</vt:lpstr>
      <vt:lpstr>Helvetica Neue</vt:lpstr>
      <vt:lpstr>Helvetica Neue Condensed</vt:lpstr>
      <vt:lpstr>Office Theme</vt:lpstr>
      <vt:lpstr>Custom Design</vt:lpstr>
      <vt:lpstr>Lesson 1.3 Your Immune System</vt:lpstr>
      <vt:lpstr>Write About It</vt:lpstr>
      <vt:lpstr>Your Immune System</vt:lpstr>
      <vt:lpstr>Types of Pathogens (1 of 2)</vt:lpstr>
      <vt:lpstr>Types of Pathogens (2 of 2)</vt:lpstr>
      <vt:lpstr>The Immune Response</vt:lpstr>
      <vt:lpstr>Keeping Your Immune System Healthy</vt:lpstr>
      <vt:lpstr>Influences on Your Immune System</vt:lpstr>
      <vt:lpstr>HIV and AIDS</vt:lpstr>
      <vt:lpstr>Problems With the Immune System</vt:lpstr>
    </vt:vector>
  </TitlesOfParts>
  <Company>Human Kinetics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Package</dc:title>
  <dc:creator>Microsoft Office User</dc:creator>
  <cp:lastModifiedBy>Derek Campbell</cp:lastModifiedBy>
  <cp:revision>86</cp:revision>
  <cp:lastPrinted>2017-03-14T16:50:08Z</cp:lastPrinted>
  <dcterms:created xsi:type="dcterms:W3CDTF">2017-03-14T15:11:25Z</dcterms:created>
  <dcterms:modified xsi:type="dcterms:W3CDTF">2020-09-17T21:58:01Z</dcterms:modified>
</cp:coreProperties>
</file>