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270" r:id="rId3"/>
    <p:sldId id="281" r:id="rId4"/>
    <p:sldId id="282" r:id="rId5"/>
    <p:sldId id="272" r:id="rId6"/>
    <p:sldId id="273" r:id="rId7"/>
    <p:sldId id="274" r:id="rId8"/>
    <p:sldId id="283" r:id="rId9"/>
    <p:sldId id="285" r:id="rId10"/>
    <p:sldId id="277" r:id="rId11"/>
    <p:sldId id="278" r:id="rId12"/>
    <p:sldId id="279" r:id="rId13"/>
    <p:sldId id="284" r:id="rId14"/>
    <p:sldId id="280" r:id="rId15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6BC"/>
    <a:srgbClr val="D7D7D7"/>
    <a:srgbClr val="069E51"/>
    <a:srgbClr val="6A6A6A"/>
    <a:srgbClr val="B93737"/>
    <a:srgbClr val="F49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96357" autoAdjust="0"/>
  </p:normalViewPr>
  <p:slideViewPr>
    <p:cSldViewPr snapToGrid="0" snapToObjects="1">
      <p:cViewPr varScale="1">
        <p:scale>
          <a:sx n="106" d="100"/>
          <a:sy n="106" d="100"/>
        </p:scale>
        <p:origin x="13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A2C252-5688-44A0-BFF9-CFA8D34B8E5E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54FF0-9A45-4C62-8064-44E4CC668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0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CCC59E-CCE7-404B-AA4E-0DEAD720DA9F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D8F4014-75F9-474D-8DFA-113743186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159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58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1.4 The four types of communication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89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35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62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1.6 When you are creating goals you should practice using SMART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5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2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7158"/>
            <a:ext cx="9144000" cy="1866319"/>
          </a:xfrm>
          <a:prstGeom prst="rect">
            <a:avLst/>
          </a:prstGeom>
        </p:spPr>
        <p:txBody>
          <a:bodyPr anchor="t"/>
          <a:lstStyle>
            <a:lvl1pPr algn="ctr">
              <a:defRPr sz="6000" b="1" i="0" cap="all" baseline="0">
                <a:ln>
                  <a:noFill/>
                </a:ln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5134"/>
            <a:ext cx="9144000" cy="412024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>
                <a:solidFill>
                  <a:srgbClr val="6A6A6A"/>
                </a:solidFill>
                <a:latin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5845552"/>
            <a:ext cx="12192000" cy="4572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23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519A-78B7-4C0F-8A15-E9B5323AC18E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1434-A6A6-46B9-BAF2-FED71B7A5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E29B-72B0-4DFE-BAF8-4FA4CD0AE990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2ED4-BC79-47BF-8A23-39D94FF7F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73E4-1673-4F49-A000-75434E831798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659B-36D2-41BC-8F83-C5BFD5B89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7C10-F4CF-4AAF-9394-2137F383A334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E6-E227-4E91-84F8-5EF6FA89D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1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095-A1A3-4C98-A61E-8857A55537CF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5FD8-31B5-4DD0-A600-3D54C457E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800" b="1" i="0" cap="none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919"/>
            <a:ext cx="10515600" cy="4168338"/>
          </a:xfrm>
        </p:spPr>
        <p:txBody>
          <a:bodyPr>
            <a:noAutofit/>
          </a:bodyPr>
          <a:lstStyle>
            <a:lvl1pPr>
              <a:defRPr b="1" baseline="0">
                <a:latin typeface="Helvetica" pitchFamily="34" charset="0"/>
              </a:defRPr>
            </a:lvl1pPr>
            <a:lvl2pPr>
              <a:defRPr b="1" baseline="0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 baseline="0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1954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1953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800" b="1" i="0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0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BA7D-B68D-4CAB-B007-9C48419216CD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74A3-2782-4698-B0C3-200C78EED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FC19-6F6B-40BB-A551-5B23405E1A22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B88A-3BFC-43D6-A0B9-1F9382ED2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76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C940-C326-4E22-A072-F58D9986B6CC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C458-612D-410B-A23A-38C22B1AD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50E1-B9F5-47B8-8A5F-7ADCF818B579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573AA-BCB7-4BEE-8B0C-22CEC8BA2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B03A-8A4D-4B18-85EA-C920101115C2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2BBD-6DFD-4051-B524-3C412915A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0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F81C-7F74-4E4D-BD97-843E430D1755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CFFC-F819-4CCF-95AB-0B72F07DC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1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4AE11F-9285-4F6F-A6B2-1A6388682792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AA81F6-E4F9-4273-BDEA-24C02A580A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3766BC"/>
          </a:solidFill>
          <a:latin typeface="Helvetica Neue Condensed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Bold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Bold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Bold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24000" y="2387600"/>
            <a:ext cx="9144000" cy="1865313"/>
          </a:xfrm>
        </p:spPr>
        <p:txBody>
          <a:bodyPr/>
          <a:lstStyle/>
          <a:p>
            <a:pPr eaLnBrk="1" hangingPunct="1"/>
            <a:r>
              <a:rPr lang="en-US" altLang="en-US" cap="none" dirty="0">
                <a:latin typeface="Helvetica Neue Condensed"/>
              </a:rPr>
              <a:t>Lesson 1.2</a:t>
            </a:r>
            <a:br>
              <a:rPr lang="en-US" altLang="en-US" cap="none" dirty="0">
                <a:latin typeface="Helvetica Neue Condensed"/>
              </a:rPr>
            </a:br>
            <a:r>
              <a:rPr lang="en-US" altLang="en-US" cap="none" dirty="0">
                <a:latin typeface="Helvetica Neue Condensed"/>
              </a:rPr>
              <a:t>Developing Skills</a:t>
            </a:r>
            <a:br>
              <a:rPr lang="en-US" altLang="en-US" cap="none" dirty="0">
                <a:latin typeface="Helvetica Neue Condensed"/>
              </a:rPr>
            </a:br>
            <a:r>
              <a:rPr lang="en-US" altLang="en-US" cap="none" dirty="0">
                <a:latin typeface="Helvetica Neue Condensed"/>
              </a:rPr>
              <a:t>for Healthy Living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850"/>
            <a:ext cx="9144000" cy="412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Chapter </a:t>
            </a:r>
            <a:r>
              <a:rPr lang="en-US" b="1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068A-CE4E-434E-939C-7C967F3F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Goals</a:t>
            </a:r>
          </a:p>
        </p:txBody>
      </p:sp>
      <p:pic>
        <p:nvPicPr>
          <p:cNvPr id="4" name="Content Placeholder 3" descr="What exactly will you do? How often? Are you able to do it? Does it make sense? How long will it take?">
            <a:extLst>
              <a:ext uri="{FF2B5EF4-FFF2-40B4-BE49-F238E27FC236}">
                <a16:creationId xmlns:a16="http://schemas.microsoft.com/office/drawing/2014/main" id="{2091D978-C150-4CBA-877F-8356E3F29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96672"/>
            <a:ext cx="10515600" cy="3991757"/>
          </a:xfrm>
        </p:spPr>
      </p:pic>
    </p:spTree>
    <p:extLst>
      <p:ext uri="{BB962C8B-B14F-4D97-AF65-F5344CB8AC3E}">
        <p14:creationId xmlns:p14="http://schemas.microsoft.com/office/powerpoint/2010/main" val="9480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97F8-85C8-4057-B60E-7EBA56EF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Healthy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6BB89-50EA-488C-B469-B409BD41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health is a series of choices you make every day.</a:t>
            </a:r>
          </a:p>
          <a:p>
            <a:r>
              <a:rPr lang="en-US" dirty="0"/>
              <a:t>The only way to become healthy is to practice being healthy.</a:t>
            </a:r>
          </a:p>
          <a:p>
            <a:r>
              <a:rPr lang="en-US" dirty="0"/>
              <a:t>Try to develop healthy habits, such as</a:t>
            </a:r>
          </a:p>
          <a:p>
            <a:pPr lvl="1"/>
            <a:r>
              <a:rPr lang="en-US" dirty="0"/>
              <a:t>being physically active,</a:t>
            </a:r>
          </a:p>
          <a:p>
            <a:pPr lvl="1"/>
            <a:r>
              <a:rPr lang="en-US" dirty="0"/>
              <a:t>eating a well-balanced diet,</a:t>
            </a:r>
          </a:p>
          <a:p>
            <a:pPr lvl="1"/>
            <a:r>
              <a:rPr lang="en-US" dirty="0"/>
              <a:t>getting enough good-quality sleep, and</a:t>
            </a:r>
          </a:p>
          <a:p>
            <a:pPr lvl="1"/>
            <a:r>
              <a:rPr lang="en-US" dirty="0"/>
              <a:t>being supportive and kind to others.</a:t>
            </a:r>
          </a:p>
        </p:txBody>
      </p:sp>
    </p:spTree>
    <p:extLst>
      <p:ext uri="{BB962C8B-B14F-4D97-AF65-F5344CB8AC3E}">
        <p14:creationId xmlns:p14="http://schemas.microsoft.com/office/powerpoint/2010/main" val="218574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EADC-8C16-4F64-8FD8-3043BAD4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Habits Versus Unhealthy Habits</a:t>
            </a:r>
          </a:p>
        </p:txBody>
      </p:sp>
      <p:pic>
        <p:nvPicPr>
          <p:cNvPr id="5" name="Content Placeholder 4" descr="Healthy: activity, whole foods, water, sleep, kindness, self-awareness. Unhealthy: inactivity, smoking, drugs, alcohol, energy drinks, aggressiveness">
            <a:extLst>
              <a:ext uri="{FF2B5EF4-FFF2-40B4-BE49-F238E27FC236}">
                <a16:creationId xmlns:a16="http://schemas.microsoft.com/office/drawing/2014/main" id="{7E1A024A-E018-48BD-B52D-BF620329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0813" y="1808163"/>
            <a:ext cx="6750373" cy="4168775"/>
          </a:xfrm>
        </p:spPr>
      </p:pic>
    </p:spTree>
    <p:extLst>
      <p:ext uri="{BB962C8B-B14F-4D97-AF65-F5344CB8AC3E}">
        <p14:creationId xmlns:p14="http://schemas.microsoft.com/office/powerpoint/2010/main" val="30946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92FF-8DB4-4FEF-81F8-55B38737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Good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A785-78E4-45AF-AB27-1434FFB05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good health is learning </a:t>
            </a:r>
            <a:r>
              <a:rPr lang="en-US"/>
              <a:t>to advocate. </a:t>
            </a:r>
            <a:endParaRPr lang="en-US" dirty="0"/>
          </a:p>
          <a:p>
            <a:r>
              <a:rPr lang="en-US" dirty="0"/>
              <a:t>Advocacy is the process of supporting or promoting a cause or an issue.</a:t>
            </a:r>
          </a:p>
          <a:p>
            <a:r>
              <a:rPr lang="en-US" dirty="0"/>
              <a:t>You can advocate for your own health, for family members and friends, and for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129609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637F-BDFE-4D5F-9DCC-0FAD59DC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6F539-7219-4F43-9072-67BE18F4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your responses to these questions in a one-paragraph summary:</a:t>
            </a:r>
          </a:p>
          <a:p>
            <a:r>
              <a:rPr lang="en-US" dirty="0"/>
              <a:t>How much health information do you think you know? </a:t>
            </a:r>
          </a:p>
          <a:p>
            <a:r>
              <a:rPr lang="en-US" dirty="0"/>
              <a:t>Where do you get your information about health?</a:t>
            </a:r>
          </a:p>
          <a:p>
            <a:r>
              <a:rPr lang="en-US" dirty="0"/>
              <a:t>How do you know it is accurate? </a:t>
            </a:r>
          </a:p>
        </p:txBody>
      </p:sp>
    </p:spTree>
    <p:extLst>
      <p:ext uri="{BB962C8B-B14F-4D97-AF65-F5344CB8AC3E}">
        <p14:creationId xmlns:p14="http://schemas.microsoft.com/office/powerpoint/2010/main" val="406871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D230-7451-4D4E-9491-3C46234E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Literacy and Health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34D0-FF35-4AAC-A204-50DB24A0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with good health literacy can find and understand basic health information and can use that information to make good health decisions.</a:t>
            </a:r>
          </a:p>
          <a:p>
            <a:r>
              <a:rPr lang="en-US" dirty="0"/>
              <a:t>Health skills allow you to put your knowledge into practice.</a:t>
            </a:r>
          </a:p>
          <a:p>
            <a:r>
              <a:rPr lang="en-US" dirty="0"/>
              <a:t>Healthy skills can become healthy habits.</a:t>
            </a:r>
          </a:p>
        </p:txBody>
      </p:sp>
    </p:spTree>
    <p:extLst>
      <p:ext uri="{BB962C8B-B14F-4D97-AF65-F5344CB8AC3E}">
        <p14:creationId xmlns:p14="http://schemas.microsoft.com/office/powerpoint/2010/main" val="32870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D4BD-8389-4A70-A5B2-C7B9A293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578B-54DE-4AD7-8B2E-AD1BF3A6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basic information allows you to better find and understand accurate health information.</a:t>
            </a:r>
          </a:p>
          <a:p>
            <a:r>
              <a:rPr lang="en-US" dirty="0"/>
              <a:t>Health knowledge helps you to not be confused or overwhelmed by health information.</a:t>
            </a:r>
          </a:p>
          <a:p>
            <a:r>
              <a:rPr lang="en-US" dirty="0"/>
              <a:t>Basic health knowledge can also help you in managing health emergencies.</a:t>
            </a:r>
          </a:p>
        </p:txBody>
      </p:sp>
    </p:spTree>
    <p:extLst>
      <p:ext uri="{BB962C8B-B14F-4D97-AF65-F5344CB8AC3E}">
        <p14:creationId xmlns:p14="http://schemas.microsoft.com/office/powerpoint/2010/main" val="283324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1786-A792-4408-8DFD-48778E80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Influences on Health</a:t>
            </a:r>
          </a:p>
        </p:txBody>
      </p:sp>
      <p:pic>
        <p:nvPicPr>
          <p:cNvPr id="5" name="Content Placeholder 4" descr="Family, culture, school, media, norms, expectations, policies, rules, laws, values, beliefs, community, peers">
            <a:extLst>
              <a:ext uri="{FF2B5EF4-FFF2-40B4-BE49-F238E27FC236}">
                <a16:creationId xmlns:a16="http://schemas.microsoft.com/office/drawing/2014/main" id="{AD5CE9B9-8EE7-4AD8-BF17-8365B1CC7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1612" y="1808163"/>
            <a:ext cx="4168775" cy="4168775"/>
          </a:xfrm>
        </p:spPr>
      </p:pic>
    </p:spTree>
    <p:extLst>
      <p:ext uri="{BB962C8B-B14F-4D97-AF65-F5344CB8AC3E}">
        <p14:creationId xmlns:p14="http://schemas.microsoft.com/office/powerpoint/2010/main" val="396156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5495-569E-4C6F-8217-112AE716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Valid and Reliable Health Information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8A41-1D6C-4808-B5DF-F88D3CA7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291"/>
            <a:ext cx="10515600" cy="3971966"/>
          </a:xfrm>
        </p:spPr>
        <p:txBody>
          <a:bodyPr/>
          <a:lstStyle/>
          <a:p>
            <a:r>
              <a:rPr lang="en-US" dirty="0"/>
              <a:t>Valid information = logical and factually accurate</a:t>
            </a:r>
          </a:p>
          <a:p>
            <a:r>
              <a:rPr lang="en-US" dirty="0"/>
              <a:t>Reliable information = consistent and similar across sources</a:t>
            </a:r>
          </a:p>
          <a:p>
            <a:r>
              <a:rPr lang="en-US" dirty="0"/>
              <a:t>Reliable websites often end in .gov, .edu, and .org.</a:t>
            </a:r>
          </a:p>
        </p:txBody>
      </p:sp>
    </p:spTree>
    <p:extLst>
      <p:ext uri="{BB962C8B-B14F-4D97-AF65-F5344CB8AC3E}">
        <p14:creationId xmlns:p14="http://schemas.microsoft.com/office/powerpoint/2010/main" val="210854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E732-904A-408C-ABEC-DBFE5DDA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Your Health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8D8D-C03E-4788-812A-98203F88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skills influence your health behaviors in many ways.</a:t>
            </a:r>
          </a:p>
        </p:txBody>
      </p:sp>
      <p:pic>
        <p:nvPicPr>
          <p:cNvPr id="5" name="Picture 4" descr="Refusal skills, active listening skills, I messages, conflict resolution">
            <a:extLst>
              <a:ext uri="{FF2B5EF4-FFF2-40B4-BE49-F238E27FC236}">
                <a16:creationId xmlns:a16="http://schemas.microsoft.com/office/drawing/2014/main" id="{D072DF09-BC8C-43FF-8FC0-4D5BF413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87" y="2794804"/>
            <a:ext cx="9274426" cy="34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C942-D690-48B5-8ADE-FC2799EA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Healthy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EB78-F8D9-426B-B0E1-227C34D0B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things influence your decision making. Making healthy decisions is critical to good health.</a:t>
            </a:r>
          </a:p>
        </p:txBody>
      </p:sp>
      <p:pic>
        <p:nvPicPr>
          <p:cNvPr id="5" name="Picture 4" descr="Your attitudes, values, wants, priorities, and needs">
            <a:extLst>
              <a:ext uri="{FF2B5EF4-FFF2-40B4-BE49-F238E27FC236}">
                <a16:creationId xmlns:a16="http://schemas.microsoft.com/office/drawing/2014/main" id="{3227E8A0-47E4-4772-9A46-AC1D1A30D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57"/>
          <a:stretch/>
        </p:blipFill>
        <p:spPr>
          <a:xfrm>
            <a:off x="3354451" y="2720842"/>
            <a:ext cx="5483097" cy="35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A52E-32A2-42F4-998F-16AADA1B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Healthy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022C-80F5-4570-9469-3A2A7E4F2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Short-term goals </a:t>
            </a:r>
          </a:p>
          <a:p>
            <a:pPr lvl="1"/>
            <a:r>
              <a:rPr lang="en-US" dirty="0"/>
              <a:t>Smaller targets you can reach in a shorter amount of time</a:t>
            </a:r>
          </a:p>
          <a:p>
            <a:pPr lvl="1"/>
            <a:r>
              <a:rPr lang="en-US" dirty="0"/>
              <a:t>Usually one day to one month</a:t>
            </a:r>
          </a:p>
          <a:p>
            <a:pPr lvl="1"/>
            <a:endParaRPr lang="en-US" dirty="0"/>
          </a:p>
          <a:p>
            <a:r>
              <a:rPr lang="en-US" dirty="0"/>
              <a:t>Long-term goals</a:t>
            </a:r>
          </a:p>
          <a:p>
            <a:pPr lvl="1"/>
            <a:r>
              <a:rPr lang="en-US" dirty="0"/>
              <a:t>Larger targets that you need one to six months to achieve</a:t>
            </a:r>
          </a:p>
        </p:txBody>
      </p:sp>
    </p:spTree>
    <p:extLst>
      <p:ext uri="{BB962C8B-B14F-4D97-AF65-F5344CB8AC3E}">
        <p14:creationId xmlns:p14="http://schemas.microsoft.com/office/powerpoint/2010/main" val="3546307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396</Words>
  <Application>Microsoft Office PowerPoint</Application>
  <PresentationFormat>Widescreen</PresentationFormat>
  <Paragraphs>57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Helvetica Bold</vt:lpstr>
      <vt:lpstr>Helvetica Neue</vt:lpstr>
      <vt:lpstr>Helvetica Neue Condensed</vt:lpstr>
      <vt:lpstr>Office Theme</vt:lpstr>
      <vt:lpstr>Custom Design</vt:lpstr>
      <vt:lpstr>Lesson 1.2 Developing Skills for Healthy Living</vt:lpstr>
      <vt:lpstr>Write About It</vt:lpstr>
      <vt:lpstr>Health Literacy and Health Skills</vt:lpstr>
      <vt:lpstr>Health Knowledge</vt:lpstr>
      <vt:lpstr>Analyzing Influences on Health</vt:lpstr>
      <vt:lpstr>Accessing Valid and Reliable Health Information and Services</vt:lpstr>
      <vt:lpstr>Communicating Your Health Needs</vt:lpstr>
      <vt:lpstr>Making Healthy Decisions</vt:lpstr>
      <vt:lpstr>Setting Healthy Goals</vt:lpstr>
      <vt:lpstr>SMART Goals</vt:lpstr>
      <vt:lpstr>Practicing Healthy Behaviors</vt:lpstr>
      <vt:lpstr>Healthy Habits Versus Unhealthy Habits</vt:lpstr>
      <vt:lpstr>Promoting Good Health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Package</dc:title>
  <dc:creator>Microsoft Office User</dc:creator>
  <cp:lastModifiedBy>Derek Campbell</cp:lastModifiedBy>
  <cp:revision>90</cp:revision>
  <cp:lastPrinted>2017-03-14T16:50:08Z</cp:lastPrinted>
  <dcterms:created xsi:type="dcterms:W3CDTF">2017-03-14T15:11:25Z</dcterms:created>
  <dcterms:modified xsi:type="dcterms:W3CDTF">2020-09-17T21:59:59Z</dcterms:modified>
</cp:coreProperties>
</file>