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6" r:id="rId2"/>
  </p:sldMasterIdLst>
  <p:notesMasterIdLst>
    <p:notesMasterId r:id="rId14"/>
  </p:notesMasterIdLst>
  <p:handoutMasterIdLst>
    <p:handoutMasterId r:id="rId15"/>
  </p:handoutMasterIdLst>
  <p:sldIdLst>
    <p:sldId id="270" r:id="rId3"/>
    <p:sldId id="279" r:id="rId4"/>
    <p:sldId id="271" r:id="rId5"/>
    <p:sldId id="272" r:id="rId6"/>
    <p:sldId id="280" r:id="rId7"/>
    <p:sldId id="273" r:id="rId8"/>
    <p:sldId id="274" r:id="rId9"/>
    <p:sldId id="275" r:id="rId10"/>
    <p:sldId id="276" r:id="rId11"/>
    <p:sldId id="277" r:id="rId12"/>
    <p:sldId id="281" r:id="rId13"/>
  </p:sldIdLst>
  <p:sldSz cx="12192000" cy="6858000"/>
  <p:notesSz cx="6858000" cy="9144000"/>
  <p:custDataLst>
    <p:tags r:id="rId16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6BC"/>
    <a:srgbClr val="D7D7D7"/>
    <a:srgbClr val="069E51"/>
    <a:srgbClr val="6A6A6A"/>
    <a:srgbClr val="B93737"/>
    <a:srgbClr val="F49C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071" autoAdjust="0"/>
    <p:restoredTop sz="96357" autoAdjust="0"/>
  </p:normalViewPr>
  <p:slideViewPr>
    <p:cSldViewPr snapToGrid="0" snapToObjects="1">
      <p:cViewPr varScale="1">
        <p:scale>
          <a:sx n="107" d="100"/>
          <a:sy n="107" d="100"/>
        </p:scale>
        <p:origin x="114" y="16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7A2C252-5688-44A0-BFF9-CFA8D34B8E5E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254FF0-9A45-4C62-8064-44E4CC6685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99079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96CCC59E-CCE7-404B-AA4E-0DEAD720DA9F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9D8F4014-75F9-474D-8DFA-11374318636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11590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4817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65270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43618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05800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1.2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28761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9628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87158"/>
            <a:ext cx="9144000" cy="1866319"/>
          </a:xfrm>
          <a:prstGeom prst="rect">
            <a:avLst/>
          </a:prstGeom>
        </p:spPr>
        <p:txBody>
          <a:bodyPr anchor="t"/>
          <a:lstStyle>
            <a:lvl1pPr algn="ctr">
              <a:defRPr sz="6000" b="1" i="0" cap="all" baseline="0">
                <a:ln>
                  <a:noFill/>
                </a:ln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5134"/>
            <a:ext cx="9144000" cy="412024"/>
          </a:xfrm>
        </p:spPr>
        <p:txBody>
          <a:bodyPr>
            <a:normAutofit/>
          </a:bodyPr>
          <a:lstStyle>
            <a:lvl1pPr marL="0" indent="0" algn="ctr">
              <a:buNone/>
              <a:defRPr sz="2200" cap="all" baseline="0">
                <a:solidFill>
                  <a:srgbClr val="6A6A6A"/>
                </a:solidFill>
                <a:latin typeface="Helvetica Neue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0" y="5845552"/>
            <a:ext cx="12192000" cy="45727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 baseline="0">
                <a:solidFill>
                  <a:srgbClr val="D7D7D7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0231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B519A-78B7-4C0F-8A15-E9B5323AC18E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AA1434-A6A6-46B9-BAF2-FED71B7A5B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0850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6E29B-72B0-4DFE-BAF8-4FA4CD0AE990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F52ED4-BC79-47BF-8A23-39D94FF7F8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90217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273E4-1673-4F49-A000-75434E831798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2C659B-36D2-41BC-8F83-C5BFD5B899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1682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97C10-F4CF-4AAF-9394-2137F383A334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10FCE6-E227-4E91-84F8-5EF6FA89DE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62175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66095-A1A3-4C98-A61E-8857A55537CF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A75FD8-31B5-4DD0-A600-3D54C457ED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6197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ctr">
              <a:defRPr sz="3800" b="1" i="0" cap="none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7919"/>
            <a:ext cx="10515600" cy="4168338"/>
          </a:xfrm>
        </p:spPr>
        <p:txBody>
          <a:bodyPr>
            <a:noAutofit/>
          </a:bodyPr>
          <a:lstStyle>
            <a:lvl1pPr>
              <a:defRPr b="1" baseline="0">
                <a:latin typeface="Helvetica" pitchFamily="34" charset="0"/>
              </a:defRPr>
            </a:lvl1pPr>
            <a:lvl2pPr>
              <a:defRPr b="1" baseline="0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 baseline="0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8977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954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41953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3800" b="1" i="0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05059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7BA7D-B68D-4CAB-B007-9C48419216CD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7474A3-2782-4698-B0C3-200C78EED7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4330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9FC19-6F6B-40BB-A551-5B23405E1A22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8DB88A-3BFC-43D6-A0B9-1F9382ED25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2760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8C940-C326-4E22-A072-F58D9986B6CC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C6C458-612D-410B-A23A-38C22B1AD2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558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050E1-B9F5-47B8-8A5F-7ADCF818B579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8573AA-BCB7-4BEE-8B0C-22CEC8BA27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6376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56B03A-8A4D-4B18-85EA-C920101115C2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1E2BBD-6DFD-4051-B524-3C412915A2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5609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BF81C-7F74-4E4D-BD97-843E430D1755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81CFFC-F819-4CCF-95AB-0B72F07DC8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9133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7" name="Title Placeholder 8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BE4AE11F-9285-4F6F-A6B2-1A6388682792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8AA81F6-E4F9-4273-BDEA-24C02A580AF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kern="1200">
          <a:solidFill>
            <a:srgbClr val="3766BC"/>
          </a:solidFill>
          <a:latin typeface="Helvetica Neue Condensed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 Bold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 Bold" charset="0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 Bold" charset="0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1524000" y="2387600"/>
            <a:ext cx="9144000" cy="1865313"/>
          </a:xfrm>
        </p:spPr>
        <p:txBody>
          <a:bodyPr/>
          <a:lstStyle/>
          <a:p>
            <a:pPr eaLnBrk="1" hangingPunct="1"/>
            <a:r>
              <a:rPr lang="en-US" altLang="en-US" cap="none" dirty="0">
                <a:latin typeface="Helvetica Neue Condensed"/>
              </a:rPr>
              <a:t>Lesson 1.1</a:t>
            </a:r>
            <a:br>
              <a:rPr lang="en-US" altLang="en-US" cap="none" dirty="0">
                <a:latin typeface="Helvetica Neue Condensed"/>
              </a:rPr>
            </a:br>
            <a:r>
              <a:rPr lang="en-US" altLang="en-US" cap="none" dirty="0">
                <a:latin typeface="Helvetica Neue Condensed"/>
              </a:rPr>
              <a:t>Exploring Health</a:t>
            </a:r>
            <a:br>
              <a:rPr lang="en-US" altLang="en-US" cap="none" dirty="0">
                <a:latin typeface="Helvetica Neue Condensed"/>
              </a:rPr>
            </a:br>
            <a:r>
              <a:rPr lang="en-US" altLang="en-US" cap="none" dirty="0">
                <a:latin typeface="Helvetica Neue Condensed"/>
              </a:rPr>
              <a:t>and Wellness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4850"/>
            <a:ext cx="9144000" cy="41275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/>
              <a:t>Chapter </a:t>
            </a:r>
            <a:r>
              <a:rPr lang="en-US" b="1" dirty="0"/>
              <a:t>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AA52E-32A2-42F4-998F-16AADA1BC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Social Influences on Health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AB022C-80F5-4570-9469-3A2A7E4F28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people you socialize with influence your choices and your health.</a:t>
            </a:r>
          </a:p>
          <a:p>
            <a:pPr lvl="1"/>
            <a:r>
              <a:rPr lang="en-US" dirty="0"/>
              <a:t>If your friends take risks, you are more likely to. </a:t>
            </a:r>
          </a:p>
          <a:p>
            <a:pPr lvl="1"/>
            <a:r>
              <a:rPr lang="en-US" dirty="0"/>
              <a:t>If your friends exercise and eat healthy, you are more likely to do those things too.</a:t>
            </a:r>
          </a:p>
        </p:txBody>
      </p:sp>
    </p:spTree>
    <p:extLst>
      <p:ext uri="{BB962C8B-B14F-4D97-AF65-F5344CB8AC3E}">
        <p14:creationId xmlns:p14="http://schemas.microsoft.com/office/powerpoint/2010/main" val="35463070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60CD0-AD31-4965-8F79-424F7743D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Healthy Lifestyle Choices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45C043-537C-4FB7-9EB3-94DF8F02FF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Getting regular physical activity</a:t>
            </a:r>
          </a:p>
          <a:p>
            <a:r>
              <a:rPr lang="en-US" dirty="0"/>
              <a:t>Eating a well-balanced diet</a:t>
            </a:r>
          </a:p>
          <a:p>
            <a:r>
              <a:rPr lang="en-US" dirty="0"/>
              <a:t>Managing your stress and anxiety</a:t>
            </a:r>
          </a:p>
          <a:p>
            <a:r>
              <a:rPr lang="en-US" dirty="0"/>
              <a:t>Getting regular and adequate sleep</a:t>
            </a:r>
          </a:p>
          <a:p>
            <a:r>
              <a:rPr lang="en-US" dirty="0"/>
              <a:t>Practicing good hygiene and personal health</a:t>
            </a:r>
          </a:p>
          <a:p>
            <a:r>
              <a:rPr lang="en-US" dirty="0"/>
              <a:t>Avoiding dangerous situations and maintaining boundaries</a:t>
            </a:r>
          </a:p>
          <a:p>
            <a:r>
              <a:rPr lang="en-US" dirty="0"/>
              <a:t>Avoiding tobacco, vaping, alcohol, and drugs</a:t>
            </a:r>
          </a:p>
        </p:txBody>
      </p:sp>
    </p:spTree>
    <p:extLst>
      <p:ext uri="{BB962C8B-B14F-4D97-AF65-F5344CB8AC3E}">
        <p14:creationId xmlns:p14="http://schemas.microsoft.com/office/powerpoint/2010/main" val="3966425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A21FDD-89B6-48CF-96E2-09BA33689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083F01-5483-41EC-89F7-61F1118CC9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you think that a person who has a disability can be healthy? </a:t>
            </a:r>
          </a:p>
          <a:p>
            <a:r>
              <a:rPr lang="en-US" dirty="0"/>
              <a:t>Why or why not?</a:t>
            </a:r>
          </a:p>
        </p:txBody>
      </p:sp>
    </p:spTree>
    <p:extLst>
      <p:ext uri="{BB962C8B-B14F-4D97-AF65-F5344CB8AC3E}">
        <p14:creationId xmlns:p14="http://schemas.microsoft.com/office/powerpoint/2010/main" val="3865193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Health, Wellness, and Disease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Health means that you are free of illness or disease.</a:t>
            </a:r>
          </a:p>
          <a:p>
            <a:r>
              <a:rPr lang="en-US" dirty="0"/>
              <a:t>Wellness is more than just being free from disease; it is the pursuit of making healthy choices in all parts of your daily life.</a:t>
            </a:r>
          </a:p>
          <a:p>
            <a:r>
              <a:rPr lang="en-US" dirty="0"/>
              <a:t>A disease is something that causes the body not to function properly.</a:t>
            </a:r>
          </a:p>
        </p:txBody>
      </p:sp>
    </p:spTree>
    <p:extLst>
      <p:ext uri="{BB962C8B-B14F-4D97-AF65-F5344CB8AC3E}">
        <p14:creationId xmlns:p14="http://schemas.microsoft.com/office/powerpoint/2010/main" val="255012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2D4BD-8389-4A70-A5B2-C7B9A2937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Components of Wellness </a:t>
            </a:r>
            <a:r>
              <a:rPr lang="en-US" sz="2400" i="1" dirty="0"/>
              <a:t>(1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B7578B-54DE-4AD7-8B2E-AD1BF3A67F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Mental and emotional </a:t>
            </a:r>
          </a:p>
          <a:p>
            <a:pPr lvl="1"/>
            <a:r>
              <a:rPr lang="en-US" dirty="0"/>
              <a:t>How you feel, connect with others, manage stress, solve complex problems, and deal with changes</a:t>
            </a:r>
          </a:p>
          <a:p>
            <a:r>
              <a:rPr lang="en-US" dirty="0"/>
              <a:t>Intellectual </a:t>
            </a:r>
          </a:p>
          <a:p>
            <a:pPr lvl="1"/>
            <a:r>
              <a:rPr lang="en-US" dirty="0"/>
              <a:t>How you do in school and engage in creative activities</a:t>
            </a:r>
          </a:p>
          <a:p>
            <a:r>
              <a:rPr lang="en-US" dirty="0"/>
              <a:t>Spiritual </a:t>
            </a:r>
          </a:p>
          <a:p>
            <a:pPr lvl="1"/>
            <a:r>
              <a:rPr lang="en-US" dirty="0"/>
              <a:t>Having a sense of purpose in life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457200" lvl="1" indent="0" algn="r">
              <a:buNone/>
            </a:pPr>
            <a:r>
              <a:rPr lang="en-US" sz="1400" b="0" i="1" dirty="0"/>
              <a:t>(continued)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32412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Components of Wellness </a:t>
            </a:r>
            <a:r>
              <a:rPr lang="en-US" sz="2400" i="1" dirty="0">
                <a:latin typeface="Helvetica" pitchFamily="2" charset="0"/>
              </a:rPr>
              <a:t>(2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Social </a:t>
            </a:r>
          </a:p>
          <a:p>
            <a:pPr lvl="1"/>
            <a:r>
              <a:rPr lang="en-US" dirty="0"/>
              <a:t>Finding meaningful connections with others and doing well in different social situations</a:t>
            </a:r>
          </a:p>
          <a:p>
            <a:r>
              <a:rPr lang="en-US" dirty="0"/>
              <a:t>Physical</a:t>
            </a:r>
          </a:p>
          <a:p>
            <a:pPr lvl="1"/>
            <a:r>
              <a:rPr lang="en-US" dirty="0"/>
              <a:t>Having the physical energy and ability to do daily activities, bounce back from being sick, cope with stress, and recover from injury</a:t>
            </a:r>
          </a:p>
        </p:txBody>
      </p:sp>
    </p:spTree>
    <p:extLst>
      <p:ext uri="{BB962C8B-B14F-4D97-AF65-F5344CB8AC3E}">
        <p14:creationId xmlns:p14="http://schemas.microsoft.com/office/powerpoint/2010/main" val="3256321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51786-A792-4408-8DFD-48778E802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F92121-063D-4C34-A5A5-4A7EA35379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disability is different from a disease or illness.</a:t>
            </a:r>
          </a:p>
          <a:p>
            <a:r>
              <a:rPr lang="en-US" dirty="0"/>
              <a:t>A person with a disability experiences a loss of function somewhere in the body.</a:t>
            </a:r>
          </a:p>
          <a:p>
            <a:r>
              <a:rPr lang="en-US" dirty="0"/>
              <a:t>It is important to provide accommodations to those with disabilities so that they can fully engage in all aspects of life.</a:t>
            </a:r>
          </a:p>
        </p:txBody>
      </p:sp>
    </p:spTree>
    <p:extLst>
      <p:ext uri="{BB962C8B-B14F-4D97-AF65-F5344CB8AC3E}">
        <p14:creationId xmlns:p14="http://schemas.microsoft.com/office/powerpoint/2010/main" val="39615615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25495-569E-4C6F-8217-112AE7165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Factors That Influence Health </a:t>
            </a:r>
          </a:p>
        </p:txBody>
      </p:sp>
      <p:pic>
        <p:nvPicPr>
          <p:cNvPr id="5" name="Content Placeholder 4" descr="Examples of social factors: family, friends. Environmental: noise, light. Personal: age, sex. Lifestyle: activity, diet.">
            <a:extLst>
              <a:ext uri="{FF2B5EF4-FFF2-40B4-BE49-F238E27FC236}">
                <a16:creationId xmlns:a16="http://schemas.microsoft.com/office/drawing/2014/main" id="{6502D9B4-8A00-40F0-B607-D88B3494E12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130531" y="1808163"/>
            <a:ext cx="5930938" cy="4168775"/>
          </a:xfrm>
        </p:spPr>
      </p:pic>
    </p:spTree>
    <p:extLst>
      <p:ext uri="{BB962C8B-B14F-4D97-AF65-F5344CB8AC3E}">
        <p14:creationId xmlns:p14="http://schemas.microsoft.com/office/powerpoint/2010/main" val="21085472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0084F-1CE7-4EB4-B5B9-5DDB621CE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Personal Influences on Health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C18A34-0A81-4936-B414-5A7E24A971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Personal influences on your health are not things you can control.</a:t>
            </a:r>
          </a:p>
          <a:p>
            <a:pPr lvl="1"/>
            <a:r>
              <a:rPr lang="en-US" dirty="0"/>
              <a:t>Age</a:t>
            </a:r>
          </a:p>
          <a:p>
            <a:pPr lvl="1"/>
            <a:r>
              <a:rPr lang="en-US" dirty="0"/>
              <a:t>Heredity (genetics)</a:t>
            </a:r>
          </a:p>
          <a:p>
            <a:pPr lvl="1"/>
            <a:r>
              <a:rPr lang="en-US" dirty="0"/>
              <a:t>Biological sex</a:t>
            </a:r>
          </a:p>
          <a:p>
            <a:pPr lvl="1"/>
            <a:endParaRPr lang="en-US" dirty="0"/>
          </a:p>
          <a:p>
            <a:pPr marL="228600" lvl="1">
              <a:spcBef>
                <a:spcPts val="1000"/>
              </a:spcBef>
            </a:pPr>
            <a:r>
              <a:rPr lang="en-US" sz="2800" dirty="0"/>
              <a:t>Heredity is the passing of characteristics from a parent to a child.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60533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6ABDAF-6017-4F80-98AF-0D833C550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Environmental Influences on Health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B17072-0CBC-4ED4-A866-9DAB0A73B6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Loud noises can harm hearing.</a:t>
            </a:r>
          </a:p>
          <a:p>
            <a:r>
              <a:rPr lang="en-US" dirty="0"/>
              <a:t>Sunlight can damage skin and cause cancer.</a:t>
            </a:r>
          </a:p>
          <a:p>
            <a:r>
              <a:rPr lang="en-US" dirty="0"/>
              <a:t>Pollution can influence respiratory health.</a:t>
            </a:r>
          </a:p>
          <a:p>
            <a:r>
              <a:rPr lang="en-US" dirty="0"/>
              <a:t>Access to open space, food, and medical care can impact all parts of your wellness.</a:t>
            </a:r>
          </a:p>
        </p:txBody>
      </p:sp>
    </p:spTree>
    <p:extLst>
      <p:ext uri="{BB962C8B-B14F-4D97-AF65-F5344CB8AC3E}">
        <p14:creationId xmlns:p14="http://schemas.microsoft.com/office/powerpoint/2010/main" val="199464123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0&quot;/&gt;&lt;/object&gt;&lt;object type=&quot;3&quot; unique_id=&quot;10004&quot;&gt;&lt;property id=&quot;20148&quot; value=&quot;5&quot;/&gt;&lt;property id=&quot;20300&quot; value=&quot;Slide 2&quot;/&gt;&lt;property id=&quot;20307&quot; value=&quot;269&quot;/&gt;&lt;/object&gt;&lt;/object&gt;&lt;object type=&quot;8&quot; unique_id=&quot;1000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559</TotalTime>
  <Words>413</Words>
  <Application>Microsoft Office PowerPoint</Application>
  <PresentationFormat>Widescreen</PresentationFormat>
  <Paragraphs>60</Paragraphs>
  <Slides>11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22" baseType="lpstr">
      <vt:lpstr>Arial</vt:lpstr>
      <vt:lpstr>Calibri</vt:lpstr>
      <vt:lpstr>Calibri Light</vt:lpstr>
      <vt:lpstr>Franklin Gothic Book</vt:lpstr>
      <vt:lpstr>Franklin Gothic Medium</vt:lpstr>
      <vt:lpstr>Helvetica</vt:lpstr>
      <vt:lpstr>Helvetica Bold</vt:lpstr>
      <vt:lpstr>Helvetica Neue</vt:lpstr>
      <vt:lpstr>Helvetica Neue Condensed</vt:lpstr>
      <vt:lpstr>Office Theme</vt:lpstr>
      <vt:lpstr>Custom Design</vt:lpstr>
      <vt:lpstr>Lesson 1.1 Exploring Health and Wellness</vt:lpstr>
      <vt:lpstr>Write About It</vt:lpstr>
      <vt:lpstr>Health, Wellness, and Disease</vt:lpstr>
      <vt:lpstr>Components of Wellness (1 of 2)</vt:lpstr>
      <vt:lpstr>Components of Wellness (2 of 2)</vt:lpstr>
      <vt:lpstr>Disability</vt:lpstr>
      <vt:lpstr>Factors That Influence Health </vt:lpstr>
      <vt:lpstr>Personal Influences on Health</vt:lpstr>
      <vt:lpstr>Environmental Influences on Health</vt:lpstr>
      <vt:lpstr>Social Influences on Health</vt:lpstr>
      <vt:lpstr>Healthy Lifestyle Choices</vt:lpstr>
    </vt:vector>
  </TitlesOfParts>
  <Company>Human Kinetics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Package</dc:title>
  <dc:creator>Microsoft Office User</dc:creator>
  <cp:lastModifiedBy>Derek Campbell</cp:lastModifiedBy>
  <cp:revision>86</cp:revision>
  <cp:lastPrinted>2017-03-14T16:50:08Z</cp:lastPrinted>
  <dcterms:created xsi:type="dcterms:W3CDTF">2017-03-14T15:11:25Z</dcterms:created>
  <dcterms:modified xsi:type="dcterms:W3CDTF">2020-09-17T21:44:34Z</dcterms:modified>
</cp:coreProperties>
</file>