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1"/>
    <p:sldMasterId id="2147483656" r:id="rId2"/>
  </p:sldMasterIdLst>
  <p:notesMasterIdLst>
    <p:notesMasterId r:id="rId13"/>
  </p:notesMasterIdLst>
  <p:handoutMasterIdLst>
    <p:handoutMasterId r:id="rId14"/>
  </p:handoutMasterIdLst>
  <p:sldIdLst>
    <p:sldId id="270" r:id="rId3"/>
    <p:sldId id="305" r:id="rId4"/>
    <p:sldId id="306" r:id="rId5"/>
    <p:sldId id="307" r:id="rId6"/>
    <p:sldId id="308" r:id="rId7"/>
    <p:sldId id="309" r:id="rId8"/>
    <p:sldId id="310" r:id="rId9"/>
    <p:sldId id="311" r:id="rId10"/>
    <p:sldId id="313" r:id="rId11"/>
    <p:sldId id="314" r:id="rId12"/>
  </p:sldIdLst>
  <p:sldSz cx="12192000" cy="6858000"/>
  <p:notesSz cx="6858000" cy="9144000"/>
  <p:custDataLst>
    <p:tags r:id="rId15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66BC"/>
    <a:srgbClr val="D7D7D7"/>
    <a:srgbClr val="069E51"/>
    <a:srgbClr val="6A6A6A"/>
    <a:srgbClr val="B93737"/>
    <a:srgbClr val="F49C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435" autoAdjust="0"/>
    <p:restoredTop sz="76700" autoAdjust="0"/>
  </p:normalViewPr>
  <p:slideViewPr>
    <p:cSldViewPr snapToGrid="0" snapToObjects="1">
      <p:cViewPr varScale="1">
        <p:scale>
          <a:sx n="65" d="100"/>
          <a:sy n="65" d="100"/>
        </p:scale>
        <p:origin x="84" y="3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87A2C252-5688-44A0-BFF9-CFA8D34B8E5E}" type="datetimeFigureOut">
              <a:rPr lang="en-US" altLang="en-US"/>
              <a:pPr>
                <a:defRPr/>
              </a:pPr>
              <a:t>3/15/2021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254FF0-9A45-4C62-8064-44E4CC6685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fld id="{96CCC59E-CCE7-404B-AA4E-0DEAD720DA9F}" type="datetimeFigureOut">
              <a:rPr lang="en-US" altLang="en-US"/>
              <a:pPr>
                <a:defRPr/>
              </a:pPr>
              <a:t>3/15/2021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fld id="{9D8F4014-75F9-474D-8DFA-11374318636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387158"/>
            <a:ext cx="9144000" cy="1866319"/>
          </a:xfrm>
          <a:prstGeom prst="rect">
            <a:avLst/>
          </a:prstGeom>
        </p:spPr>
        <p:txBody>
          <a:bodyPr anchor="t"/>
          <a:lstStyle>
            <a:lvl1pPr algn="ctr">
              <a:defRPr sz="6000" b="1" i="0" cap="all" baseline="0">
                <a:ln>
                  <a:noFill/>
                </a:ln>
                <a:solidFill>
                  <a:srgbClr val="3766BC"/>
                </a:solidFill>
                <a:latin typeface="Helvetica Neue Condensed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1975134"/>
            <a:ext cx="9144000" cy="412024"/>
          </a:xfrm>
        </p:spPr>
        <p:txBody>
          <a:bodyPr>
            <a:normAutofit/>
          </a:bodyPr>
          <a:lstStyle>
            <a:lvl1pPr marL="0" indent="0" algn="ctr">
              <a:buNone/>
              <a:defRPr sz="2200" cap="all" baseline="0">
                <a:solidFill>
                  <a:srgbClr val="6A6A6A"/>
                </a:solidFill>
                <a:latin typeface="Helvetica Neue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0" y="5845552"/>
            <a:ext cx="12192000" cy="457277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 sz="1800" baseline="0">
                <a:solidFill>
                  <a:srgbClr val="D7D7D7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202310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AB519A-78B7-4C0F-8A15-E9B5323AC18E}" type="datetimeFigureOut">
              <a:rPr lang="en-US" altLang="en-US"/>
              <a:pPr>
                <a:defRPr/>
              </a:pPr>
              <a:t>3/15/2021</a:t>
            </a:fld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AA1434-A6A6-46B9-BAF2-FED71B7A5BE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0850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6E29B-72B0-4DFE-BAF8-4FA4CD0AE990}" type="datetimeFigureOut">
              <a:rPr lang="en-US" altLang="en-US"/>
              <a:pPr>
                <a:defRPr/>
              </a:pPr>
              <a:t>3/15/2021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F52ED4-BC79-47BF-8A23-39D94FF7F8D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90217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273E4-1673-4F49-A000-75434E831798}" type="datetimeFigureOut">
              <a:rPr lang="en-US" altLang="en-US"/>
              <a:pPr>
                <a:defRPr/>
              </a:pPr>
              <a:t>3/15/2021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2C659B-36D2-41BC-8F83-C5BFD5B8992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1682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97C10-F4CF-4AAF-9394-2137F383A334}" type="datetimeFigureOut">
              <a:rPr lang="en-US" altLang="en-US"/>
              <a:pPr>
                <a:defRPr/>
              </a:pPr>
              <a:t>3/15/2021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10FCE6-E227-4E91-84F8-5EF6FA89DEE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62175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66095-A1A3-4C98-A61E-8857A55537CF}" type="datetimeFigureOut">
              <a:rPr lang="en-US" altLang="en-US"/>
              <a:pPr>
                <a:defRPr/>
              </a:pPr>
              <a:t>3/15/2021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A75FD8-31B5-4DD0-A600-3D54C457EDB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6197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69560"/>
            <a:ext cx="10515600" cy="40979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ctr">
              <a:defRPr sz="3800" b="1" i="0" cap="none" baseline="0">
                <a:solidFill>
                  <a:srgbClr val="3766BC"/>
                </a:solidFill>
                <a:latin typeface="Helvetica Neue Condensed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07919"/>
            <a:ext cx="10515600" cy="4168338"/>
          </a:xfrm>
        </p:spPr>
        <p:txBody>
          <a:bodyPr>
            <a:noAutofit/>
          </a:bodyPr>
          <a:lstStyle>
            <a:lvl1pPr>
              <a:defRPr b="1" baseline="0">
                <a:latin typeface="Helvetica" pitchFamily="34" charset="0"/>
              </a:defRPr>
            </a:lvl1pPr>
            <a:lvl2pPr>
              <a:defRPr b="1" baseline="0">
                <a:latin typeface="Helvetica" pitchFamily="34" charset="0"/>
              </a:defRPr>
            </a:lvl2pPr>
            <a:lvl3pPr>
              <a:defRPr b="1">
                <a:latin typeface="Helvetica" pitchFamily="34" charset="0"/>
              </a:defRPr>
            </a:lvl3pPr>
            <a:lvl4pPr>
              <a:defRPr b="1" baseline="0">
                <a:latin typeface="Helvetica" pitchFamily="34" charset="0"/>
              </a:defRPr>
            </a:lvl4pPr>
            <a:lvl5pPr>
              <a:defRPr b="1">
                <a:latin typeface="Helvetica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38977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41954"/>
            <a:ext cx="5181600" cy="4134303"/>
          </a:xfrm>
        </p:spPr>
        <p:txBody>
          <a:bodyPr>
            <a:noAutofit/>
          </a:bodyPr>
          <a:lstStyle>
            <a:lvl1pPr>
              <a:defRPr b="1">
                <a:latin typeface="Helvetica" pitchFamily="34" charset="0"/>
              </a:defRPr>
            </a:lvl1pPr>
            <a:lvl2pPr>
              <a:defRPr b="1">
                <a:latin typeface="Helvetica" pitchFamily="34" charset="0"/>
              </a:defRPr>
            </a:lvl2pPr>
            <a:lvl3pPr>
              <a:defRPr b="1">
                <a:latin typeface="Helvetica" pitchFamily="34" charset="0"/>
              </a:defRPr>
            </a:lvl3pPr>
            <a:lvl4pPr>
              <a:defRPr b="1">
                <a:latin typeface="Helvetica" pitchFamily="34" charset="0"/>
              </a:defRPr>
            </a:lvl4pPr>
            <a:lvl5pPr>
              <a:defRPr b="1">
                <a:latin typeface="Helvetica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41953"/>
            <a:ext cx="5181600" cy="4134303"/>
          </a:xfrm>
        </p:spPr>
        <p:txBody>
          <a:bodyPr>
            <a:noAutofit/>
          </a:bodyPr>
          <a:lstStyle>
            <a:lvl1pPr>
              <a:defRPr b="1">
                <a:latin typeface="Helvetica" pitchFamily="34" charset="0"/>
              </a:defRPr>
            </a:lvl1pPr>
            <a:lvl2pPr>
              <a:defRPr b="1">
                <a:latin typeface="Helvetica" pitchFamily="34" charset="0"/>
              </a:defRPr>
            </a:lvl2pPr>
            <a:lvl3pPr>
              <a:defRPr b="1">
                <a:latin typeface="Helvetica" pitchFamily="34" charset="0"/>
              </a:defRPr>
            </a:lvl3pPr>
            <a:lvl4pPr>
              <a:defRPr b="1">
                <a:latin typeface="Helvetica" pitchFamily="34" charset="0"/>
              </a:defRPr>
            </a:lvl4pPr>
            <a:lvl5pPr>
              <a:defRPr b="1">
                <a:latin typeface="Helvetica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38200" y="969560"/>
            <a:ext cx="10515600" cy="40979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algn="ctr">
              <a:defRPr sz="3800" b="1" i="0" baseline="0">
                <a:solidFill>
                  <a:srgbClr val="3766BC"/>
                </a:solidFill>
                <a:latin typeface="Helvetica Neue Condensed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05059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7BA7D-B68D-4CAB-B007-9C48419216CD}" type="datetimeFigureOut">
              <a:rPr lang="en-US" altLang="en-US"/>
              <a:pPr>
                <a:defRPr/>
              </a:pPr>
              <a:t>3/15/2021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7474A3-2782-4698-B0C3-200C78EED7D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4330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9FC19-6F6B-40BB-A551-5B23405E1A22}" type="datetimeFigureOut">
              <a:rPr lang="en-US" altLang="en-US"/>
              <a:pPr>
                <a:defRPr/>
              </a:pPr>
              <a:t>3/15/2021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8DB88A-3BFC-43D6-A0B9-1F9382ED257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2760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8C940-C326-4E22-A072-F58D9986B6CC}" type="datetimeFigureOut">
              <a:rPr lang="en-US" altLang="en-US"/>
              <a:pPr>
                <a:defRPr/>
              </a:pPr>
              <a:t>3/15/2021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C6C458-612D-410B-A23A-38C22B1AD2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5558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050E1-B9F5-47B8-8A5F-7ADCF818B579}" type="datetimeFigureOut">
              <a:rPr lang="en-US" altLang="en-US"/>
              <a:pPr>
                <a:defRPr/>
              </a:pPr>
              <a:t>3/15/2021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8573AA-BCB7-4BEE-8B0C-22CEC8BA27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63767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6B03A-8A4D-4B18-85EA-C920101115C2}" type="datetimeFigureOut">
              <a:rPr lang="en-US" altLang="en-US"/>
              <a:pPr>
                <a:defRPr/>
              </a:pPr>
              <a:t>3/15/2021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1E2BBD-6DFD-4051-B524-3C412915A2B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5609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3BF81C-7F74-4E4D-BD97-843E430D1755}" type="datetimeFigureOut">
              <a:rPr lang="en-US" altLang="en-US"/>
              <a:pPr>
                <a:defRPr/>
              </a:pPr>
              <a:t>3/15/2021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81CFFC-F819-4CCF-95AB-0B72F07DC82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9133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7" name="Title Placeholder 8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E4AE11F-9285-4F6F-A6B2-1A6388682792}" type="datetimeFigureOut">
              <a:rPr lang="en-US" altLang="en-US"/>
              <a:pPr>
                <a:defRPr/>
              </a:pPr>
              <a:t>3/15/2021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A8AA81F6-E4F9-4273-BDEA-24C02A580AF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800" kern="1200">
          <a:solidFill>
            <a:srgbClr val="3766BC"/>
          </a:solidFill>
          <a:latin typeface="Helvetica Neue Condensed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800">
          <a:solidFill>
            <a:srgbClr val="3766BC"/>
          </a:solidFill>
          <a:latin typeface="Helvetica Neue Condensed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800">
          <a:solidFill>
            <a:srgbClr val="3766BC"/>
          </a:solidFill>
          <a:latin typeface="Helvetica Neue Condensed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800">
          <a:solidFill>
            <a:srgbClr val="3766BC"/>
          </a:solidFill>
          <a:latin typeface="Helvetica Neue Condensed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800">
          <a:solidFill>
            <a:srgbClr val="3766BC"/>
          </a:solidFill>
          <a:latin typeface="Helvetica Neue Condensed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Helvetica Bold" charset="0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Helvetica Bold" charset="0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Helvetica Bold" charset="0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Helvetica Bold" charset="0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Helvetica Bold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ctrTitle"/>
          </p:nvPr>
        </p:nvSpPr>
        <p:spPr>
          <a:xfrm>
            <a:off x="268941" y="1576542"/>
            <a:ext cx="11362765" cy="2071688"/>
          </a:xfrm>
        </p:spPr>
        <p:txBody>
          <a:bodyPr/>
          <a:lstStyle/>
          <a:p>
            <a:pPr eaLnBrk="1" hangingPunct="1"/>
            <a:r>
              <a:rPr lang="en-US" dirty="0"/>
              <a:t>Lesson 4 </a:t>
            </a:r>
            <a:br>
              <a:rPr lang="en-US" dirty="0"/>
            </a:br>
            <a:r>
              <a:rPr lang="en-US" dirty="0"/>
              <a:t>Sexually Transmitted Diseases, Including HIV and AIDS</a:t>
            </a:r>
            <a:endParaRPr lang="en-US" altLang="en-US" cap="none" dirty="0">
              <a:latin typeface="Helvetica Neue Condensed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6735" y="1163791"/>
            <a:ext cx="9144000" cy="41275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dirty="0"/>
              <a:t>Reproductive and sexual health</a:t>
            </a:r>
            <a:endParaRPr lang="en-US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15564B-3259-4FE1-8213-DCFE35EEE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Reduce the Risk of Infection From an STD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8F523A-844B-4672-A29F-F9C26BD07E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 abstinent.</a:t>
            </a:r>
          </a:p>
          <a:p>
            <a:r>
              <a:rPr lang="en-US" dirty="0"/>
              <a:t>Be in a monogamous relationship with a partner who has tested negative for STDs.</a:t>
            </a:r>
          </a:p>
          <a:p>
            <a:r>
              <a:rPr lang="en-US" dirty="0"/>
              <a:t>Use a male latex condom or a female condom or a dental dam consistently and correctly every time you have vaginal, oral, or anal sex. </a:t>
            </a:r>
          </a:p>
          <a:p>
            <a:r>
              <a:rPr lang="en-US" dirty="0"/>
              <a:t>Be checked for STDs periodically even if you are in a monogamous relationship, just to be safe. </a:t>
            </a:r>
          </a:p>
        </p:txBody>
      </p:sp>
    </p:spTree>
    <p:extLst>
      <p:ext uri="{BB962C8B-B14F-4D97-AF65-F5344CB8AC3E}">
        <p14:creationId xmlns:p14="http://schemas.microsoft.com/office/powerpoint/2010/main" val="13059858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90D596-4152-45E2-9743-80A91281D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Write About 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2CE0AD-85AF-4C99-844F-F91AC66424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Write out what HIV and AIDS stand for.</a:t>
            </a:r>
          </a:p>
        </p:txBody>
      </p:sp>
    </p:spTree>
    <p:extLst>
      <p:ext uri="{BB962C8B-B14F-4D97-AF65-F5344CB8AC3E}">
        <p14:creationId xmlns:p14="http://schemas.microsoft.com/office/powerpoint/2010/main" val="13403362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40478-3EDB-496B-8155-71E925B2A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HIV and AIDS </a:t>
            </a:r>
            <a:r>
              <a:rPr lang="en-US" sz="2400" i="1" dirty="0"/>
              <a:t>(1 of 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3D88ED-F4E7-4F1B-9EF6-0168AD119E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HIV (human immunodeficiency virus) is the virus that causes AIDS (acquired immunodeficiency syndrome). </a:t>
            </a:r>
          </a:p>
          <a:p>
            <a:r>
              <a:rPr lang="en-US" dirty="0"/>
              <a:t>HIV is a virus that attacks the immune system. The virus destroys the T-helper cell, which is a type of white blood cell that helps to fight disease and infections. </a:t>
            </a:r>
          </a:p>
          <a:p>
            <a:r>
              <a:rPr lang="en-US" dirty="0"/>
              <a:t>HIV can be transmitted through blood, semen, pre-seminal fluid, rectal fluids, vaginal fluids, and breast milk.</a:t>
            </a:r>
          </a:p>
          <a:p>
            <a:endParaRPr lang="en-US" dirty="0"/>
          </a:p>
          <a:p>
            <a:pPr marL="0" indent="0" algn="r">
              <a:buNone/>
            </a:pPr>
            <a:r>
              <a:rPr lang="en-US" sz="1400" i="1" dirty="0"/>
              <a:t>(continued)</a:t>
            </a:r>
          </a:p>
        </p:txBody>
      </p:sp>
    </p:spTree>
    <p:extLst>
      <p:ext uri="{BB962C8B-B14F-4D97-AF65-F5344CB8AC3E}">
        <p14:creationId xmlns:p14="http://schemas.microsoft.com/office/powerpoint/2010/main" val="18561904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40478-3EDB-496B-8155-71E925B2A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HIV and AIDS </a:t>
            </a:r>
            <a:r>
              <a:rPr lang="en-US" sz="2400" i="1" dirty="0"/>
              <a:t>(2 of 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3D88ED-F4E7-4F1B-9EF6-0168AD119E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Transmission occurs through unprotected anal, vaginal, or oral sex; needle sharing; blood-to-blood contact; or between the mother and child during pregnancy, birth, or breastfeeding. </a:t>
            </a:r>
          </a:p>
          <a:p>
            <a:r>
              <a:rPr lang="en-US" dirty="0"/>
              <a:t>HIV is not spread through day-to-day contact such as shaking hands or through the air when someone coughs or sneezes who is HIV positive. </a:t>
            </a:r>
          </a:p>
          <a:p>
            <a:r>
              <a:rPr lang="en-US" dirty="0"/>
              <a:t>The risk of HIV and AIDS can be eliminated by abstinence and the risk reduced with consistent and correct use of male latex condoms or female condoms. </a:t>
            </a:r>
          </a:p>
        </p:txBody>
      </p:sp>
    </p:spTree>
    <p:extLst>
      <p:ext uri="{BB962C8B-B14F-4D97-AF65-F5344CB8AC3E}">
        <p14:creationId xmlns:p14="http://schemas.microsoft.com/office/powerpoint/2010/main" val="33294967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2B4FE8-760A-426E-A164-BA781FCB00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Signs and Symptoms of HIV and AIDS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0D5D3C-58CD-43C6-AC1F-8E94FE6170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942" y="1807919"/>
            <a:ext cx="10987548" cy="4168338"/>
          </a:xfrm>
        </p:spPr>
        <p:txBody>
          <a:bodyPr/>
          <a:lstStyle/>
          <a:p>
            <a:r>
              <a:rPr lang="en-US" dirty="0"/>
              <a:t>The only way to know if you have HIV or AIDS is to get tested. </a:t>
            </a:r>
          </a:p>
          <a:p>
            <a:r>
              <a:rPr lang="en-US" dirty="0"/>
              <a:t>Most common signs of the beginning stage of HIV are flulike symptoms.</a:t>
            </a:r>
          </a:p>
          <a:p>
            <a:pPr marL="236538" lvl="1"/>
            <a:r>
              <a:rPr lang="en-US" sz="2800" dirty="0"/>
              <a:t>With treatment, you may not feel sick, but the virus is still in your body and you can spread it. </a:t>
            </a:r>
          </a:p>
          <a:p>
            <a:pPr marL="236538" lvl="1"/>
            <a:r>
              <a:rPr lang="en-US" sz="2800" dirty="0"/>
              <a:t>HIV will eventually weaken your immune system and will progress to AIDS.</a:t>
            </a:r>
          </a:p>
          <a:p>
            <a:pPr marL="236538" lvl="1"/>
            <a:r>
              <a:rPr lang="en-US" sz="2800" dirty="0"/>
              <a:t>AIDS symptoms may include rapid weight loss, recurring fever, extreme tiredness, pneumonia, and memory loss. </a:t>
            </a:r>
          </a:p>
          <a:p>
            <a:pPr marL="236538" lvl="1"/>
            <a:endParaRPr lang="en-US" sz="2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98879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4AE64C-7360-4938-9584-FB930A8A51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Treatment for HIV and AIDS </a:t>
            </a:r>
            <a:r>
              <a:rPr lang="en-US" sz="2400" i="1" dirty="0"/>
              <a:t>(1 of 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9504A5-7723-491B-B204-F3FCB9E7A3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There is currently no cure for HIV or AIDS. </a:t>
            </a:r>
          </a:p>
          <a:p>
            <a:r>
              <a:rPr lang="en-US" dirty="0"/>
              <a:t>People who are at risk of contracting HIV through multiple partners, an HIV-positive partner, or sharing needles could benefit from taking a preexposure prophylaxis (</a:t>
            </a:r>
            <a:r>
              <a:rPr lang="en-US" dirty="0" err="1"/>
              <a:t>PrEP</a:t>
            </a:r>
            <a:r>
              <a:rPr lang="en-US" dirty="0"/>
              <a:t>). </a:t>
            </a:r>
          </a:p>
          <a:p>
            <a:pPr marL="228600" lvl="1"/>
            <a:r>
              <a:rPr lang="en-US" sz="2800" dirty="0"/>
              <a:t>If a person thinks they have been exposed to HIV they should contact their doctor and begin taking a postexposure prophylaxis (PEP) within 72 hours of exposure.</a:t>
            </a:r>
          </a:p>
          <a:p>
            <a:pPr marL="0" lvl="1" indent="0" algn="r">
              <a:buNone/>
            </a:pPr>
            <a:endParaRPr lang="en-US" sz="1400" i="1" dirty="0"/>
          </a:p>
          <a:p>
            <a:pPr marL="0" lvl="1" indent="0" algn="r">
              <a:buNone/>
            </a:pPr>
            <a:endParaRPr lang="en-US" sz="1400" i="1" dirty="0"/>
          </a:p>
          <a:p>
            <a:pPr marL="0" lvl="1" indent="0" algn="r">
              <a:buNone/>
            </a:pPr>
            <a:r>
              <a:rPr lang="en-US" sz="1400" i="1" dirty="0"/>
              <a:t>(continued)</a:t>
            </a:r>
          </a:p>
        </p:txBody>
      </p:sp>
    </p:spTree>
    <p:extLst>
      <p:ext uri="{BB962C8B-B14F-4D97-AF65-F5344CB8AC3E}">
        <p14:creationId xmlns:p14="http://schemas.microsoft.com/office/powerpoint/2010/main" val="3357969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4AE64C-7360-4938-9584-FB930A8A51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Treatment for HIV and AIDS </a:t>
            </a:r>
            <a:r>
              <a:rPr lang="en-US" sz="2400" i="1" dirty="0"/>
              <a:t>(2 of 2)</a:t>
            </a:r>
            <a:endParaRPr lang="en-US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9504A5-7723-491B-B204-F3FCB9E7A3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Treatment for HIV is called antiretroviral therapy (ART). </a:t>
            </a:r>
          </a:p>
          <a:p>
            <a:r>
              <a:rPr lang="en-US" dirty="0"/>
              <a:t>The ART drugs suppress the virus to a level that is undetectable at times, but it cannot eliminate HIV from the body. When it is undetectable there is effectively no risk of transmitting it to an HIV-negative partner through sex. </a:t>
            </a:r>
          </a:p>
          <a:p>
            <a:r>
              <a:rPr lang="en-US" dirty="0"/>
              <a:t>If an HIV-positive person gets an opportunistic infection or specific cancer they will be diagnosed with AIDS. </a:t>
            </a:r>
          </a:p>
        </p:txBody>
      </p:sp>
    </p:spTree>
    <p:extLst>
      <p:ext uri="{BB962C8B-B14F-4D97-AF65-F5344CB8AC3E}">
        <p14:creationId xmlns:p14="http://schemas.microsoft.com/office/powerpoint/2010/main" val="36327490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7C901C-3104-4F23-8261-F4DCF5625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Sexually Transmitted Diseases (STDs)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0F5EA1-AF6F-4C3B-954F-36EF3E3899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STDs are passed from person to person through unprotected vaginal, oral, and anal sex. </a:t>
            </a:r>
          </a:p>
          <a:p>
            <a:r>
              <a:rPr lang="en-US" dirty="0"/>
              <a:t>STDs don’t always have symptoms or they may be very mild, so it is possible to have an STD and not know it. </a:t>
            </a:r>
          </a:p>
          <a:p>
            <a:pPr marL="228600" lvl="1"/>
            <a:r>
              <a:rPr lang="en-US" sz="2800" dirty="0"/>
              <a:t>STDs can be treated with medicine and some can be cured entirely.</a:t>
            </a:r>
          </a:p>
          <a:p>
            <a:pPr marL="228600" lvl="1"/>
            <a:r>
              <a:rPr lang="en-US" sz="2800" dirty="0"/>
              <a:t>The risk of contracting an STD can be eliminated by abstinence and reduced by consistent and correct use of male latex condoms, female condoms, and dental dams.</a:t>
            </a:r>
          </a:p>
          <a:p>
            <a:pPr marL="228600" lvl="1"/>
            <a:r>
              <a:rPr lang="en-US" sz="2800" dirty="0"/>
              <a:t>Review Table 2 for Symptoms of and Treatment for STDs.</a:t>
            </a:r>
          </a:p>
        </p:txBody>
      </p:sp>
    </p:spTree>
    <p:extLst>
      <p:ext uri="{BB962C8B-B14F-4D97-AF65-F5344CB8AC3E}">
        <p14:creationId xmlns:p14="http://schemas.microsoft.com/office/powerpoint/2010/main" val="42415689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E0B4E9-99DE-48C4-8320-8673D4B35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Short- and Long-Term Consequences of STDs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96312E-6769-4563-8CF7-9B5519C851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0" lvl="1" indent="-457200">
              <a:buFont typeface="+mj-lt"/>
              <a:buAutoNum type="arabicPeriod"/>
            </a:pPr>
            <a:r>
              <a:rPr lang="en-US" sz="2800" dirty="0"/>
              <a:t>Infecting others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800" dirty="0"/>
              <a:t>Becoming infertile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800" dirty="0"/>
              <a:t>Problems with a pregnancy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800" dirty="0"/>
              <a:t>Getting or transmitting HIV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800" dirty="0"/>
              <a:t>Developing other complications from an untreated STD</a:t>
            </a:r>
          </a:p>
        </p:txBody>
      </p:sp>
    </p:spTree>
    <p:extLst>
      <p:ext uri="{BB962C8B-B14F-4D97-AF65-F5344CB8AC3E}">
        <p14:creationId xmlns:p14="http://schemas.microsoft.com/office/powerpoint/2010/main" val="21960256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UIDATA" val="&lt;database version=&quot;10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70&quot;/&gt;&lt;/object&gt;&lt;object type=&quot;3&quot; unique_id=&quot;10004&quot;&gt;&lt;property id=&quot;20148&quot; value=&quot;5&quot;/&gt;&lt;property id=&quot;20300&quot; value=&quot;Slide 2&quot;/&gt;&lt;property id=&quot;20307&quot; value=&quot;269&quot;/&gt;&lt;/object&gt;&lt;/object&gt;&lt;object type=&quot;8&quot; unique_id=&quot;10008&quot;&gt;&lt;/object&gt;&lt;/object&gt;&lt;/database&gt;"/>
  <p:tag name="MMPROD_NEXTUNIQUEID" val="10009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9246</TotalTime>
  <Words>660</Words>
  <Application>Microsoft Office PowerPoint</Application>
  <PresentationFormat>Widescreen</PresentationFormat>
  <Paragraphs>48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Arial</vt:lpstr>
      <vt:lpstr>Calibri</vt:lpstr>
      <vt:lpstr>Calibri Light</vt:lpstr>
      <vt:lpstr>Franklin Gothic Book</vt:lpstr>
      <vt:lpstr>Franklin Gothic Medium</vt:lpstr>
      <vt:lpstr>Helvetica</vt:lpstr>
      <vt:lpstr>Helvetica Bold</vt:lpstr>
      <vt:lpstr>Helvetica Neue</vt:lpstr>
      <vt:lpstr>Helvetica Neue Condensed</vt:lpstr>
      <vt:lpstr>Office Theme</vt:lpstr>
      <vt:lpstr>Custom Design</vt:lpstr>
      <vt:lpstr>Lesson 4  Sexually Transmitted Diseases, Including HIV and AIDS</vt:lpstr>
      <vt:lpstr>Write About It</vt:lpstr>
      <vt:lpstr>HIV and AIDS (1 of 2)</vt:lpstr>
      <vt:lpstr>HIV and AIDS (2 of 2)</vt:lpstr>
      <vt:lpstr>Signs and Symptoms of HIV and AIDS</vt:lpstr>
      <vt:lpstr>Treatment for HIV and AIDS (1 of 2)</vt:lpstr>
      <vt:lpstr>Treatment for HIV and AIDS (2 of 2)</vt:lpstr>
      <vt:lpstr>Sexually Transmitted Diseases (STDs)</vt:lpstr>
      <vt:lpstr>Short- and Long-Term Consequences of STDs</vt:lpstr>
      <vt:lpstr>How to Reduce the Risk of Infection From an STD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PHYSICAL AGING</dc:title>
  <dc:creator>Microsoft Office User</dc:creator>
  <cp:lastModifiedBy>Melissa Feld</cp:lastModifiedBy>
  <cp:revision>464</cp:revision>
  <cp:lastPrinted>2017-03-14T16:50:08Z</cp:lastPrinted>
  <dcterms:created xsi:type="dcterms:W3CDTF">2017-03-14T15:11:25Z</dcterms:created>
  <dcterms:modified xsi:type="dcterms:W3CDTF">2021-03-15T14:36:48Z</dcterms:modified>
</cp:coreProperties>
</file>