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 id="2147483656" r:id="rId2"/>
  </p:sldMasterIdLst>
  <p:notesMasterIdLst>
    <p:notesMasterId r:id="rId20"/>
  </p:notesMasterIdLst>
  <p:handoutMasterIdLst>
    <p:handoutMasterId r:id="rId21"/>
  </p:handoutMasterIdLst>
  <p:sldIdLst>
    <p:sldId id="270" r:id="rId3"/>
    <p:sldId id="321" r:id="rId4"/>
    <p:sldId id="309" r:id="rId5"/>
    <p:sldId id="322" r:id="rId6"/>
    <p:sldId id="323" r:id="rId7"/>
    <p:sldId id="325" r:id="rId8"/>
    <p:sldId id="326" r:id="rId9"/>
    <p:sldId id="327" r:id="rId10"/>
    <p:sldId id="329" r:id="rId11"/>
    <p:sldId id="331" r:id="rId12"/>
    <p:sldId id="333" r:id="rId13"/>
    <p:sldId id="334" r:id="rId14"/>
    <p:sldId id="335" r:id="rId15"/>
    <p:sldId id="337" r:id="rId16"/>
    <p:sldId id="338" r:id="rId17"/>
    <p:sldId id="340" r:id="rId18"/>
    <p:sldId id="341" r:id="rId19"/>
  </p:sldIdLst>
  <p:sldSz cx="12192000" cy="6858000"/>
  <p:notesSz cx="6858000" cy="9144000"/>
  <p:custDataLst>
    <p:tags r:id="rId22"/>
  </p:custDataLst>
  <p:defaultTextStyle>
    <a:defPPr>
      <a:defRPr lang="en-US"/>
    </a:defPPr>
    <a:lvl1pPr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5pPr>
    <a:lvl6pPr marL="2286000" algn="l" defTabSz="914400" rtl="0" eaLnBrk="1" latinLnBrk="0" hangingPunct="1">
      <a:defRPr kern="1200">
        <a:solidFill>
          <a:schemeClr val="tx1"/>
        </a:solidFill>
        <a:latin typeface="Franklin Gothic Book" panose="020B0503020102020204" pitchFamily="34" charset="0"/>
        <a:ea typeface="+mn-ea"/>
        <a:cs typeface="+mn-cs"/>
      </a:defRPr>
    </a:lvl6pPr>
    <a:lvl7pPr marL="2743200" algn="l" defTabSz="914400" rtl="0" eaLnBrk="1" latinLnBrk="0" hangingPunct="1">
      <a:defRPr kern="1200">
        <a:solidFill>
          <a:schemeClr val="tx1"/>
        </a:solidFill>
        <a:latin typeface="Franklin Gothic Book" panose="020B0503020102020204" pitchFamily="34" charset="0"/>
        <a:ea typeface="+mn-ea"/>
        <a:cs typeface="+mn-cs"/>
      </a:defRPr>
    </a:lvl7pPr>
    <a:lvl8pPr marL="3200400" algn="l" defTabSz="914400" rtl="0" eaLnBrk="1" latinLnBrk="0" hangingPunct="1">
      <a:defRPr kern="1200">
        <a:solidFill>
          <a:schemeClr val="tx1"/>
        </a:solidFill>
        <a:latin typeface="Franklin Gothic Book" panose="020B0503020102020204" pitchFamily="34" charset="0"/>
        <a:ea typeface="+mn-ea"/>
        <a:cs typeface="+mn-cs"/>
      </a:defRPr>
    </a:lvl8pPr>
    <a:lvl9pPr marL="3657600" algn="l" defTabSz="914400" rtl="0" eaLnBrk="1" latinLnBrk="0" hangingPunct="1">
      <a:defRPr kern="1200">
        <a:solidFill>
          <a:schemeClr val="tx1"/>
        </a:solidFill>
        <a:latin typeface="Franklin Gothic Book" panose="020B0503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6BC"/>
    <a:srgbClr val="D7D7D7"/>
    <a:srgbClr val="069E51"/>
    <a:srgbClr val="6A6A6A"/>
    <a:srgbClr val="B93737"/>
    <a:srgbClr val="F49C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640" autoAdjust="0"/>
    <p:restoredTop sz="76700" autoAdjust="0"/>
  </p:normalViewPr>
  <p:slideViewPr>
    <p:cSldViewPr snapToGrid="0" snapToObjects="1">
      <p:cViewPr varScale="1">
        <p:scale>
          <a:sx n="56" d="100"/>
          <a:sy n="56" d="100"/>
        </p:scale>
        <p:origin x="96" y="55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39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ltLang="en-US"/>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87A2C252-5688-44A0-BFF9-CFA8D34B8E5E}" type="datetimeFigureOut">
              <a:rPr lang="en-US" altLang="en-US"/>
              <a:pPr>
                <a:defRPr/>
              </a:pPr>
              <a:t>3/15/2021</a:t>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D254FF0-9A45-4C62-8064-44E4CC66855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atin typeface="Calibri" pitchFamily="34" charset="0"/>
              </a:defRPr>
            </a:lvl1pPr>
          </a:lstStyle>
          <a:p>
            <a:pPr>
              <a:defRPr/>
            </a:pPr>
            <a:endParaRPr lang="en-US" altLang="en-US"/>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itchFamily="34" charset="0"/>
              </a:defRPr>
            </a:lvl1pPr>
          </a:lstStyle>
          <a:p>
            <a:pPr>
              <a:defRPr/>
            </a:pPr>
            <a:fld id="{96CCC59E-CCE7-404B-AA4E-0DEAD720DA9F}" type="datetimeFigureOut">
              <a:rPr lang="en-US" altLang="en-US"/>
              <a:pPr>
                <a:defRPr/>
              </a:pPr>
              <a:t>3/15/2021</a:t>
            </a:fld>
            <a:endParaRPr lang="en-US"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atin typeface="Calibri" pitchFamily="34"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fld id="{9D8F4014-75F9-474D-8DFA-11374318636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387158"/>
            <a:ext cx="9144000" cy="1866319"/>
          </a:xfrm>
          <a:prstGeom prst="rect">
            <a:avLst/>
          </a:prstGeom>
        </p:spPr>
        <p:txBody>
          <a:bodyPr anchor="t"/>
          <a:lstStyle>
            <a:lvl1pPr algn="ctr">
              <a:defRPr sz="6000" b="1" i="0" cap="all" baseline="0">
                <a:ln>
                  <a:noFill/>
                </a:ln>
                <a:solidFill>
                  <a:srgbClr val="3766BC"/>
                </a:solidFill>
                <a:latin typeface="Helvetica Neue Condensed"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1975134"/>
            <a:ext cx="9144000" cy="412024"/>
          </a:xfrm>
        </p:spPr>
        <p:txBody>
          <a:bodyPr>
            <a:normAutofit/>
          </a:bodyPr>
          <a:lstStyle>
            <a:lvl1pPr marL="0" indent="0" algn="ctr">
              <a:buNone/>
              <a:defRPr sz="2200" cap="all" baseline="0">
                <a:solidFill>
                  <a:srgbClr val="6A6A6A"/>
                </a:solidFill>
                <a:latin typeface="Helvetica Neue"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Content Placeholder 7"/>
          <p:cNvSpPr>
            <a:spLocks noGrp="1"/>
          </p:cNvSpPr>
          <p:nvPr>
            <p:ph sz="quarter" idx="10"/>
          </p:nvPr>
        </p:nvSpPr>
        <p:spPr>
          <a:xfrm>
            <a:off x="0" y="5845552"/>
            <a:ext cx="12192000" cy="457277"/>
          </a:xfrm>
        </p:spPr>
        <p:txBody>
          <a:bodyPr>
            <a:normAutofit/>
          </a:bodyPr>
          <a:lstStyle>
            <a:lvl1pPr marL="0" indent="0" algn="ctr">
              <a:buFontTx/>
              <a:buNone/>
              <a:defRPr sz="1800" baseline="0">
                <a:solidFill>
                  <a:srgbClr val="D7D7D7"/>
                </a:solidFill>
              </a:defRPr>
            </a:lvl1pPr>
          </a:lstStyle>
          <a:p>
            <a:pPr lvl="0"/>
            <a:r>
              <a:rPr lang="en-US"/>
              <a:t>Edit Master text styles</a:t>
            </a:r>
          </a:p>
        </p:txBody>
      </p:sp>
    </p:spTree>
    <p:extLst>
      <p:ext uri="{BB962C8B-B14F-4D97-AF65-F5344CB8AC3E}">
        <p14:creationId xmlns:p14="http://schemas.microsoft.com/office/powerpoint/2010/main" val="382023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AB519A-78B7-4C0F-8A15-E9B5323AC18E}" type="datetimeFigureOut">
              <a:rPr lang="en-US" altLang="en-US"/>
              <a:pPr>
                <a:defRPr/>
              </a:pPr>
              <a:t>3/15/2021</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fld id="{3FAA1434-A6A6-46B9-BAF2-FED71B7A5BEC}" type="slidenum">
              <a:rPr lang="en-US" altLang="en-US"/>
              <a:pPr/>
              <a:t>‹#›</a:t>
            </a:fld>
            <a:endParaRPr lang="en-US" altLang="en-US"/>
          </a:p>
        </p:txBody>
      </p:sp>
    </p:spTree>
    <p:extLst>
      <p:ext uri="{BB962C8B-B14F-4D97-AF65-F5344CB8AC3E}">
        <p14:creationId xmlns:p14="http://schemas.microsoft.com/office/powerpoint/2010/main" val="208085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C56E29B-72B0-4DFE-BAF8-4FA4CD0AE990}" type="datetimeFigureOut">
              <a:rPr lang="en-US" altLang="en-US"/>
              <a:pPr>
                <a:defRPr/>
              </a:pPr>
              <a:t>3/15/2021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E4F52ED4-BC79-47BF-8A23-39D94FF7F8D7}" type="slidenum">
              <a:rPr lang="en-US" altLang="en-US"/>
              <a:pPr/>
              <a:t>‹#›</a:t>
            </a:fld>
            <a:endParaRPr lang="en-US" altLang="en-US"/>
          </a:p>
        </p:txBody>
      </p:sp>
    </p:spTree>
    <p:extLst>
      <p:ext uri="{BB962C8B-B14F-4D97-AF65-F5344CB8AC3E}">
        <p14:creationId xmlns:p14="http://schemas.microsoft.com/office/powerpoint/2010/main" val="4129021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63273E4-1673-4F49-A000-75434E831798}" type="datetimeFigureOut">
              <a:rPr lang="en-US" altLang="en-US"/>
              <a:pPr>
                <a:defRPr/>
              </a:pPr>
              <a:t>3/15/2021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F52C659B-36D2-41BC-8F83-C5BFD5B89924}" type="slidenum">
              <a:rPr lang="en-US" altLang="en-US"/>
              <a:pPr/>
              <a:t>‹#›</a:t>
            </a:fld>
            <a:endParaRPr lang="en-US" altLang="en-US"/>
          </a:p>
        </p:txBody>
      </p:sp>
    </p:spTree>
    <p:extLst>
      <p:ext uri="{BB962C8B-B14F-4D97-AF65-F5344CB8AC3E}">
        <p14:creationId xmlns:p14="http://schemas.microsoft.com/office/powerpoint/2010/main" val="329168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1297C10-F4CF-4AAF-9394-2137F383A334}"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2110FCE6-E227-4E91-84F8-5EF6FA89DEE0}" type="slidenum">
              <a:rPr lang="en-US" altLang="en-US"/>
              <a:pPr/>
              <a:t>‹#›</a:t>
            </a:fld>
            <a:endParaRPr lang="en-US" altLang="en-US"/>
          </a:p>
        </p:txBody>
      </p:sp>
    </p:spTree>
    <p:extLst>
      <p:ext uri="{BB962C8B-B14F-4D97-AF65-F5344CB8AC3E}">
        <p14:creationId xmlns:p14="http://schemas.microsoft.com/office/powerpoint/2010/main" val="3276217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6566095-A1A3-4C98-A61E-8857A55537CF}"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C1A75FD8-31B5-4DD0-A600-3D54C457EDB7}" type="slidenum">
              <a:rPr lang="en-US" altLang="en-US"/>
              <a:pPr/>
              <a:t>‹#›</a:t>
            </a:fld>
            <a:endParaRPr lang="en-US" altLang="en-US"/>
          </a:p>
        </p:txBody>
      </p:sp>
    </p:spTree>
    <p:extLst>
      <p:ext uri="{BB962C8B-B14F-4D97-AF65-F5344CB8AC3E}">
        <p14:creationId xmlns:p14="http://schemas.microsoft.com/office/powerpoint/2010/main" val="113619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69560"/>
            <a:ext cx="10515600" cy="409790"/>
          </a:xfrm>
          <a:prstGeom prst="rect">
            <a:avLst/>
          </a:prstGeom>
        </p:spPr>
        <p:txBody>
          <a:bodyPr lIns="0" tIns="0" rIns="0" bIns="0">
            <a:noAutofit/>
          </a:bodyPr>
          <a:lstStyle>
            <a:lvl1pPr algn="ctr">
              <a:defRPr sz="3800" b="1" i="0" cap="none" baseline="0">
                <a:solidFill>
                  <a:srgbClr val="3766BC"/>
                </a:solidFill>
                <a:latin typeface="Helvetica Neue Condensed" charset="0"/>
              </a:defRPr>
            </a:lvl1pPr>
          </a:lstStyle>
          <a:p>
            <a:r>
              <a:rPr lang="en-US"/>
              <a:t>Click to edit Master title style</a:t>
            </a:r>
            <a:endParaRPr lang="en-US" dirty="0"/>
          </a:p>
        </p:txBody>
      </p:sp>
      <p:sp>
        <p:nvSpPr>
          <p:cNvPr id="3" name="Content Placeholder 2"/>
          <p:cNvSpPr>
            <a:spLocks noGrp="1"/>
          </p:cNvSpPr>
          <p:nvPr>
            <p:ph idx="1"/>
          </p:nvPr>
        </p:nvSpPr>
        <p:spPr>
          <a:xfrm>
            <a:off x="838200" y="1807919"/>
            <a:ext cx="10515600" cy="4168338"/>
          </a:xfrm>
        </p:spPr>
        <p:txBody>
          <a:bodyPr>
            <a:noAutofit/>
          </a:bodyPr>
          <a:lstStyle>
            <a:lvl1pPr>
              <a:defRPr b="1" baseline="0">
                <a:latin typeface="Helvetica" pitchFamily="34" charset="0"/>
              </a:defRPr>
            </a:lvl1pPr>
            <a:lvl2pPr>
              <a:defRPr b="1" baseline="0">
                <a:latin typeface="Helvetica" pitchFamily="34" charset="0"/>
              </a:defRPr>
            </a:lvl2pPr>
            <a:lvl3pPr>
              <a:defRPr b="1">
                <a:latin typeface="Helvetica" pitchFamily="34" charset="0"/>
              </a:defRPr>
            </a:lvl3pPr>
            <a:lvl4pPr>
              <a:defRPr b="1" baseline="0">
                <a:latin typeface="Helvetica" pitchFamily="34" charset="0"/>
              </a:defRPr>
            </a:lvl4pPr>
            <a:lvl5pPr>
              <a:defRPr b="1">
                <a:latin typeface="Helvetic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38977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41954"/>
            <a:ext cx="5181600" cy="4134303"/>
          </a:xfrm>
        </p:spPr>
        <p:txBody>
          <a:bodyPr>
            <a:noAutofit/>
          </a:bodyPr>
          <a:lstStyle>
            <a:lvl1pPr>
              <a:defRPr b="1">
                <a:latin typeface="Helvetica" pitchFamily="34" charset="0"/>
              </a:defRPr>
            </a:lvl1pPr>
            <a:lvl2pPr>
              <a:defRPr b="1">
                <a:latin typeface="Helvetica" pitchFamily="34" charset="0"/>
              </a:defRPr>
            </a:lvl2pPr>
            <a:lvl3pPr>
              <a:defRPr b="1">
                <a:latin typeface="Helvetica" pitchFamily="34" charset="0"/>
              </a:defRPr>
            </a:lvl3pPr>
            <a:lvl4pPr>
              <a:defRPr b="1">
                <a:latin typeface="Helvetica" pitchFamily="34" charset="0"/>
              </a:defRPr>
            </a:lvl4pPr>
            <a:lvl5pPr>
              <a:defRPr b="1">
                <a:latin typeface="Helvetic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41953"/>
            <a:ext cx="5181600" cy="4134303"/>
          </a:xfrm>
        </p:spPr>
        <p:txBody>
          <a:bodyPr>
            <a:noAutofit/>
          </a:bodyPr>
          <a:lstStyle>
            <a:lvl1pPr>
              <a:defRPr b="1">
                <a:latin typeface="Helvetica" pitchFamily="34" charset="0"/>
              </a:defRPr>
            </a:lvl1pPr>
            <a:lvl2pPr>
              <a:defRPr b="1">
                <a:latin typeface="Helvetica" pitchFamily="34" charset="0"/>
              </a:defRPr>
            </a:lvl2pPr>
            <a:lvl3pPr>
              <a:defRPr b="1">
                <a:latin typeface="Helvetica" pitchFamily="34" charset="0"/>
              </a:defRPr>
            </a:lvl3pPr>
            <a:lvl4pPr>
              <a:defRPr b="1">
                <a:latin typeface="Helvetica" pitchFamily="34" charset="0"/>
              </a:defRPr>
            </a:lvl4pPr>
            <a:lvl5pPr>
              <a:defRPr b="1">
                <a:latin typeface="Helvetic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p:nvPr>
        </p:nvSpPr>
        <p:spPr>
          <a:xfrm>
            <a:off x="838200" y="969560"/>
            <a:ext cx="10515600" cy="409790"/>
          </a:xfrm>
          <a:prstGeom prst="rect">
            <a:avLst/>
          </a:prstGeom>
        </p:spPr>
        <p:txBody>
          <a:bodyPr lIns="0" tIns="0" rIns="0" bIns="0">
            <a:normAutofit/>
          </a:bodyPr>
          <a:lstStyle>
            <a:lvl1pPr algn="ctr">
              <a:defRPr sz="3800" b="1" i="0" baseline="0">
                <a:solidFill>
                  <a:srgbClr val="3766BC"/>
                </a:solidFill>
                <a:latin typeface="Helvetica Neue Condensed" charset="0"/>
              </a:defRPr>
            </a:lvl1pPr>
          </a:lstStyle>
          <a:p>
            <a:r>
              <a:rPr lang="en-US" dirty="0"/>
              <a:t>Click to edit Master title style</a:t>
            </a:r>
          </a:p>
        </p:txBody>
      </p:sp>
    </p:spTree>
    <p:extLst>
      <p:ext uri="{BB962C8B-B14F-4D97-AF65-F5344CB8AC3E}">
        <p14:creationId xmlns:p14="http://schemas.microsoft.com/office/powerpoint/2010/main" val="2105059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A37BA7D-B68D-4CAB-B007-9C48419216CD}"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217474A3-2782-4698-B0C3-200C78EED7DD}" type="slidenum">
              <a:rPr lang="en-US" altLang="en-US"/>
              <a:pPr/>
              <a:t>‹#›</a:t>
            </a:fld>
            <a:endParaRPr lang="en-US" altLang="en-US"/>
          </a:p>
        </p:txBody>
      </p:sp>
    </p:spTree>
    <p:extLst>
      <p:ext uri="{BB962C8B-B14F-4D97-AF65-F5344CB8AC3E}">
        <p14:creationId xmlns:p14="http://schemas.microsoft.com/office/powerpoint/2010/main" val="3754330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6D9FC19-6F6B-40BB-A551-5B23405E1A22}"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AD8DB88A-3BFC-43D6-A0B9-1F9382ED257F}" type="slidenum">
              <a:rPr lang="en-US" altLang="en-US"/>
              <a:pPr/>
              <a:t>‹#›</a:t>
            </a:fld>
            <a:endParaRPr lang="en-US" altLang="en-US"/>
          </a:p>
        </p:txBody>
      </p:sp>
    </p:spTree>
    <p:extLst>
      <p:ext uri="{BB962C8B-B14F-4D97-AF65-F5344CB8AC3E}">
        <p14:creationId xmlns:p14="http://schemas.microsoft.com/office/powerpoint/2010/main" val="3042760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E08C940-C326-4E22-A072-F58D9986B6CC}"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2AC6C458-612D-410B-A23A-38C22B1AD289}" type="slidenum">
              <a:rPr lang="en-US" altLang="en-US"/>
              <a:pPr/>
              <a:t>‹#›</a:t>
            </a:fld>
            <a:endParaRPr lang="en-US" altLang="en-US"/>
          </a:p>
        </p:txBody>
      </p:sp>
    </p:spTree>
    <p:extLst>
      <p:ext uri="{BB962C8B-B14F-4D97-AF65-F5344CB8AC3E}">
        <p14:creationId xmlns:p14="http://schemas.microsoft.com/office/powerpoint/2010/main" val="3925558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F0B050E1-B9F5-47B8-8A5F-7ADCF818B579}" type="datetimeFigureOut">
              <a:rPr lang="en-US" altLang="en-US"/>
              <a:pPr>
                <a:defRPr/>
              </a:pPr>
              <a:t>3/15/2021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728573AA-BCB7-4BEE-8B0C-22CEC8BA2796}" type="slidenum">
              <a:rPr lang="en-US" altLang="en-US"/>
              <a:pPr/>
              <a:t>‹#›</a:t>
            </a:fld>
            <a:endParaRPr lang="en-US" altLang="en-US"/>
          </a:p>
        </p:txBody>
      </p:sp>
    </p:spTree>
    <p:extLst>
      <p:ext uri="{BB962C8B-B14F-4D97-AF65-F5344CB8AC3E}">
        <p14:creationId xmlns:p14="http://schemas.microsoft.com/office/powerpoint/2010/main" val="2546376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056B03A-8A4D-4B18-85EA-C920101115C2}" type="datetimeFigureOut">
              <a:rPr lang="en-US" altLang="en-US"/>
              <a:pPr>
                <a:defRPr/>
              </a:pPr>
              <a:t>3/15/2021</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fld id="{891E2BBD-6DFD-4051-B524-3C412915A2BF}" type="slidenum">
              <a:rPr lang="en-US" altLang="en-US"/>
              <a:pPr/>
              <a:t>‹#›</a:t>
            </a:fld>
            <a:endParaRPr lang="en-US" altLang="en-US"/>
          </a:p>
        </p:txBody>
      </p:sp>
    </p:spTree>
    <p:extLst>
      <p:ext uri="{BB962C8B-B14F-4D97-AF65-F5344CB8AC3E}">
        <p14:creationId xmlns:p14="http://schemas.microsoft.com/office/powerpoint/2010/main" val="3185609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623BF81C-7F74-4E4D-BD97-843E430D1755}" type="datetimeFigureOut">
              <a:rPr lang="en-US" altLang="en-US"/>
              <a:pPr>
                <a:defRPr/>
              </a:pPr>
              <a:t>3/15/2021</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fld id="{1981CFFC-F819-4CCF-95AB-0B72F07DC821}" type="slidenum">
              <a:rPr lang="en-US" altLang="en-US"/>
              <a:pPr/>
              <a:t>‹#›</a:t>
            </a:fld>
            <a:endParaRPr lang="en-US" altLang="en-US"/>
          </a:p>
        </p:txBody>
      </p:sp>
    </p:spTree>
    <p:extLst>
      <p:ext uri="{BB962C8B-B14F-4D97-AF65-F5344CB8AC3E}">
        <p14:creationId xmlns:p14="http://schemas.microsoft.com/office/powerpoint/2010/main" val="37291336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3.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Title Placeholder 8"/>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Franklin Gothic Medium" pitchFamily="34" charset="0"/>
        </a:defRPr>
      </a:lvl2pPr>
      <a:lvl3pPr algn="l" rtl="0" eaLnBrk="0" fontAlgn="base" hangingPunct="0">
        <a:lnSpc>
          <a:spcPct val="90000"/>
        </a:lnSpc>
        <a:spcBef>
          <a:spcPct val="0"/>
        </a:spcBef>
        <a:spcAft>
          <a:spcPct val="0"/>
        </a:spcAft>
        <a:defRPr sz="4400">
          <a:solidFill>
            <a:schemeClr val="tx1"/>
          </a:solidFill>
          <a:latin typeface="Franklin Gothic Medium" pitchFamily="34" charset="0"/>
        </a:defRPr>
      </a:lvl3pPr>
      <a:lvl4pPr algn="l" rtl="0" eaLnBrk="0" fontAlgn="base" hangingPunct="0">
        <a:lnSpc>
          <a:spcPct val="90000"/>
        </a:lnSpc>
        <a:spcBef>
          <a:spcPct val="0"/>
        </a:spcBef>
        <a:spcAft>
          <a:spcPct val="0"/>
        </a:spcAft>
        <a:defRPr sz="4400">
          <a:solidFill>
            <a:schemeClr val="tx1"/>
          </a:solidFill>
          <a:latin typeface="Franklin Gothic Medium" pitchFamily="34" charset="0"/>
        </a:defRPr>
      </a:lvl4pPr>
      <a:lvl5pPr algn="l" rtl="0" eaLnBrk="0" fontAlgn="base" hangingPunct="0">
        <a:lnSpc>
          <a:spcPct val="90000"/>
        </a:lnSpc>
        <a:spcBef>
          <a:spcPct val="0"/>
        </a:spcBef>
        <a:spcAft>
          <a:spcPct val="0"/>
        </a:spcAft>
        <a:defRPr sz="4400">
          <a:solidFill>
            <a:schemeClr val="tx1"/>
          </a:solidFill>
          <a:latin typeface="Franklin Gothic Medium" pitchFamily="34" charset="0"/>
        </a:defRPr>
      </a:lvl5pPr>
      <a:lvl6pPr marL="457200" algn="l" rtl="0" fontAlgn="base">
        <a:lnSpc>
          <a:spcPct val="90000"/>
        </a:lnSpc>
        <a:spcBef>
          <a:spcPct val="0"/>
        </a:spcBef>
        <a:spcAft>
          <a:spcPct val="0"/>
        </a:spcAft>
        <a:defRPr sz="4400">
          <a:solidFill>
            <a:schemeClr val="tx1"/>
          </a:solidFill>
          <a:latin typeface="Franklin Gothic Medium" pitchFamily="34" charset="0"/>
        </a:defRPr>
      </a:lvl6pPr>
      <a:lvl7pPr marL="914400" algn="l" rtl="0" fontAlgn="base">
        <a:lnSpc>
          <a:spcPct val="90000"/>
        </a:lnSpc>
        <a:spcBef>
          <a:spcPct val="0"/>
        </a:spcBef>
        <a:spcAft>
          <a:spcPct val="0"/>
        </a:spcAft>
        <a:defRPr sz="4400">
          <a:solidFill>
            <a:schemeClr val="tx1"/>
          </a:solidFill>
          <a:latin typeface="Franklin Gothic Medium" pitchFamily="34" charset="0"/>
        </a:defRPr>
      </a:lvl7pPr>
      <a:lvl8pPr marL="1371600" algn="l" rtl="0" fontAlgn="base">
        <a:lnSpc>
          <a:spcPct val="90000"/>
        </a:lnSpc>
        <a:spcBef>
          <a:spcPct val="0"/>
        </a:spcBef>
        <a:spcAft>
          <a:spcPct val="0"/>
        </a:spcAft>
        <a:defRPr sz="4400">
          <a:solidFill>
            <a:schemeClr val="tx1"/>
          </a:solidFill>
          <a:latin typeface="Franklin Gothic Medium" pitchFamily="34" charset="0"/>
        </a:defRPr>
      </a:lvl8pPr>
      <a:lvl9pPr marL="1828800" algn="l" rtl="0" fontAlgn="base">
        <a:lnSpc>
          <a:spcPct val="90000"/>
        </a:lnSpc>
        <a:spcBef>
          <a:spcPct val="0"/>
        </a:spcBef>
        <a:spcAft>
          <a:spcPct val="0"/>
        </a:spcAft>
        <a:defRPr sz="4400">
          <a:solidFill>
            <a:schemeClr val="tx1"/>
          </a:solidFill>
          <a:latin typeface="Franklin Gothic Medium"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itchFamily="34" charset="0"/>
              </a:defRPr>
            </a:lvl1pPr>
          </a:lstStyle>
          <a:p>
            <a:pPr>
              <a:defRPr/>
            </a:pPr>
            <a:fld id="{BE4AE11F-9285-4F6F-A6B2-1A6388682792}" type="datetimeFigureOut">
              <a:rPr lang="en-US" altLang="en-US"/>
              <a:pPr>
                <a:defRPr/>
              </a:pPr>
              <a:t>3/15/2021</a:t>
            </a:fld>
            <a:endParaRPr lang="en-US"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latin typeface="Calibri" pitchFamily="34" charset="0"/>
              </a:defRPr>
            </a:lvl1pPr>
          </a:lstStyle>
          <a:p>
            <a:pPr>
              <a:defRPr/>
            </a:pPr>
            <a:endParaRPr lang="en-US"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A8AA81F6-E4F9-4273-BDEA-24C02A580AF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800" kern="1200">
          <a:solidFill>
            <a:srgbClr val="3766BC"/>
          </a:solidFill>
          <a:latin typeface="Helvetica Neue Condensed" charset="0"/>
          <a:ea typeface="+mj-ea"/>
          <a:cs typeface="+mj-cs"/>
        </a:defRPr>
      </a:lvl1pPr>
      <a:lvl2pPr algn="l" rtl="0" eaLnBrk="0" fontAlgn="base" hangingPunct="0">
        <a:lnSpc>
          <a:spcPct val="90000"/>
        </a:lnSpc>
        <a:spcBef>
          <a:spcPct val="0"/>
        </a:spcBef>
        <a:spcAft>
          <a:spcPct val="0"/>
        </a:spcAft>
        <a:defRPr sz="3800">
          <a:solidFill>
            <a:srgbClr val="3766BC"/>
          </a:solidFill>
          <a:latin typeface="Helvetica Neue Condensed"/>
        </a:defRPr>
      </a:lvl2pPr>
      <a:lvl3pPr algn="l" rtl="0" eaLnBrk="0" fontAlgn="base" hangingPunct="0">
        <a:lnSpc>
          <a:spcPct val="90000"/>
        </a:lnSpc>
        <a:spcBef>
          <a:spcPct val="0"/>
        </a:spcBef>
        <a:spcAft>
          <a:spcPct val="0"/>
        </a:spcAft>
        <a:defRPr sz="3800">
          <a:solidFill>
            <a:srgbClr val="3766BC"/>
          </a:solidFill>
          <a:latin typeface="Helvetica Neue Condensed"/>
        </a:defRPr>
      </a:lvl3pPr>
      <a:lvl4pPr algn="l" rtl="0" eaLnBrk="0" fontAlgn="base" hangingPunct="0">
        <a:lnSpc>
          <a:spcPct val="90000"/>
        </a:lnSpc>
        <a:spcBef>
          <a:spcPct val="0"/>
        </a:spcBef>
        <a:spcAft>
          <a:spcPct val="0"/>
        </a:spcAft>
        <a:defRPr sz="3800">
          <a:solidFill>
            <a:srgbClr val="3766BC"/>
          </a:solidFill>
          <a:latin typeface="Helvetica Neue Condensed"/>
        </a:defRPr>
      </a:lvl4pPr>
      <a:lvl5pPr algn="l" rtl="0" eaLnBrk="0" fontAlgn="base" hangingPunct="0">
        <a:lnSpc>
          <a:spcPct val="90000"/>
        </a:lnSpc>
        <a:spcBef>
          <a:spcPct val="0"/>
        </a:spcBef>
        <a:spcAft>
          <a:spcPct val="0"/>
        </a:spcAft>
        <a:defRPr sz="3800">
          <a:solidFill>
            <a:srgbClr val="3766BC"/>
          </a:solidFill>
          <a:latin typeface="Helvetica Neue Condensed"/>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Helvetica Bold" charset="0"/>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Helvetica Bold" charset="0"/>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Helvetica Bold" charset="0"/>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Helvetica Bold" charset="0"/>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Helvetica Bold"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a:xfrm>
            <a:off x="268941" y="2387600"/>
            <a:ext cx="11362765" cy="1865313"/>
          </a:xfrm>
        </p:spPr>
        <p:txBody>
          <a:bodyPr/>
          <a:lstStyle/>
          <a:p>
            <a:pPr eaLnBrk="1" hangingPunct="1"/>
            <a:r>
              <a:rPr lang="en-US" dirty="0"/>
              <a:t>Lesson 2 </a:t>
            </a:r>
            <a:br>
              <a:rPr lang="en-US" dirty="0"/>
            </a:br>
            <a:r>
              <a:rPr lang="en-US" dirty="0"/>
              <a:t>reproductive systems</a:t>
            </a:r>
            <a:endParaRPr lang="en-US" altLang="en-US" cap="none" dirty="0">
              <a:latin typeface="Helvetica Neue Condensed"/>
            </a:endParaRPr>
          </a:p>
        </p:txBody>
      </p:sp>
      <p:sp>
        <p:nvSpPr>
          <p:cNvPr id="3" name="Subtitle 2"/>
          <p:cNvSpPr>
            <a:spLocks noGrp="1"/>
          </p:cNvSpPr>
          <p:nvPr>
            <p:ph type="subTitle" idx="1"/>
          </p:nvPr>
        </p:nvSpPr>
        <p:spPr>
          <a:xfrm>
            <a:off x="1524000" y="1974850"/>
            <a:ext cx="9144000" cy="412750"/>
          </a:xfrm>
        </p:spPr>
        <p:txBody>
          <a:bodyPr rtlCol="0"/>
          <a:lstStyle/>
          <a:p>
            <a:pPr eaLnBrk="1" fontAlgn="auto" hangingPunct="1">
              <a:spcAft>
                <a:spcPts val="0"/>
              </a:spcAft>
              <a:buFont typeface="Arial"/>
              <a:buNone/>
              <a:defRPr/>
            </a:pPr>
            <a:r>
              <a:rPr lang="en-US" dirty="0"/>
              <a:t>Reproductive and sexual health</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7910C-2514-44AB-BC1D-CD7B2E919070}"/>
              </a:ext>
            </a:extLst>
          </p:cNvPr>
          <p:cNvSpPr>
            <a:spLocks noGrp="1"/>
          </p:cNvSpPr>
          <p:nvPr>
            <p:ph type="title"/>
          </p:nvPr>
        </p:nvSpPr>
        <p:spPr/>
        <p:txBody>
          <a:bodyPr/>
          <a:lstStyle/>
          <a:p>
            <a:r>
              <a:rPr lang="en-US" dirty="0"/>
              <a:t>Caring for the Female Reproductive System</a:t>
            </a:r>
          </a:p>
        </p:txBody>
      </p:sp>
      <p:sp>
        <p:nvSpPr>
          <p:cNvPr id="3" name="Content Placeholder 2">
            <a:extLst>
              <a:ext uri="{FF2B5EF4-FFF2-40B4-BE49-F238E27FC236}">
                <a16:creationId xmlns:a16="http://schemas.microsoft.com/office/drawing/2014/main" id="{C7042B08-B639-4898-ADD4-FC1F1A5DCE4E}"/>
              </a:ext>
            </a:extLst>
          </p:cNvPr>
          <p:cNvSpPr>
            <a:spLocks noGrp="1"/>
          </p:cNvSpPr>
          <p:nvPr>
            <p:ph idx="1"/>
          </p:nvPr>
        </p:nvSpPr>
        <p:spPr/>
        <p:txBody>
          <a:bodyPr/>
          <a:lstStyle/>
          <a:p>
            <a:r>
              <a:rPr lang="en-US" dirty="0"/>
              <a:t>Females should examine their breasts monthly to feel for unusual lumps or discharge from their nipples.  </a:t>
            </a:r>
          </a:p>
          <a:p>
            <a:pPr marL="228600" lvl="1"/>
            <a:r>
              <a:rPr lang="en-US" sz="2800" dirty="0"/>
              <a:t>Females who are sexually active should have a regular checkup with their gynecologist.</a:t>
            </a:r>
          </a:p>
          <a:p>
            <a:pPr marL="228600" lvl="1"/>
            <a:r>
              <a:rPr lang="en-US" sz="2800" dirty="0"/>
              <a:t>Shower daily to keep external reproductive organs clean, especially during menstruation. </a:t>
            </a:r>
          </a:p>
        </p:txBody>
      </p:sp>
    </p:spTree>
    <p:extLst>
      <p:ext uri="{BB962C8B-B14F-4D97-AF65-F5344CB8AC3E}">
        <p14:creationId xmlns:p14="http://schemas.microsoft.com/office/powerpoint/2010/main" val="1236997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FD62A-1CEA-459E-B5D8-E3EF63787652}"/>
              </a:ext>
            </a:extLst>
          </p:cNvPr>
          <p:cNvSpPr>
            <a:spLocks noGrp="1"/>
          </p:cNvSpPr>
          <p:nvPr>
            <p:ph type="title"/>
          </p:nvPr>
        </p:nvSpPr>
        <p:spPr/>
        <p:txBody>
          <a:bodyPr/>
          <a:lstStyle/>
          <a:p>
            <a:r>
              <a:rPr lang="en-US" dirty="0"/>
              <a:t>Menstrual Cycle</a:t>
            </a:r>
          </a:p>
        </p:txBody>
      </p:sp>
      <p:sp>
        <p:nvSpPr>
          <p:cNvPr id="3" name="Content Placeholder 2">
            <a:extLst>
              <a:ext uri="{FF2B5EF4-FFF2-40B4-BE49-F238E27FC236}">
                <a16:creationId xmlns:a16="http://schemas.microsoft.com/office/drawing/2014/main" id="{C51AE1A1-D4B9-4AC9-97AE-5026E036376E}"/>
              </a:ext>
            </a:extLst>
          </p:cNvPr>
          <p:cNvSpPr>
            <a:spLocks noGrp="1"/>
          </p:cNvSpPr>
          <p:nvPr>
            <p:ph idx="1"/>
          </p:nvPr>
        </p:nvSpPr>
        <p:spPr>
          <a:xfrm>
            <a:off x="517585" y="1716473"/>
            <a:ext cx="11110823" cy="4339269"/>
          </a:xfrm>
        </p:spPr>
        <p:txBody>
          <a:bodyPr/>
          <a:lstStyle/>
          <a:p>
            <a:r>
              <a:rPr lang="en-US" dirty="0"/>
              <a:t>Four stages of the menstrual cycle that lasts on average 28 days, with the menstrual flow lasting about 5 days. </a:t>
            </a:r>
          </a:p>
          <a:p>
            <a:pPr lvl="1"/>
            <a:r>
              <a:rPr lang="en-US" dirty="0"/>
              <a:t>Stage 1 – days 1-5, endometrium is partially shed and expelled, which is the menstrual flow.</a:t>
            </a:r>
          </a:p>
          <a:p>
            <a:pPr lvl="1"/>
            <a:r>
              <a:rPr lang="en-US" dirty="0"/>
              <a:t>Stage 2 – days 6-12, the ovum matures, and the endometrium begins to thicken, and uterus prepares for ovulation.</a:t>
            </a:r>
          </a:p>
          <a:p>
            <a:pPr lvl="1"/>
            <a:r>
              <a:rPr lang="en-US" dirty="0"/>
              <a:t>Stage 3 – days 13 and 14 ovulation occurs which is the release of an ovum from one of the ovaries into one of the fallopian tubes. </a:t>
            </a:r>
          </a:p>
          <a:p>
            <a:pPr lvl="1"/>
            <a:r>
              <a:rPr lang="en-US" dirty="0"/>
              <a:t>Stage 4 – days 15-28, if ovum has been fertilized, it moves from the fallopian tube and attaches to the endometrium.</a:t>
            </a:r>
          </a:p>
        </p:txBody>
      </p:sp>
    </p:spTree>
    <p:extLst>
      <p:ext uri="{BB962C8B-B14F-4D97-AF65-F5344CB8AC3E}">
        <p14:creationId xmlns:p14="http://schemas.microsoft.com/office/powerpoint/2010/main" val="3822787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B6801-9971-40A8-88B9-F0199C2E72FD}"/>
              </a:ext>
            </a:extLst>
          </p:cNvPr>
          <p:cNvSpPr>
            <a:spLocks noGrp="1"/>
          </p:cNvSpPr>
          <p:nvPr>
            <p:ph type="title"/>
          </p:nvPr>
        </p:nvSpPr>
        <p:spPr/>
        <p:txBody>
          <a:bodyPr/>
          <a:lstStyle/>
          <a:p>
            <a:r>
              <a:rPr lang="en-US" dirty="0"/>
              <a:t>Conception</a:t>
            </a:r>
          </a:p>
        </p:txBody>
      </p:sp>
      <p:sp>
        <p:nvSpPr>
          <p:cNvPr id="3" name="Content Placeholder 2">
            <a:extLst>
              <a:ext uri="{FF2B5EF4-FFF2-40B4-BE49-F238E27FC236}">
                <a16:creationId xmlns:a16="http://schemas.microsoft.com/office/drawing/2014/main" id="{5D9701CB-0AF4-47E8-A579-787C4AA9D6B5}"/>
              </a:ext>
            </a:extLst>
          </p:cNvPr>
          <p:cNvSpPr>
            <a:spLocks noGrp="1"/>
          </p:cNvSpPr>
          <p:nvPr>
            <p:ph idx="1"/>
          </p:nvPr>
        </p:nvSpPr>
        <p:spPr/>
        <p:txBody>
          <a:bodyPr/>
          <a:lstStyle/>
          <a:p>
            <a:r>
              <a:rPr lang="en-US" dirty="0"/>
              <a:t>The union of an ovum and sperm.</a:t>
            </a:r>
          </a:p>
          <a:p>
            <a:r>
              <a:rPr lang="en-US" dirty="0"/>
              <a:t>If sperm and ovum are present in the fallopian tube, the ovum can be fertilized. </a:t>
            </a:r>
          </a:p>
          <a:p>
            <a:r>
              <a:rPr lang="en-US" dirty="0"/>
              <a:t>Once a sperm enters the ovum, the ovum changes so no other sperm can enter. </a:t>
            </a:r>
          </a:p>
          <a:p>
            <a:r>
              <a:rPr lang="en-US" dirty="0"/>
              <a:t>After conception, the cells of the fertilized ovum begin to divide, and the ovum travels down the fallopian tube to the uterus.</a:t>
            </a:r>
          </a:p>
          <a:p>
            <a:r>
              <a:rPr lang="en-US" dirty="0"/>
              <a:t>Uterus implants itself into the endometrium. </a:t>
            </a:r>
          </a:p>
        </p:txBody>
      </p:sp>
    </p:spTree>
    <p:extLst>
      <p:ext uri="{BB962C8B-B14F-4D97-AF65-F5344CB8AC3E}">
        <p14:creationId xmlns:p14="http://schemas.microsoft.com/office/powerpoint/2010/main" val="3901372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7F5E0-4A35-4AC4-81DE-78457C33D58A}"/>
              </a:ext>
            </a:extLst>
          </p:cNvPr>
          <p:cNvSpPr>
            <a:spLocks noGrp="1"/>
          </p:cNvSpPr>
          <p:nvPr>
            <p:ph type="title"/>
          </p:nvPr>
        </p:nvSpPr>
        <p:spPr/>
        <p:txBody>
          <a:bodyPr/>
          <a:lstStyle/>
          <a:p>
            <a:r>
              <a:rPr lang="en-US" dirty="0"/>
              <a:t>Stages of Pregnancy </a:t>
            </a:r>
            <a:r>
              <a:rPr lang="en-US" sz="2400" dirty="0"/>
              <a:t>(1 of 2)</a:t>
            </a:r>
          </a:p>
        </p:txBody>
      </p:sp>
      <p:sp>
        <p:nvSpPr>
          <p:cNvPr id="3" name="Content Placeholder 2">
            <a:extLst>
              <a:ext uri="{FF2B5EF4-FFF2-40B4-BE49-F238E27FC236}">
                <a16:creationId xmlns:a16="http://schemas.microsoft.com/office/drawing/2014/main" id="{856466AF-E822-479D-AC59-341427E3F457}"/>
              </a:ext>
            </a:extLst>
          </p:cNvPr>
          <p:cNvSpPr>
            <a:spLocks noGrp="1"/>
          </p:cNvSpPr>
          <p:nvPr>
            <p:ph idx="1"/>
          </p:nvPr>
        </p:nvSpPr>
        <p:spPr/>
        <p:txBody>
          <a:bodyPr/>
          <a:lstStyle/>
          <a:p>
            <a:r>
              <a:rPr lang="en-US" dirty="0"/>
              <a:t>Pregnancy lasts about 38 weeks, or 9 months from the time of conception. </a:t>
            </a:r>
          </a:p>
          <a:p>
            <a:r>
              <a:rPr lang="en-US" dirty="0"/>
              <a:t>Broken into 3 trimesters or 3 stages of 3 months each.</a:t>
            </a:r>
          </a:p>
          <a:p>
            <a:endParaRPr lang="en-US" dirty="0"/>
          </a:p>
          <a:p>
            <a:endParaRPr lang="en-US" dirty="0"/>
          </a:p>
          <a:p>
            <a:pPr marL="0" indent="0" algn="r">
              <a:buNone/>
            </a:pPr>
            <a:endParaRPr lang="en-US" sz="1400" i="1" dirty="0"/>
          </a:p>
          <a:p>
            <a:pPr marL="0" indent="0" algn="r">
              <a:buNone/>
            </a:pPr>
            <a:endParaRPr lang="en-US" sz="1400" i="1" dirty="0"/>
          </a:p>
          <a:p>
            <a:pPr marL="0" indent="0" algn="r">
              <a:buNone/>
            </a:pPr>
            <a:endParaRPr lang="en-US" sz="1400" i="1" dirty="0"/>
          </a:p>
          <a:p>
            <a:pPr marL="0" indent="0" algn="r">
              <a:buNone/>
            </a:pPr>
            <a:endParaRPr lang="en-US" sz="1400" i="1" dirty="0"/>
          </a:p>
          <a:p>
            <a:pPr marL="0" indent="0" algn="r">
              <a:buNone/>
            </a:pPr>
            <a:endParaRPr lang="en-US" sz="1400" i="1" dirty="0"/>
          </a:p>
          <a:p>
            <a:pPr marL="0" indent="0" algn="r">
              <a:buNone/>
            </a:pPr>
            <a:r>
              <a:rPr lang="en-US" sz="1400" i="1" dirty="0"/>
              <a:t>(continued) </a:t>
            </a:r>
          </a:p>
          <a:p>
            <a:endParaRPr lang="en-US"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pPr marL="457200" lvl="1" indent="0" algn="r">
              <a:buNone/>
            </a:pPr>
            <a:endParaRPr lang="en-US" sz="1400" b="0" dirty="0"/>
          </a:p>
          <a:p>
            <a:endParaRPr lang="en-US" dirty="0"/>
          </a:p>
        </p:txBody>
      </p:sp>
    </p:spTree>
    <p:extLst>
      <p:ext uri="{BB962C8B-B14F-4D97-AF65-F5344CB8AC3E}">
        <p14:creationId xmlns:p14="http://schemas.microsoft.com/office/powerpoint/2010/main" val="2205310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7F5E0-4A35-4AC4-81DE-78457C33D58A}"/>
              </a:ext>
            </a:extLst>
          </p:cNvPr>
          <p:cNvSpPr>
            <a:spLocks noGrp="1"/>
          </p:cNvSpPr>
          <p:nvPr>
            <p:ph type="title"/>
          </p:nvPr>
        </p:nvSpPr>
        <p:spPr/>
        <p:txBody>
          <a:bodyPr/>
          <a:lstStyle/>
          <a:p>
            <a:r>
              <a:rPr lang="en-US" dirty="0"/>
              <a:t>Stages of Pregnancy </a:t>
            </a:r>
            <a:r>
              <a:rPr lang="en-US" sz="2400" i="1" dirty="0"/>
              <a:t>(2 of 2)</a:t>
            </a:r>
          </a:p>
        </p:txBody>
      </p:sp>
      <p:sp>
        <p:nvSpPr>
          <p:cNvPr id="3" name="Content Placeholder 2">
            <a:extLst>
              <a:ext uri="{FF2B5EF4-FFF2-40B4-BE49-F238E27FC236}">
                <a16:creationId xmlns:a16="http://schemas.microsoft.com/office/drawing/2014/main" id="{856466AF-E822-479D-AC59-341427E3F457}"/>
              </a:ext>
            </a:extLst>
          </p:cNvPr>
          <p:cNvSpPr>
            <a:spLocks noGrp="1"/>
          </p:cNvSpPr>
          <p:nvPr>
            <p:ph idx="1"/>
          </p:nvPr>
        </p:nvSpPr>
        <p:spPr/>
        <p:txBody>
          <a:bodyPr/>
          <a:lstStyle/>
          <a:p>
            <a:r>
              <a:rPr lang="en-US" dirty="0"/>
              <a:t>First Trimester – fertilized ovum becomes an embryo.</a:t>
            </a:r>
          </a:p>
          <a:p>
            <a:pPr lvl="1"/>
            <a:r>
              <a:rPr lang="en-US" dirty="0"/>
              <a:t>Embryo develops in the amniotic sac where it is protected and receives oxygen and nourishment through the umbilical cord. </a:t>
            </a:r>
          </a:p>
          <a:p>
            <a:pPr lvl="1"/>
            <a:r>
              <a:rPr lang="en-US" dirty="0"/>
              <a:t>Umbilical cord connects the embryo to the placenta.</a:t>
            </a:r>
          </a:p>
          <a:p>
            <a:r>
              <a:rPr lang="en-US" dirty="0"/>
              <a:t>Second Trimester – months 4-6.</a:t>
            </a:r>
          </a:p>
          <a:p>
            <a:pPr lvl="1"/>
            <a:r>
              <a:rPr lang="en-US" dirty="0"/>
              <a:t>Fetus begins to breathe, and organs continue to develop. </a:t>
            </a:r>
          </a:p>
          <a:p>
            <a:pPr marL="228600" lvl="1"/>
            <a:r>
              <a:rPr lang="en-US" sz="2800" dirty="0"/>
              <a:t>Third Trimester</a:t>
            </a:r>
          </a:p>
          <a:p>
            <a:pPr marL="685800" lvl="2"/>
            <a:r>
              <a:rPr lang="en-US" sz="2400" dirty="0"/>
              <a:t>Brain and nervous system are fully formed.</a:t>
            </a:r>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3841941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6573-D48C-47AB-B972-2F3905A0F874}"/>
              </a:ext>
            </a:extLst>
          </p:cNvPr>
          <p:cNvSpPr>
            <a:spLocks noGrp="1"/>
          </p:cNvSpPr>
          <p:nvPr>
            <p:ph type="title"/>
          </p:nvPr>
        </p:nvSpPr>
        <p:spPr/>
        <p:txBody>
          <a:bodyPr/>
          <a:lstStyle/>
          <a:p>
            <a:r>
              <a:rPr lang="en-US" dirty="0"/>
              <a:t>Teens as Parents</a:t>
            </a:r>
          </a:p>
        </p:txBody>
      </p:sp>
      <p:sp>
        <p:nvSpPr>
          <p:cNvPr id="3" name="Content Placeholder 2">
            <a:extLst>
              <a:ext uri="{FF2B5EF4-FFF2-40B4-BE49-F238E27FC236}">
                <a16:creationId xmlns:a16="http://schemas.microsoft.com/office/drawing/2014/main" id="{80620AEB-F319-4685-BC31-ACB7940C9C9D}"/>
              </a:ext>
            </a:extLst>
          </p:cNvPr>
          <p:cNvSpPr>
            <a:spLocks noGrp="1"/>
          </p:cNvSpPr>
          <p:nvPr>
            <p:ph idx="1"/>
          </p:nvPr>
        </p:nvSpPr>
        <p:spPr/>
        <p:txBody>
          <a:bodyPr/>
          <a:lstStyle/>
          <a:p>
            <a:r>
              <a:rPr lang="en-US" dirty="0"/>
              <a:t>Options:</a:t>
            </a:r>
          </a:p>
          <a:p>
            <a:pPr lvl="1"/>
            <a:r>
              <a:rPr lang="en-US" dirty="0"/>
              <a:t>Keep the baby and become a teen parent.</a:t>
            </a:r>
          </a:p>
          <a:p>
            <a:pPr lvl="1"/>
            <a:r>
              <a:rPr lang="en-US" dirty="0"/>
              <a:t>Give the baby up for adoption.</a:t>
            </a:r>
          </a:p>
          <a:p>
            <a:pPr lvl="1"/>
            <a:r>
              <a:rPr lang="en-US" dirty="0"/>
              <a:t>End the pregnancy through an abortion. </a:t>
            </a:r>
          </a:p>
          <a:p>
            <a:pPr lvl="1"/>
            <a:endParaRPr lang="en-US" dirty="0"/>
          </a:p>
          <a:p>
            <a:pPr marL="228600" lvl="1"/>
            <a:r>
              <a:rPr lang="en-US" sz="2800" dirty="0"/>
              <a:t>Being a teen parent has many challenges:</a:t>
            </a:r>
          </a:p>
          <a:p>
            <a:pPr marL="685800" lvl="2"/>
            <a:r>
              <a:rPr lang="en-US" sz="2400" dirty="0"/>
              <a:t>Day-to-day care of the child.</a:t>
            </a:r>
          </a:p>
          <a:p>
            <a:pPr marL="685800" lvl="2"/>
            <a:r>
              <a:rPr lang="en-US" sz="2400" dirty="0"/>
              <a:t>Money issues.</a:t>
            </a:r>
          </a:p>
          <a:p>
            <a:pPr marL="685800" lvl="2"/>
            <a:r>
              <a:rPr lang="en-US" sz="2400" dirty="0"/>
              <a:t>Social relationships with friends</a:t>
            </a:r>
          </a:p>
          <a:p>
            <a:pPr marL="685800" lvl="2"/>
            <a:r>
              <a:rPr lang="en-US" sz="2400" dirty="0"/>
              <a:t>Own emotions of being a teen parent. </a:t>
            </a:r>
          </a:p>
        </p:txBody>
      </p:sp>
    </p:spTree>
    <p:extLst>
      <p:ext uri="{BB962C8B-B14F-4D97-AF65-F5344CB8AC3E}">
        <p14:creationId xmlns:p14="http://schemas.microsoft.com/office/powerpoint/2010/main" val="2084553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22814-6239-4AAF-B174-C50445BBD3FF}"/>
              </a:ext>
            </a:extLst>
          </p:cNvPr>
          <p:cNvSpPr>
            <a:spLocks noGrp="1"/>
          </p:cNvSpPr>
          <p:nvPr>
            <p:ph type="title"/>
          </p:nvPr>
        </p:nvSpPr>
        <p:spPr/>
        <p:txBody>
          <a:bodyPr/>
          <a:lstStyle/>
          <a:p>
            <a:r>
              <a:rPr lang="en-US" dirty="0"/>
              <a:t>Benefits of Being an Adult Before Becoming a Parent</a:t>
            </a:r>
          </a:p>
        </p:txBody>
      </p:sp>
      <p:sp>
        <p:nvSpPr>
          <p:cNvPr id="3" name="Content Placeholder 2">
            <a:extLst>
              <a:ext uri="{FF2B5EF4-FFF2-40B4-BE49-F238E27FC236}">
                <a16:creationId xmlns:a16="http://schemas.microsoft.com/office/drawing/2014/main" id="{E6C1E4AF-A63E-445A-9B95-6C251FA9ED9C}"/>
              </a:ext>
            </a:extLst>
          </p:cNvPr>
          <p:cNvSpPr>
            <a:spLocks noGrp="1"/>
          </p:cNvSpPr>
          <p:nvPr>
            <p:ph idx="1"/>
          </p:nvPr>
        </p:nvSpPr>
        <p:spPr/>
        <p:txBody>
          <a:bodyPr/>
          <a:lstStyle/>
          <a:p>
            <a:r>
              <a:rPr lang="en-US" dirty="0"/>
              <a:t>Women who have a career can return to it after her child is born if she chooses to. </a:t>
            </a:r>
          </a:p>
          <a:p>
            <a:r>
              <a:rPr lang="en-US" dirty="0"/>
              <a:t>Older parents tend to have less debt and may be able to afford a child easier. </a:t>
            </a:r>
          </a:p>
          <a:p>
            <a:r>
              <a:rPr lang="en-US" dirty="0"/>
              <a:t>Have more patience and are less likely to yell at children. </a:t>
            </a:r>
          </a:p>
          <a:p>
            <a:r>
              <a:rPr lang="en-US" dirty="0"/>
              <a:t>Children of older parents (30 or older) were better behaved, socially adjusted, better educated, and physically and emotionally healthier than children born to teenage mothers and fathers. </a:t>
            </a:r>
          </a:p>
        </p:txBody>
      </p:sp>
    </p:spTree>
    <p:extLst>
      <p:ext uri="{BB962C8B-B14F-4D97-AF65-F5344CB8AC3E}">
        <p14:creationId xmlns:p14="http://schemas.microsoft.com/office/powerpoint/2010/main" val="66387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93247-C82F-45E7-93B2-D354621EA59D}"/>
              </a:ext>
            </a:extLst>
          </p:cNvPr>
          <p:cNvSpPr>
            <a:spLocks noGrp="1"/>
          </p:cNvSpPr>
          <p:nvPr>
            <p:ph type="title"/>
          </p:nvPr>
        </p:nvSpPr>
        <p:spPr/>
        <p:txBody>
          <a:bodyPr/>
          <a:lstStyle/>
          <a:p>
            <a:r>
              <a:rPr lang="en-US" dirty="0"/>
              <a:t>Safe Haven Laws</a:t>
            </a:r>
          </a:p>
        </p:txBody>
      </p:sp>
      <p:sp>
        <p:nvSpPr>
          <p:cNvPr id="3" name="Content Placeholder 2">
            <a:extLst>
              <a:ext uri="{FF2B5EF4-FFF2-40B4-BE49-F238E27FC236}">
                <a16:creationId xmlns:a16="http://schemas.microsoft.com/office/drawing/2014/main" id="{36280C90-229C-4154-A9AE-D9364EC88A6D}"/>
              </a:ext>
            </a:extLst>
          </p:cNvPr>
          <p:cNvSpPr>
            <a:spLocks noGrp="1"/>
          </p:cNvSpPr>
          <p:nvPr>
            <p:ph idx="1"/>
          </p:nvPr>
        </p:nvSpPr>
        <p:spPr/>
        <p:txBody>
          <a:bodyPr/>
          <a:lstStyle/>
          <a:p>
            <a:r>
              <a:rPr lang="en-US" dirty="0"/>
              <a:t>Allows a person to give up an unwanted infant anonymously without fear of arrest or prosecution, as long as the baby hasn’t been abused. </a:t>
            </a:r>
          </a:p>
          <a:p>
            <a:r>
              <a:rPr lang="en-US" dirty="0"/>
              <a:t>Purpose of the law is to protect unwanted babies from being hurt or killed due to being abandoned. </a:t>
            </a:r>
          </a:p>
          <a:p>
            <a:r>
              <a:rPr lang="en-US" dirty="0"/>
              <a:t>Each state has its own laws as to where a child can be left and how long after the birth a parent has to decide to abandon the baby. </a:t>
            </a:r>
          </a:p>
        </p:txBody>
      </p:sp>
    </p:spTree>
    <p:extLst>
      <p:ext uri="{BB962C8B-B14F-4D97-AF65-F5344CB8AC3E}">
        <p14:creationId xmlns:p14="http://schemas.microsoft.com/office/powerpoint/2010/main" val="2943550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ABD76-89F9-4664-A1DE-F14EE823C5C4}"/>
              </a:ext>
            </a:extLst>
          </p:cNvPr>
          <p:cNvSpPr>
            <a:spLocks noGrp="1"/>
          </p:cNvSpPr>
          <p:nvPr>
            <p:ph type="title"/>
          </p:nvPr>
        </p:nvSpPr>
        <p:spPr/>
        <p:txBody>
          <a:bodyPr/>
          <a:lstStyle/>
          <a:p>
            <a:r>
              <a:rPr lang="en-US" dirty="0"/>
              <a:t>Write About It</a:t>
            </a:r>
          </a:p>
        </p:txBody>
      </p:sp>
      <p:sp>
        <p:nvSpPr>
          <p:cNvPr id="3" name="Content Placeholder 2">
            <a:extLst>
              <a:ext uri="{FF2B5EF4-FFF2-40B4-BE49-F238E27FC236}">
                <a16:creationId xmlns:a16="http://schemas.microsoft.com/office/drawing/2014/main" id="{038EFB4A-27BF-4C2F-8387-74C4BD1FF5B1}"/>
              </a:ext>
            </a:extLst>
          </p:cNvPr>
          <p:cNvSpPr>
            <a:spLocks noGrp="1"/>
          </p:cNvSpPr>
          <p:nvPr>
            <p:ph idx="1"/>
          </p:nvPr>
        </p:nvSpPr>
        <p:spPr/>
        <p:txBody>
          <a:bodyPr/>
          <a:lstStyle/>
          <a:p>
            <a:r>
              <a:rPr lang="en-US" i="0" u="none" strike="noStrike" baseline="0" dirty="0">
                <a:solidFill>
                  <a:srgbClr val="000000"/>
                </a:solidFill>
                <a:cs typeface="Helvetica" panose="020B0604020202020204" pitchFamily="34" charset="0"/>
              </a:rPr>
              <a:t>Try to name five of your reproductive organs and five of the opposite sex’s reproductive organs.</a:t>
            </a:r>
            <a:endParaRPr lang="en-US" dirty="0">
              <a:cs typeface="Helvetica" panose="020B0604020202020204" pitchFamily="34" charset="0"/>
            </a:endParaRPr>
          </a:p>
        </p:txBody>
      </p:sp>
    </p:spTree>
    <p:extLst>
      <p:ext uri="{BB962C8B-B14F-4D97-AF65-F5344CB8AC3E}">
        <p14:creationId xmlns:p14="http://schemas.microsoft.com/office/powerpoint/2010/main" val="264136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CB985-89C2-4A48-B353-2896AD5EF6EE}"/>
              </a:ext>
            </a:extLst>
          </p:cNvPr>
          <p:cNvSpPr>
            <a:spLocks noGrp="1"/>
          </p:cNvSpPr>
          <p:nvPr>
            <p:ph type="title"/>
          </p:nvPr>
        </p:nvSpPr>
        <p:spPr/>
        <p:txBody>
          <a:bodyPr/>
          <a:lstStyle/>
          <a:p>
            <a:r>
              <a:rPr lang="en-US" dirty="0"/>
              <a:t>Puberty</a:t>
            </a:r>
          </a:p>
        </p:txBody>
      </p:sp>
      <p:sp>
        <p:nvSpPr>
          <p:cNvPr id="3" name="Content Placeholder 2">
            <a:extLst>
              <a:ext uri="{FF2B5EF4-FFF2-40B4-BE49-F238E27FC236}">
                <a16:creationId xmlns:a16="http://schemas.microsoft.com/office/drawing/2014/main" id="{CE5A971A-012C-4943-BAAC-82814B98CD5A}"/>
              </a:ext>
            </a:extLst>
          </p:cNvPr>
          <p:cNvSpPr>
            <a:spLocks noGrp="1"/>
          </p:cNvSpPr>
          <p:nvPr>
            <p:ph idx="1"/>
          </p:nvPr>
        </p:nvSpPr>
        <p:spPr>
          <a:xfrm>
            <a:off x="586595" y="1807919"/>
            <a:ext cx="10990053" cy="4168338"/>
          </a:xfrm>
        </p:spPr>
        <p:txBody>
          <a:bodyPr/>
          <a:lstStyle/>
          <a:p>
            <a:r>
              <a:rPr lang="en-US" dirty="0"/>
              <a:t>Puberty happens when the pituitary gland releases the sex hormones of estrogen and progesterone in biological females and testosterone in biological males. </a:t>
            </a:r>
          </a:p>
          <a:p>
            <a:r>
              <a:rPr lang="en-US" dirty="0"/>
              <a:t>Sex hormones trigger the secondary sex characteristics in:</a:t>
            </a:r>
          </a:p>
          <a:p>
            <a:pPr lvl="1"/>
            <a:r>
              <a:rPr lang="en-US" dirty="0"/>
              <a:t>Females – breast development and menstruation or menarche.</a:t>
            </a:r>
          </a:p>
          <a:p>
            <a:pPr lvl="1"/>
            <a:r>
              <a:rPr lang="en-US" dirty="0"/>
              <a:t>Males – growth of the sex organs, facial hair, and the deepening of the voice.</a:t>
            </a:r>
          </a:p>
        </p:txBody>
      </p:sp>
    </p:spTree>
    <p:extLst>
      <p:ext uri="{BB962C8B-B14F-4D97-AF65-F5344CB8AC3E}">
        <p14:creationId xmlns:p14="http://schemas.microsoft.com/office/powerpoint/2010/main" val="2565815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B6A-5C91-41CA-B5BA-2C418E9FAD54}"/>
              </a:ext>
            </a:extLst>
          </p:cNvPr>
          <p:cNvSpPr>
            <a:spLocks noGrp="1"/>
          </p:cNvSpPr>
          <p:nvPr>
            <p:ph type="title"/>
          </p:nvPr>
        </p:nvSpPr>
        <p:spPr/>
        <p:txBody>
          <a:bodyPr/>
          <a:lstStyle/>
          <a:p>
            <a:r>
              <a:rPr lang="en-US" dirty="0"/>
              <a:t>Male Reproductive System </a:t>
            </a:r>
            <a:r>
              <a:rPr lang="en-US" sz="2400" i="1" dirty="0"/>
              <a:t>(1 of 2)</a:t>
            </a:r>
          </a:p>
        </p:txBody>
      </p:sp>
      <p:sp>
        <p:nvSpPr>
          <p:cNvPr id="3" name="Content Placeholder 2">
            <a:extLst>
              <a:ext uri="{FF2B5EF4-FFF2-40B4-BE49-F238E27FC236}">
                <a16:creationId xmlns:a16="http://schemas.microsoft.com/office/drawing/2014/main" id="{4C0A5C5A-3765-4D39-81BB-0461641E68A1}"/>
              </a:ext>
            </a:extLst>
          </p:cNvPr>
          <p:cNvSpPr>
            <a:spLocks noGrp="1"/>
          </p:cNvSpPr>
          <p:nvPr>
            <p:ph idx="1"/>
          </p:nvPr>
        </p:nvSpPr>
        <p:spPr/>
        <p:txBody>
          <a:bodyPr/>
          <a:lstStyle/>
          <a:p>
            <a:r>
              <a:rPr lang="en-US" dirty="0"/>
              <a:t>Purpose of the male reproductive system is to produce, maintain, transport, and discharge sperm and to produce and secrete testosterone. </a:t>
            </a:r>
          </a:p>
          <a:p>
            <a:r>
              <a:rPr lang="en-US" dirty="0"/>
              <a:t>Testosterone, the primary male sex hormone, along with sperm are produced in the testes. </a:t>
            </a:r>
          </a:p>
          <a:p>
            <a:r>
              <a:rPr lang="en-US" dirty="0"/>
              <a:t>Sperm travel from the testes to the epididymis where they mature.</a:t>
            </a:r>
          </a:p>
          <a:p>
            <a:pPr marL="0" indent="0">
              <a:buNone/>
            </a:pPr>
            <a:endParaRPr lang="en-US" dirty="0"/>
          </a:p>
          <a:p>
            <a:pPr marL="0" indent="0" algn="r">
              <a:buNone/>
            </a:pPr>
            <a:r>
              <a:rPr lang="en-US" sz="1400" i="1" dirty="0"/>
              <a:t>(continued)</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627581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6B056-37D6-4A4C-A52D-9E86C6F44F4F}"/>
              </a:ext>
            </a:extLst>
          </p:cNvPr>
          <p:cNvSpPr>
            <a:spLocks noGrp="1"/>
          </p:cNvSpPr>
          <p:nvPr>
            <p:ph type="title"/>
          </p:nvPr>
        </p:nvSpPr>
        <p:spPr/>
        <p:txBody>
          <a:bodyPr/>
          <a:lstStyle/>
          <a:p>
            <a:r>
              <a:rPr lang="en-US" dirty="0"/>
              <a:t>Male Reproductive System </a:t>
            </a:r>
            <a:r>
              <a:rPr lang="en-US" sz="2400" i="1" dirty="0"/>
              <a:t>(2 of 3)</a:t>
            </a:r>
          </a:p>
        </p:txBody>
      </p:sp>
      <p:sp>
        <p:nvSpPr>
          <p:cNvPr id="3" name="Content Placeholder 2">
            <a:extLst>
              <a:ext uri="{FF2B5EF4-FFF2-40B4-BE49-F238E27FC236}">
                <a16:creationId xmlns:a16="http://schemas.microsoft.com/office/drawing/2014/main" id="{6069BFB2-E6E4-4482-8C68-5D27AF7BEA56}"/>
              </a:ext>
            </a:extLst>
          </p:cNvPr>
          <p:cNvSpPr>
            <a:spLocks noGrp="1"/>
          </p:cNvSpPr>
          <p:nvPr>
            <p:ph idx="1"/>
          </p:nvPr>
        </p:nvSpPr>
        <p:spPr/>
        <p:txBody>
          <a:bodyPr/>
          <a:lstStyle/>
          <a:p>
            <a:r>
              <a:rPr lang="en-US" dirty="0"/>
              <a:t>During an erection, the sperm move from the epididymis through the vas deferens tube.</a:t>
            </a:r>
          </a:p>
          <a:p>
            <a:r>
              <a:rPr lang="en-US" dirty="0"/>
              <a:t>In the vas deferens tube they combine with fluid from the seminal vesicle, prostate gland, and Cowper’s gland. This fluid mixture is called semen. Semen transports sperm.</a:t>
            </a:r>
          </a:p>
          <a:p>
            <a:r>
              <a:rPr lang="en-US" dirty="0"/>
              <a:t>Semen enters the urethra, a tube inside the penis, and is ejaculated out of an opening in the urethra at the end of the penis.</a:t>
            </a:r>
          </a:p>
          <a:p>
            <a:endParaRPr lang="en-US" dirty="0"/>
          </a:p>
          <a:p>
            <a:pPr marL="0" indent="0" algn="r">
              <a:buNone/>
            </a:pPr>
            <a:r>
              <a:rPr lang="en-US" sz="1400" i="1" dirty="0"/>
              <a:t>(continued)</a:t>
            </a:r>
          </a:p>
        </p:txBody>
      </p:sp>
    </p:spTree>
    <p:extLst>
      <p:ext uri="{BB962C8B-B14F-4D97-AF65-F5344CB8AC3E}">
        <p14:creationId xmlns:p14="http://schemas.microsoft.com/office/powerpoint/2010/main" val="1724845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7910C-2514-44AB-BC1D-CD7B2E919070}"/>
              </a:ext>
            </a:extLst>
          </p:cNvPr>
          <p:cNvSpPr>
            <a:spLocks noGrp="1"/>
          </p:cNvSpPr>
          <p:nvPr>
            <p:ph type="title"/>
          </p:nvPr>
        </p:nvSpPr>
        <p:spPr/>
        <p:txBody>
          <a:bodyPr/>
          <a:lstStyle/>
          <a:p>
            <a:r>
              <a:rPr lang="en-US" dirty="0"/>
              <a:t>Caring for the Male Reproductive System</a:t>
            </a:r>
          </a:p>
        </p:txBody>
      </p:sp>
      <p:sp>
        <p:nvSpPr>
          <p:cNvPr id="3" name="Content Placeholder 2">
            <a:extLst>
              <a:ext uri="{FF2B5EF4-FFF2-40B4-BE49-F238E27FC236}">
                <a16:creationId xmlns:a16="http://schemas.microsoft.com/office/drawing/2014/main" id="{C7042B08-B639-4898-ADD4-FC1F1A5DCE4E}"/>
              </a:ext>
            </a:extLst>
          </p:cNvPr>
          <p:cNvSpPr>
            <a:spLocks noGrp="1"/>
          </p:cNvSpPr>
          <p:nvPr>
            <p:ph idx="1"/>
          </p:nvPr>
        </p:nvSpPr>
        <p:spPr/>
        <p:txBody>
          <a:bodyPr/>
          <a:lstStyle/>
          <a:p>
            <a:r>
              <a:rPr lang="en-US" dirty="0"/>
              <a:t>Males should perform testicular self-exams on a monthly basis. </a:t>
            </a:r>
          </a:p>
          <a:p>
            <a:pPr marL="228600" lvl="1"/>
            <a:r>
              <a:rPr lang="en-US" sz="2800" dirty="0"/>
              <a:t>Shower daily to keep the external reproductive organs clean.</a:t>
            </a:r>
          </a:p>
          <a:p>
            <a:pPr marL="228600" lvl="1"/>
            <a:r>
              <a:rPr lang="en-US" sz="2800" dirty="0"/>
              <a:t>Always wear a protective athletic cup when participating in sports. </a:t>
            </a:r>
          </a:p>
        </p:txBody>
      </p:sp>
    </p:spTree>
    <p:extLst>
      <p:ext uri="{BB962C8B-B14F-4D97-AF65-F5344CB8AC3E}">
        <p14:creationId xmlns:p14="http://schemas.microsoft.com/office/powerpoint/2010/main" val="4110203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A147E-29B4-4752-9C0F-868337D55DFB}"/>
              </a:ext>
            </a:extLst>
          </p:cNvPr>
          <p:cNvSpPr>
            <a:spLocks noGrp="1"/>
          </p:cNvSpPr>
          <p:nvPr>
            <p:ph type="title"/>
          </p:nvPr>
        </p:nvSpPr>
        <p:spPr/>
        <p:txBody>
          <a:bodyPr/>
          <a:lstStyle/>
          <a:p>
            <a:r>
              <a:rPr lang="en-US" dirty="0"/>
              <a:t>Female Reproductive System </a:t>
            </a:r>
            <a:r>
              <a:rPr lang="en-US" sz="1400" i="1" dirty="0"/>
              <a:t>(1 of 3)</a:t>
            </a:r>
          </a:p>
        </p:txBody>
      </p:sp>
      <p:sp>
        <p:nvSpPr>
          <p:cNvPr id="3" name="Content Placeholder 2">
            <a:extLst>
              <a:ext uri="{FF2B5EF4-FFF2-40B4-BE49-F238E27FC236}">
                <a16:creationId xmlns:a16="http://schemas.microsoft.com/office/drawing/2014/main" id="{32166395-3395-46FE-BD40-022ED0215FAA}"/>
              </a:ext>
            </a:extLst>
          </p:cNvPr>
          <p:cNvSpPr>
            <a:spLocks noGrp="1"/>
          </p:cNvSpPr>
          <p:nvPr>
            <p:ph idx="1"/>
          </p:nvPr>
        </p:nvSpPr>
        <p:spPr/>
        <p:txBody>
          <a:bodyPr/>
          <a:lstStyle/>
          <a:p>
            <a:r>
              <a:rPr lang="en-US" dirty="0"/>
              <a:t>Female are born with all the ova, or eggs, ever needed. </a:t>
            </a:r>
          </a:p>
          <a:p>
            <a:r>
              <a:rPr lang="en-US" dirty="0"/>
              <a:t>Ovary contain immature ova. The ovary is a small oval-shaped gland located on each side of the uterus. </a:t>
            </a:r>
          </a:p>
          <a:p>
            <a:r>
              <a:rPr lang="en-US" dirty="0"/>
              <a:t>Ovaries produce the hormone progesterone and estrogen.</a:t>
            </a:r>
          </a:p>
          <a:p>
            <a:r>
              <a:rPr lang="en-US" dirty="0"/>
              <a:t>Once puberty is reached, an ovum is released each month from one of the ovaries and enters the fallopian tube. The fallopian tube carries the ovum from the ovary to the uterus. </a:t>
            </a:r>
          </a:p>
          <a:p>
            <a:pPr marL="0" indent="0">
              <a:buNone/>
            </a:pPr>
            <a:endParaRPr lang="en-US" dirty="0"/>
          </a:p>
          <a:p>
            <a:pPr marL="0" indent="0" algn="r">
              <a:buNone/>
            </a:pPr>
            <a:r>
              <a:rPr lang="en-US" sz="1400" i="1" dirty="0"/>
              <a:t>(continued)</a:t>
            </a:r>
            <a:r>
              <a:rPr lang="en-US" i="1" dirty="0"/>
              <a:t> </a:t>
            </a:r>
          </a:p>
        </p:txBody>
      </p:sp>
    </p:spTree>
    <p:extLst>
      <p:ext uri="{BB962C8B-B14F-4D97-AF65-F5344CB8AC3E}">
        <p14:creationId xmlns:p14="http://schemas.microsoft.com/office/powerpoint/2010/main" val="2237683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7CB42-1440-4C58-9FC1-1D550D1FCC97}"/>
              </a:ext>
            </a:extLst>
          </p:cNvPr>
          <p:cNvSpPr>
            <a:spLocks noGrp="1"/>
          </p:cNvSpPr>
          <p:nvPr>
            <p:ph type="title"/>
          </p:nvPr>
        </p:nvSpPr>
        <p:spPr/>
        <p:txBody>
          <a:bodyPr/>
          <a:lstStyle/>
          <a:p>
            <a:r>
              <a:rPr lang="en-US" dirty="0"/>
              <a:t>Female Reproductive System </a:t>
            </a:r>
            <a:r>
              <a:rPr lang="en-US" sz="2400" i="1" dirty="0"/>
              <a:t>(2 of 3)</a:t>
            </a:r>
            <a:endParaRPr lang="en-US" i="1" dirty="0"/>
          </a:p>
        </p:txBody>
      </p:sp>
      <p:sp>
        <p:nvSpPr>
          <p:cNvPr id="3" name="Content Placeholder 2">
            <a:extLst>
              <a:ext uri="{FF2B5EF4-FFF2-40B4-BE49-F238E27FC236}">
                <a16:creationId xmlns:a16="http://schemas.microsoft.com/office/drawing/2014/main" id="{2D26B5F6-CC63-4301-A047-B06CD45D0B2F}"/>
              </a:ext>
            </a:extLst>
          </p:cNvPr>
          <p:cNvSpPr>
            <a:spLocks noGrp="1"/>
          </p:cNvSpPr>
          <p:nvPr>
            <p:ph idx="1"/>
          </p:nvPr>
        </p:nvSpPr>
        <p:spPr/>
        <p:txBody>
          <a:bodyPr/>
          <a:lstStyle/>
          <a:p>
            <a:r>
              <a:rPr lang="en-US" dirty="0"/>
              <a:t>Lining of the uterus is called the endometrium.</a:t>
            </a:r>
          </a:p>
          <a:p>
            <a:r>
              <a:rPr lang="en-US" dirty="0"/>
              <a:t>Endometrium is where a baby develops during pregnancy. </a:t>
            </a:r>
          </a:p>
          <a:p>
            <a:r>
              <a:rPr lang="en-US" dirty="0"/>
              <a:t>Opening between the uterus and the vagina is the cervix. </a:t>
            </a:r>
          </a:p>
          <a:p>
            <a:r>
              <a:rPr lang="en-US" dirty="0"/>
              <a:t>The vagina is a narrow passageway between the cervix and the outside of the body. </a:t>
            </a:r>
          </a:p>
          <a:p>
            <a:r>
              <a:rPr lang="en-US" dirty="0"/>
              <a:t>External female anatomy is called the vulva and consists of the mons pubis; labia majora; labia minora; and clitoris.</a:t>
            </a:r>
          </a:p>
          <a:p>
            <a:r>
              <a:rPr lang="en-US" dirty="0"/>
              <a:t>Clitoris is the responsive sexual organ.</a:t>
            </a:r>
          </a:p>
          <a:p>
            <a:pPr marL="0" indent="0" algn="r">
              <a:buNone/>
            </a:pPr>
            <a:r>
              <a:rPr lang="en-US" sz="1400" i="1" dirty="0"/>
              <a:t>(continued)</a:t>
            </a:r>
          </a:p>
          <a:p>
            <a:endParaRPr lang="en-US" dirty="0"/>
          </a:p>
          <a:p>
            <a:endParaRPr lang="en-US" dirty="0"/>
          </a:p>
        </p:txBody>
      </p:sp>
    </p:spTree>
    <p:extLst>
      <p:ext uri="{BB962C8B-B14F-4D97-AF65-F5344CB8AC3E}">
        <p14:creationId xmlns:p14="http://schemas.microsoft.com/office/powerpoint/2010/main" val="349382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2114C-BD64-4A5B-9EA2-8D3E9CB1C5FA}"/>
              </a:ext>
            </a:extLst>
          </p:cNvPr>
          <p:cNvSpPr>
            <a:spLocks noGrp="1"/>
          </p:cNvSpPr>
          <p:nvPr>
            <p:ph type="title"/>
          </p:nvPr>
        </p:nvSpPr>
        <p:spPr/>
        <p:txBody>
          <a:bodyPr/>
          <a:lstStyle/>
          <a:p>
            <a:r>
              <a:rPr lang="en-US" dirty="0"/>
              <a:t>Female Reproductive System </a:t>
            </a:r>
            <a:r>
              <a:rPr lang="en-US" sz="2400" i="1" dirty="0"/>
              <a:t>(3 of 3)</a:t>
            </a:r>
            <a:endParaRPr lang="en-US" i="1" dirty="0"/>
          </a:p>
        </p:txBody>
      </p:sp>
      <p:sp>
        <p:nvSpPr>
          <p:cNvPr id="3" name="Content Placeholder 2">
            <a:extLst>
              <a:ext uri="{FF2B5EF4-FFF2-40B4-BE49-F238E27FC236}">
                <a16:creationId xmlns:a16="http://schemas.microsoft.com/office/drawing/2014/main" id="{FADE0B2B-2BF2-4198-87D6-AC6C2151ED7B}"/>
              </a:ext>
            </a:extLst>
          </p:cNvPr>
          <p:cNvSpPr>
            <a:spLocks noGrp="1"/>
          </p:cNvSpPr>
          <p:nvPr>
            <p:ph idx="1"/>
          </p:nvPr>
        </p:nvSpPr>
        <p:spPr/>
        <p:txBody>
          <a:bodyPr/>
          <a:lstStyle/>
          <a:p>
            <a:r>
              <a:rPr lang="en-US" dirty="0"/>
              <a:t>Purpose of the female reproductive system is to produce the sex hormones estrogen and progesterone and to transport ova for fertilization to occur. </a:t>
            </a:r>
          </a:p>
          <a:p>
            <a:endParaRPr lang="en-US" dirty="0"/>
          </a:p>
          <a:p>
            <a:r>
              <a:rPr lang="en-US" dirty="0"/>
              <a:t>If fertilization occurs, the fertilized ovum will implant in the uterus and grow into a baby. </a:t>
            </a:r>
          </a:p>
          <a:p>
            <a:pPr marL="0" indent="0">
              <a:buNone/>
            </a:pPr>
            <a:endParaRPr lang="en-US" dirty="0"/>
          </a:p>
          <a:p>
            <a:r>
              <a:rPr lang="en-US" dirty="0"/>
              <a:t>If fertilization does not take place, the female reproductive system will go through menstruation. </a:t>
            </a:r>
          </a:p>
          <a:p>
            <a:endParaRPr lang="en-US" dirty="0"/>
          </a:p>
        </p:txBody>
      </p:sp>
    </p:spTree>
    <p:extLst>
      <p:ext uri="{BB962C8B-B14F-4D97-AF65-F5344CB8AC3E}">
        <p14:creationId xmlns:p14="http://schemas.microsoft.com/office/powerpoint/2010/main" val="2256273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quot;/&gt;&lt;property id=&quot;20307&quot; value=&quot;270&quot;/&gt;&lt;/object&gt;&lt;object type=&quot;3&quot; unique_id=&quot;10004&quot;&gt;&lt;property id=&quot;20148&quot; value=&quot;5&quot;/&gt;&lt;property id=&quot;20300&quot; value=&quot;Slide 2&quot;/&gt;&lt;property id=&quot;20307&quot; value=&quot;269&quot;/&gt;&lt;/object&gt;&lt;/object&gt;&lt;object type=&quot;8&quot; unique_id=&quot;10008&quot;&gt;&lt;/object&gt;&lt;/object&gt;&lt;/database&gt;"/>
  <p:tag name="MMPROD_NEXTUNIQUEID" val="10009"/>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9121</TotalTime>
  <Words>1096</Words>
  <Application>Microsoft Office PowerPoint</Application>
  <PresentationFormat>Widescreen</PresentationFormat>
  <Paragraphs>113</Paragraphs>
  <Slides>17</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17</vt:i4>
      </vt:variant>
    </vt:vector>
  </HeadingPairs>
  <TitlesOfParts>
    <vt:vector size="28" baseType="lpstr">
      <vt:lpstr>Arial</vt:lpstr>
      <vt:lpstr>Calibri</vt:lpstr>
      <vt:lpstr>Calibri Light</vt:lpstr>
      <vt:lpstr>Franklin Gothic Book</vt:lpstr>
      <vt:lpstr>Franklin Gothic Medium</vt:lpstr>
      <vt:lpstr>Helvetica</vt:lpstr>
      <vt:lpstr>Helvetica Bold</vt:lpstr>
      <vt:lpstr>Helvetica Neue</vt:lpstr>
      <vt:lpstr>Helvetica Neue Condensed</vt:lpstr>
      <vt:lpstr>Office Theme</vt:lpstr>
      <vt:lpstr>Custom Design</vt:lpstr>
      <vt:lpstr>Lesson 2  reproductive systems</vt:lpstr>
      <vt:lpstr>Write About It</vt:lpstr>
      <vt:lpstr>Puberty</vt:lpstr>
      <vt:lpstr>Male Reproductive System (1 of 2)</vt:lpstr>
      <vt:lpstr>Male Reproductive System (2 of 3)</vt:lpstr>
      <vt:lpstr>Caring for the Male Reproductive System</vt:lpstr>
      <vt:lpstr>Female Reproductive System (1 of 3)</vt:lpstr>
      <vt:lpstr>Female Reproductive System (2 of 3)</vt:lpstr>
      <vt:lpstr>Female Reproductive System (3 of 3)</vt:lpstr>
      <vt:lpstr>Caring for the Female Reproductive System</vt:lpstr>
      <vt:lpstr>Menstrual Cycle</vt:lpstr>
      <vt:lpstr>Conception</vt:lpstr>
      <vt:lpstr>Stages of Pregnancy (1 of 2)</vt:lpstr>
      <vt:lpstr>Stages of Pregnancy (2 of 2)</vt:lpstr>
      <vt:lpstr>Teens as Parents</vt:lpstr>
      <vt:lpstr>Benefits of Being an Adult Before Becoming a Parent</vt:lpstr>
      <vt:lpstr>Safe Haven Laws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PHYSICAL AGING</dc:title>
  <dc:creator>Microsoft Office User</dc:creator>
  <cp:lastModifiedBy>Melissa Feld</cp:lastModifiedBy>
  <cp:revision>459</cp:revision>
  <cp:lastPrinted>2017-03-14T16:50:08Z</cp:lastPrinted>
  <dcterms:created xsi:type="dcterms:W3CDTF">2017-03-14T15:11:25Z</dcterms:created>
  <dcterms:modified xsi:type="dcterms:W3CDTF">2021-03-15T14:25:39Z</dcterms:modified>
</cp:coreProperties>
</file>