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1"/>
    <p:sldMasterId id="2147483656" r:id="rId2"/>
  </p:sldMasterIdLst>
  <p:notesMasterIdLst>
    <p:notesMasterId r:id="rId14"/>
  </p:notesMasterIdLst>
  <p:handoutMasterIdLst>
    <p:handoutMasterId r:id="rId15"/>
  </p:handoutMasterIdLst>
  <p:sldIdLst>
    <p:sldId id="270" r:id="rId3"/>
    <p:sldId id="305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</p:sldIdLst>
  <p:sldSz cx="12192000" cy="6858000"/>
  <p:notesSz cx="6858000" cy="9144000"/>
  <p:custDataLst>
    <p:tags r:id="rId16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6BC"/>
    <a:srgbClr val="D7D7D7"/>
    <a:srgbClr val="069E51"/>
    <a:srgbClr val="6A6A6A"/>
    <a:srgbClr val="B93737"/>
    <a:srgbClr val="F49C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435" autoAdjust="0"/>
    <p:restoredTop sz="76700" autoAdjust="0"/>
  </p:normalViewPr>
  <p:slideViewPr>
    <p:cSldViewPr snapToGrid="0" snapToObjects="1">
      <p:cViewPr varScale="1">
        <p:scale>
          <a:sx n="65" d="100"/>
          <a:sy n="65" d="100"/>
        </p:scale>
        <p:origin x="84" y="3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87A2C252-5688-44A0-BFF9-CFA8D34B8E5E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254FF0-9A45-4C62-8064-44E4CC6685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96CCC59E-CCE7-404B-AA4E-0DEAD720DA9F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fld id="{9D8F4014-75F9-474D-8DFA-11374318636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8F4014-75F9-474D-8DFA-11374318636E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432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387158"/>
            <a:ext cx="9144000" cy="1866319"/>
          </a:xfrm>
          <a:prstGeom prst="rect">
            <a:avLst/>
          </a:prstGeom>
        </p:spPr>
        <p:txBody>
          <a:bodyPr anchor="t"/>
          <a:lstStyle>
            <a:lvl1pPr algn="ctr">
              <a:defRPr sz="6000" b="1" i="0" cap="all" baseline="0">
                <a:ln>
                  <a:noFill/>
                </a:ln>
                <a:solidFill>
                  <a:srgbClr val="3766BC"/>
                </a:solidFill>
                <a:latin typeface="Helvetica Neue Condensed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975134"/>
            <a:ext cx="9144000" cy="412024"/>
          </a:xfrm>
        </p:spPr>
        <p:txBody>
          <a:bodyPr>
            <a:normAutofit/>
          </a:bodyPr>
          <a:lstStyle>
            <a:lvl1pPr marL="0" indent="0" algn="ctr">
              <a:buNone/>
              <a:defRPr sz="2200" cap="all" baseline="0">
                <a:solidFill>
                  <a:srgbClr val="6A6A6A"/>
                </a:solidFill>
                <a:latin typeface="Helvetica Neue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0" y="5845552"/>
            <a:ext cx="12192000" cy="457277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1800" baseline="0">
                <a:solidFill>
                  <a:srgbClr val="D7D7D7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20231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B519A-78B7-4C0F-8A15-E9B5323AC18E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AA1434-A6A6-46B9-BAF2-FED71B7A5BE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0850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6E29B-72B0-4DFE-BAF8-4FA4CD0AE990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F52ED4-BC79-47BF-8A23-39D94FF7F8D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9021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273E4-1673-4F49-A000-75434E831798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2C659B-36D2-41BC-8F83-C5BFD5B899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1682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97C10-F4CF-4AAF-9394-2137F383A334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10FCE6-E227-4E91-84F8-5EF6FA89DEE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6217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66095-A1A3-4C98-A61E-8857A55537CF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A75FD8-31B5-4DD0-A600-3D54C457EDB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6197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69560"/>
            <a:ext cx="10515600" cy="4097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ctr">
              <a:defRPr sz="3800" b="1" i="0" cap="none" baseline="0">
                <a:solidFill>
                  <a:srgbClr val="3766BC"/>
                </a:solidFill>
                <a:latin typeface="Helvetica Neue Condensed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7919"/>
            <a:ext cx="10515600" cy="4168338"/>
          </a:xfrm>
        </p:spPr>
        <p:txBody>
          <a:bodyPr>
            <a:noAutofit/>
          </a:bodyPr>
          <a:lstStyle>
            <a:lvl1pPr>
              <a:defRPr b="1" baseline="0">
                <a:latin typeface="Helvetica" pitchFamily="34" charset="0"/>
              </a:defRPr>
            </a:lvl1pPr>
            <a:lvl2pPr>
              <a:defRPr b="1" baseline="0">
                <a:latin typeface="Helvetica" pitchFamily="34" charset="0"/>
              </a:defRPr>
            </a:lvl2pPr>
            <a:lvl3pPr>
              <a:defRPr b="1">
                <a:latin typeface="Helvetica" pitchFamily="34" charset="0"/>
              </a:defRPr>
            </a:lvl3pPr>
            <a:lvl4pPr>
              <a:defRPr b="1" baseline="0">
                <a:latin typeface="Helvetica" pitchFamily="34" charset="0"/>
              </a:defRPr>
            </a:lvl4pPr>
            <a:lvl5pPr>
              <a:defRPr b="1">
                <a:latin typeface="Helvetica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38977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41954"/>
            <a:ext cx="5181600" cy="4134303"/>
          </a:xfrm>
        </p:spPr>
        <p:txBody>
          <a:bodyPr>
            <a:noAutofit/>
          </a:bodyPr>
          <a:lstStyle>
            <a:lvl1pPr>
              <a:defRPr b="1">
                <a:latin typeface="Helvetica" pitchFamily="34" charset="0"/>
              </a:defRPr>
            </a:lvl1pPr>
            <a:lvl2pPr>
              <a:defRPr b="1">
                <a:latin typeface="Helvetica" pitchFamily="34" charset="0"/>
              </a:defRPr>
            </a:lvl2pPr>
            <a:lvl3pPr>
              <a:defRPr b="1">
                <a:latin typeface="Helvetica" pitchFamily="34" charset="0"/>
              </a:defRPr>
            </a:lvl3pPr>
            <a:lvl4pPr>
              <a:defRPr b="1">
                <a:latin typeface="Helvetica" pitchFamily="34" charset="0"/>
              </a:defRPr>
            </a:lvl4pPr>
            <a:lvl5pPr>
              <a:defRPr b="1">
                <a:latin typeface="Helvetica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41953"/>
            <a:ext cx="5181600" cy="4134303"/>
          </a:xfrm>
        </p:spPr>
        <p:txBody>
          <a:bodyPr>
            <a:noAutofit/>
          </a:bodyPr>
          <a:lstStyle>
            <a:lvl1pPr>
              <a:defRPr b="1">
                <a:latin typeface="Helvetica" pitchFamily="34" charset="0"/>
              </a:defRPr>
            </a:lvl1pPr>
            <a:lvl2pPr>
              <a:defRPr b="1">
                <a:latin typeface="Helvetica" pitchFamily="34" charset="0"/>
              </a:defRPr>
            </a:lvl2pPr>
            <a:lvl3pPr>
              <a:defRPr b="1">
                <a:latin typeface="Helvetica" pitchFamily="34" charset="0"/>
              </a:defRPr>
            </a:lvl3pPr>
            <a:lvl4pPr>
              <a:defRPr b="1">
                <a:latin typeface="Helvetica" pitchFamily="34" charset="0"/>
              </a:defRPr>
            </a:lvl4pPr>
            <a:lvl5pPr>
              <a:defRPr b="1">
                <a:latin typeface="Helvetica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38200" y="969560"/>
            <a:ext cx="10515600" cy="40979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ctr">
              <a:defRPr sz="3800" b="1" i="0" baseline="0">
                <a:solidFill>
                  <a:srgbClr val="3766BC"/>
                </a:solidFill>
                <a:latin typeface="Helvetica Neue Condensed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05059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7BA7D-B68D-4CAB-B007-9C48419216CD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7474A3-2782-4698-B0C3-200C78EED7D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4330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9FC19-6F6B-40BB-A551-5B23405E1A22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8DB88A-3BFC-43D6-A0B9-1F9382ED257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2760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8C940-C326-4E22-A072-F58D9986B6CC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C6C458-612D-410B-A23A-38C22B1AD2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5558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050E1-B9F5-47B8-8A5F-7ADCF818B579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8573AA-BCB7-4BEE-8B0C-22CEC8BA27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6376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6B03A-8A4D-4B18-85EA-C920101115C2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1E2BBD-6DFD-4051-B524-3C412915A2B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5609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BF81C-7F74-4E4D-BD97-843E430D1755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81CFFC-F819-4CCF-95AB-0B72F07DC82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9133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7" name="Title Placeholder 8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E4AE11F-9285-4F6F-A6B2-1A6388682792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A8AA81F6-E4F9-4273-BDEA-24C02A580AF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800" kern="1200">
          <a:solidFill>
            <a:srgbClr val="3766BC"/>
          </a:solidFill>
          <a:latin typeface="Helvetica Neue Condensed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800">
          <a:solidFill>
            <a:srgbClr val="3766BC"/>
          </a:solidFill>
          <a:latin typeface="Helvetica Neue Condensed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800">
          <a:solidFill>
            <a:srgbClr val="3766BC"/>
          </a:solidFill>
          <a:latin typeface="Helvetica Neue Condensed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800">
          <a:solidFill>
            <a:srgbClr val="3766BC"/>
          </a:solidFill>
          <a:latin typeface="Helvetica Neue Condensed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800">
          <a:solidFill>
            <a:srgbClr val="3766BC"/>
          </a:solidFill>
          <a:latin typeface="Helvetica Neue Condensed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Helvetica Bold" charset="0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Helvetica Bold" charset="0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Helvetica Bold" charset="0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Helvetica Bold" charset="0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Helvetica Bold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ctrTitle"/>
          </p:nvPr>
        </p:nvSpPr>
        <p:spPr>
          <a:xfrm>
            <a:off x="268941" y="2387600"/>
            <a:ext cx="11362765" cy="1865313"/>
          </a:xfrm>
        </p:spPr>
        <p:txBody>
          <a:bodyPr/>
          <a:lstStyle/>
          <a:p>
            <a:pPr eaLnBrk="1" hangingPunct="1"/>
            <a:r>
              <a:rPr lang="en-US" dirty="0"/>
              <a:t>Lesson 3 </a:t>
            </a:r>
            <a:br>
              <a:rPr lang="en-US" dirty="0"/>
            </a:br>
            <a:r>
              <a:rPr lang="en-US" dirty="0"/>
              <a:t>abstinence and contraception</a:t>
            </a:r>
            <a:endParaRPr lang="en-US" altLang="en-US" cap="none" dirty="0">
              <a:latin typeface="Helvetica Neue Condensed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974850"/>
            <a:ext cx="9144000" cy="41275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dirty="0"/>
              <a:t>Reproductive and sexual health</a:t>
            </a:r>
            <a:endParaRPr lang="en-US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CA79D-E258-4B85-ADCB-4AF1FE930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Emergency Contraception </a:t>
            </a:r>
            <a:r>
              <a:rPr lang="en-US" sz="2400" i="1" dirty="0"/>
              <a:t>(1 of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329263-11AB-4853-935C-7E6CA4F0E4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Emergency contraception is a medical way to prevent pregnancy after having unprotected sex, but it does not prevent the spread of STDs. </a:t>
            </a:r>
          </a:p>
          <a:p>
            <a:pPr lvl="1"/>
            <a:endParaRPr lang="en-US" dirty="0"/>
          </a:p>
          <a:p>
            <a:pPr marL="236538" lvl="1"/>
            <a:r>
              <a:rPr lang="en-US" sz="2800" dirty="0"/>
              <a:t>Used in emergency circumstances including unprotected vaginal sex, contraceptive failure, incorrect use of contraceptives, or rape.</a:t>
            </a:r>
          </a:p>
          <a:p>
            <a:pPr marL="236538" lvl="1"/>
            <a:endParaRPr lang="en-US" sz="2800" dirty="0"/>
          </a:p>
          <a:p>
            <a:pPr marL="236538" lvl="1"/>
            <a:r>
              <a:rPr lang="en-US" sz="2800" dirty="0"/>
              <a:t>Emergency contraception does not end a pregnancy; it will only prevent a pregnancy from happening. </a:t>
            </a:r>
            <a:endParaRPr lang="en-US" dirty="0"/>
          </a:p>
          <a:p>
            <a:pPr marL="457200" lvl="2" indent="0" algn="r">
              <a:buNone/>
            </a:pPr>
            <a:r>
              <a:rPr lang="en-US" sz="1400" i="1" dirty="0"/>
              <a:t>(continued)</a:t>
            </a:r>
          </a:p>
        </p:txBody>
      </p:sp>
    </p:spTree>
    <p:extLst>
      <p:ext uri="{BB962C8B-B14F-4D97-AF65-F5344CB8AC3E}">
        <p14:creationId xmlns:p14="http://schemas.microsoft.com/office/powerpoint/2010/main" val="41160984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CA79D-E258-4B85-ADCB-4AF1FE930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Emergency Contraception </a:t>
            </a:r>
            <a:r>
              <a:rPr lang="en-US" sz="2400" i="1" dirty="0"/>
              <a:t>(2 of 2)</a:t>
            </a: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329263-11AB-4853-935C-7E6CA4F0E4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36538" lvl="1" indent="-236538"/>
            <a:r>
              <a:rPr lang="en-US" sz="2800" dirty="0"/>
              <a:t>Two kinds of emergency contraception:</a:t>
            </a:r>
          </a:p>
          <a:p>
            <a:pPr marL="693738" lvl="2" indent="-236538"/>
            <a:r>
              <a:rPr lang="en-US" sz="2400" dirty="0"/>
              <a:t>Having a doctor place a Paragard IUD within 5 days of the unprotected sex.</a:t>
            </a:r>
          </a:p>
          <a:p>
            <a:pPr marL="693738" lvl="2" indent="-236538"/>
            <a:r>
              <a:rPr lang="en-US" sz="2400" dirty="0"/>
              <a:t>Taking an emergency contraceptive pill within 5 days of the unprotected sex. Often called the </a:t>
            </a:r>
            <a:r>
              <a:rPr lang="en-US" sz="2400" i="1" dirty="0"/>
              <a:t>morning-after pill</a:t>
            </a:r>
            <a:r>
              <a:rPr lang="en-US" sz="2400" dirty="0"/>
              <a:t>.</a:t>
            </a:r>
          </a:p>
          <a:p>
            <a:pPr marL="693738" lvl="2" indent="-236538"/>
            <a:endParaRPr lang="en-US" dirty="0"/>
          </a:p>
          <a:p>
            <a:pPr marL="236538" lvl="2" indent="-236538"/>
            <a:r>
              <a:rPr lang="en-US" sz="2800" dirty="0"/>
              <a:t>Two types of pills:</a:t>
            </a:r>
          </a:p>
          <a:p>
            <a:pPr marL="693738" lvl="3" indent="-236538"/>
            <a:r>
              <a:rPr lang="en-US" sz="2400" dirty="0"/>
              <a:t>One must be prescribed by a doctor and the other can be bought over the counter at a pharmacy. </a:t>
            </a:r>
          </a:p>
          <a:p>
            <a:pPr marL="693738" lvl="3" indent="-236538"/>
            <a:r>
              <a:rPr lang="en-US" sz="2400" dirty="0"/>
              <a:t>Both pills work by temporarily stopping the ovary from releasing an egg, which would prevent fertilization from happening.</a:t>
            </a:r>
          </a:p>
          <a:p>
            <a:pPr marL="457200" lvl="2" indent="0" algn="r"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381586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0D596-4152-45E2-9743-80A91281D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Write About 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2CE0AD-85AF-4C99-844F-F91AC66424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List as many types of contraceptives as you can.</a:t>
            </a:r>
          </a:p>
        </p:txBody>
      </p:sp>
    </p:spTree>
    <p:extLst>
      <p:ext uri="{BB962C8B-B14F-4D97-AF65-F5344CB8AC3E}">
        <p14:creationId xmlns:p14="http://schemas.microsoft.com/office/powerpoint/2010/main" val="1340336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14B23-536A-40E0-9DBC-CA57CD01F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Abstinence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4B291D-F9B8-4028-897A-7C0EB4AD90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Abstinence means refraining from any type of sexual activity: vaginal, oral, anal, and naked genital-to-genital rubbing or </a:t>
            </a:r>
            <a:r>
              <a:rPr lang="en-US" i="1" dirty="0"/>
              <a:t>outercourse.</a:t>
            </a:r>
          </a:p>
          <a:p>
            <a:endParaRPr lang="en-US" dirty="0"/>
          </a:p>
          <a:p>
            <a:r>
              <a:rPr lang="en-US" dirty="0"/>
              <a:t>Abstinence has no medical side effects, is free, can be used at any time, and is 100% effective in protecting against pregnancy, HIV, and STDs/STIs.</a:t>
            </a:r>
          </a:p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017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8286B-C5DF-4CF7-AEB8-18347241D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Contraception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FFB8AD-2B6A-4265-9D14-42B09B4CAB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Contraception is any method, medicine, or device used to prevent pregnancy. </a:t>
            </a:r>
          </a:p>
          <a:p>
            <a:pPr marL="236538" lvl="1" indent="-236538"/>
            <a:r>
              <a:rPr lang="en-US" sz="2800" dirty="0"/>
              <a:t>Safe sex is sex with a male latex condom; female condom; dental dam; gloves; or finger sleeve – depending on the type of sex you will be having. </a:t>
            </a:r>
          </a:p>
          <a:p>
            <a:pPr marL="236538" lvl="1" indent="-236538"/>
            <a:r>
              <a:rPr lang="en-US" sz="2800" dirty="0"/>
              <a:t>Safe sex is about protection, sexual consent, and open communication with your partner. </a:t>
            </a:r>
          </a:p>
        </p:txBody>
      </p:sp>
    </p:spTree>
    <p:extLst>
      <p:ext uri="{BB962C8B-B14F-4D97-AF65-F5344CB8AC3E}">
        <p14:creationId xmlns:p14="http://schemas.microsoft.com/office/powerpoint/2010/main" val="15420767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A4DC9-2EA6-4D58-A15A-74AE3D2AA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Contraceptive Methods: Effectiveness, Advantages, and Disadvantages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57B8C5-FF67-4299-B80C-097796D7FD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Only contraceptive method that is 100% effective in preventing pregnancy and protecting against STDs is abstinence. </a:t>
            </a:r>
          </a:p>
          <a:p>
            <a:r>
              <a:rPr lang="en-US" dirty="0"/>
              <a:t>Next most effective method is a male latex condom.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Four categories of contraceptives:</a:t>
            </a:r>
          </a:p>
          <a:p>
            <a:pPr lvl="1"/>
            <a:r>
              <a:rPr lang="en-US" dirty="0"/>
              <a:t>Barrier</a:t>
            </a:r>
          </a:p>
          <a:p>
            <a:pPr lvl="1"/>
            <a:r>
              <a:rPr lang="en-US" dirty="0"/>
              <a:t>Hormonal</a:t>
            </a:r>
          </a:p>
          <a:p>
            <a:pPr lvl="1"/>
            <a:r>
              <a:rPr lang="en-US" dirty="0"/>
              <a:t>Informational</a:t>
            </a:r>
          </a:p>
          <a:p>
            <a:pPr lvl="1"/>
            <a:r>
              <a:rPr lang="en-US" dirty="0"/>
              <a:t>Permanent    </a:t>
            </a:r>
          </a:p>
        </p:txBody>
      </p:sp>
    </p:spTree>
    <p:extLst>
      <p:ext uri="{BB962C8B-B14F-4D97-AF65-F5344CB8AC3E}">
        <p14:creationId xmlns:p14="http://schemas.microsoft.com/office/powerpoint/2010/main" val="23078887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7FCE7-9EC8-4396-8E8A-99132947E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Barrier Contraceptive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B381E4-F750-40A8-ACE6-5A6770514A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Prevent sperm from entering a woman’s uterus. </a:t>
            </a:r>
          </a:p>
          <a:p>
            <a:r>
              <a:rPr lang="en-US" dirty="0"/>
              <a:t>May also prevent STDs from being spread. </a:t>
            </a:r>
          </a:p>
          <a:p>
            <a:r>
              <a:rPr lang="en-US" dirty="0"/>
              <a:t>Barrier contraceptives include:</a:t>
            </a:r>
          </a:p>
          <a:p>
            <a:pPr lvl="1"/>
            <a:r>
              <a:rPr lang="en-US" dirty="0"/>
              <a:t>male latex condom, female/internal condom, dental dam, finger sleeve, diaphragm, cervical cap, sponge, and spermicide.</a:t>
            </a:r>
          </a:p>
          <a:p>
            <a:pPr marL="914400" lvl="2" indent="0">
              <a:buNone/>
            </a:pPr>
            <a:endParaRPr lang="en-US" dirty="0"/>
          </a:p>
          <a:p>
            <a:pPr marL="0" lvl="2" indent="0">
              <a:buNone/>
            </a:pPr>
            <a:endParaRPr lang="en-US" dirty="0"/>
          </a:p>
          <a:p>
            <a:pPr marL="0" lvl="2" indent="0">
              <a:buNone/>
            </a:pPr>
            <a:endParaRPr lang="en-US" dirty="0"/>
          </a:p>
          <a:p>
            <a:pPr marL="0" lvl="2" indent="0">
              <a:buNone/>
            </a:pPr>
            <a:r>
              <a:rPr lang="en-US" dirty="0"/>
              <a:t>*</a:t>
            </a:r>
            <a:r>
              <a:rPr lang="en-US" sz="1800" dirty="0"/>
              <a:t>Refer to Table 1 for effectiveness, advantages and disadvantages of all contraceptives. </a:t>
            </a:r>
          </a:p>
          <a:p>
            <a:pPr marL="228600" lvl="1"/>
            <a:endParaRPr lang="en-US" sz="2800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462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7FCE7-9EC8-4396-8E8A-99132947E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Hormonal Contraceptive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B381E4-F750-40A8-ACE6-5A6770514A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Contain progestin, and may or may not also contain estrogen, which works to prevent ovulation.  </a:t>
            </a:r>
          </a:p>
          <a:p>
            <a:r>
              <a:rPr lang="en-US" dirty="0"/>
              <a:t>Do not prevent STDs.</a:t>
            </a:r>
          </a:p>
          <a:p>
            <a:endParaRPr lang="en-US" dirty="0"/>
          </a:p>
          <a:p>
            <a:r>
              <a:rPr lang="en-US" dirty="0"/>
              <a:t>Hormonal contraceptives include:</a:t>
            </a:r>
          </a:p>
          <a:p>
            <a:pPr lvl="1"/>
            <a:r>
              <a:rPr lang="en-US" dirty="0"/>
              <a:t>the birth control pill, patch, Depo-Provera shot, and intrauterine device (IUD).</a:t>
            </a:r>
          </a:p>
          <a:p>
            <a:pPr marL="914400" lvl="2" indent="0">
              <a:buNone/>
            </a:pPr>
            <a:endParaRPr lang="en-US" dirty="0"/>
          </a:p>
          <a:p>
            <a:pPr marL="0" lvl="2" indent="0">
              <a:buNone/>
            </a:pPr>
            <a:r>
              <a:rPr lang="en-US" dirty="0"/>
              <a:t>*</a:t>
            </a:r>
            <a:r>
              <a:rPr lang="en-US" sz="1800" dirty="0"/>
              <a:t>Refer to Table 1 for effectiveness, advantages and disadvantages of all contraceptives. </a:t>
            </a:r>
          </a:p>
          <a:p>
            <a:pPr marL="0" lvl="2" indent="0">
              <a:buNone/>
            </a:pPr>
            <a:endParaRPr lang="en-US" dirty="0"/>
          </a:p>
          <a:p>
            <a:pPr marL="914400" lvl="2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9103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7FCE7-9EC8-4396-8E8A-99132947E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Informational Contraceptive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B381E4-F750-40A8-ACE6-5A6770514A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They are not actual contraceptives but are used as a method to protect against pregnancy and STDs. </a:t>
            </a:r>
          </a:p>
          <a:p>
            <a:r>
              <a:rPr lang="en-US" dirty="0"/>
              <a:t>Informational contraceptives include:</a:t>
            </a:r>
          </a:p>
          <a:p>
            <a:pPr lvl="1"/>
            <a:r>
              <a:rPr lang="en-US" dirty="0"/>
              <a:t>Abstinence – protects against pregnancy and STDs.</a:t>
            </a:r>
          </a:p>
          <a:p>
            <a:pPr lvl="1"/>
            <a:r>
              <a:rPr lang="en-US" dirty="0"/>
              <a:t>Withdrawal – may not protect against pregnancy and STDs.</a:t>
            </a:r>
          </a:p>
          <a:p>
            <a:pPr marL="914400" lvl="2" indent="0">
              <a:buNone/>
            </a:pPr>
            <a:endParaRPr lang="en-US" dirty="0"/>
          </a:p>
          <a:p>
            <a:pPr marL="0" lvl="2" indent="0">
              <a:buNone/>
            </a:pPr>
            <a:endParaRPr lang="en-US" dirty="0"/>
          </a:p>
          <a:p>
            <a:pPr marL="0" lvl="2" indent="0">
              <a:buNone/>
            </a:pPr>
            <a:endParaRPr lang="en-US" dirty="0"/>
          </a:p>
          <a:p>
            <a:pPr marL="0" lvl="2" indent="0">
              <a:buNone/>
            </a:pPr>
            <a:r>
              <a:rPr lang="en-US" dirty="0"/>
              <a:t>*</a:t>
            </a:r>
            <a:r>
              <a:rPr lang="en-US" sz="1800" dirty="0"/>
              <a:t>Refer to Table 1 for effectiveness, advantages and disadvantages of all contraceptives. </a:t>
            </a:r>
          </a:p>
          <a:p>
            <a:pPr marL="0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2562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7FCE7-9EC8-4396-8E8A-99132947E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Permanent Contraceptive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B381E4-F750-40A8-ACE6-5A6770514A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Used when individuals do not want to have any more children.  </a:t>
            </a:r>
          </a:p>
          <a:p>
            <a:r>
              <a:rPr lang="en-US" dirty="0"/>
              <a:t>Prevents pregnancy but not STDs. </a:t>
            </a:r>
          </a:p>
          <a:p>
            <a:r>
              <a:rPr lang="en-US" dirty="0"/>
              <a:t>Permanent contraceptives include:</a:t>
            </a:r>
          </a:p>
          <a:p>
            <a:pPr lvl="1"/>
            <a:r>
              <a:rPr lang="en-US" dirty="0"/>
              <a:t>Tubal ligation for females.</a:t>
            </a:r>
          </a:p>
          <a:p>
            <a:pPr lvl="1"/>
            <a:r>
              <a:rPr lang="en-US" dirty="0"/>
              <a:t>Vasectomy for males.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sz="2000" dirty="0"/>
              <a:t>*</a:t>
            </a:r>
            <a:r>
              <a:rPr lang="en-US" sz="1800" dirty="0"/>
              <a:t>Refer to Table 1 for effectiveness, advantages and disadvantages of all contraceptives. </a:t>
            </a:r>
          </a:p>
          <a:p>
            <a:pPr marL="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52993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10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70&quot;/&gt;&lt;/object&gt;&lt;object type=&quot;3&quot; unique_id=&quot;10004&quot;&gt;&lt;property id=&quot;20148&quot; value=&quot;5&quot;/&gt;&lt;property id=&quot;20300&quot; value=&quot;Slide 2&quot;/&gt;&lt;property id=&quot;20307&quot; value=&quot;269&quot;/&gt;&lt;/object&gt;&lt;/object&gt;&lt;object type=&quot;8&quot; unique_id=&quot;10008&quot;&gt;&lt;/object&gt;&lt;/object&gt;&lt;/database&gt;"/>
  <p:tag name="MMPROD_NEXTUNIQUEID" val="10009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9053</TotalTime>
  <Words>586</Words>
  <Application>Microsoft Office PowerPoint</Application>
  <PresentationFormat>Widescreen</PresentationFormat>
  <Paragraphs>73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Arial</vt:lpstr>
      <vt:lpstr>Calibri</vt:lpstr>
      <vt:lpstr>Calibri Light</vt:lpstr>
      <vt:lpstr>Franklin Gothic Book</vt:lpstr>
      <vt:lpstr>Franklin Gothic Medium</vt:lpstr>
      <vt:lpstr>Helvetica</vt:lpstr>
      <vt:lpstr>Helvetica Bold</vt:lpstr>
      <vt:lpstr>Helvetica Neue</vt:lpstr>
      <vt:lpstr>Helvetica Neue Condensed</vt:lpstr>
      <vt:lpstr>Office Theme</vt:lpstr>
      <vt:lpstr>Custom Design</vt:lpstr>
      <vt:lpstr>Lesson 3  abstinence and contraception</vt:lpstr>
      <vt:lpstr>Write About It</vt:lpstr>
      <vt:lpstr>Abstinence</vt:lpstr>
      <vt:lpstr>Contraception</vt:lpstr>
      <vt:lpstr>Contraceptive Methods: Effectiveness, Advantages, and Disadvantages</vt:lpstr>
      <vt:lpstr>Barrier Contraceptive Methods</vt:lpstr>
      <vt:lpstr>Hormonal Contraceptive Methods</vt:lpstr>
      <vt:lpstr>Informational Contraceptive Methods</vt:lpstr>
      <vt:lpstr>Permanent Contraceptive Methods</vt:lpstr>
      <vt:lpstr>Emergency Contraception (1 of 2)</vt:lpstr>
      <vt:lpstr>Emergency Contraception (2 of 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PHYSICAL AGING</dc:title>
  <dc:creator>Microsoft Office User</dc:creator>
  <cp:lastModifiedBy>Melissa Feld</cp:lastModifiedBy>
  <cp:revision>418</cp:revision>
  <cp:lastPrinted>2017-03-14T16:50:08Z</cp:lastPrinted>
  <dcterms:created xsi:type="dcterms:W3CDTF">2017-03-14T15:11:25Z</dcterms:created>
  <dcterms:modified xsi:type="dcterms:W3CDTF">2021-03-15T14:26:45Z</dcterms:modified>
</cp:coreProperties>
</file>