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7"/>
  </p:notesMasterIdLst>
  <p:sldIdLst>
    <p:sldId id="427" r:id="rId2"/>
    <p:sldId id="337" r:id="rId3"/>
    <p:sldId id="334" r:id="rId4"/>
    <p:sldId id="422" r:id="rId5"/>
    <p:sldId id="450" r:id="rId6"/>
    <p:sldId id="455" r:id="rId7"/>
    <p:sldId id="441" r:id="rId8"/>
    <p:sldId id="451" r:id="rId9"/>
    <p:sldId id="452" r:id="rId10"/>
    <p:sldId id="459" r:id="rId11"/>
    <p:sldId id="456" r:id="rId12"/>
    <p:sldId id="457" r:id="rId13"/>
    <p:sldId id="453" r:id="rId14"/>
    <p:sldId id="458" r:id="rId15"/>
    <p:sldId id="449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njamin Sibley" initials="BAS" lastIdx="3" clrIdx="0">
    <p:extLst>
      <p:ext uri="{19B8F6BF-5375-455C-9EA6-DF929625EA0E}">
        <p15:presenceInfo xmlns:p15="http://schemas.microsoft.com/office/powerpoint/2012/main" userId="Benjamin Sibley" providerId="None"/>
      </p:ext>
    </p:extLst>
  </p:cmAuthor>
  <p:cmAuthor id="2" name="Melissa Feld" initials="MF" lastIdx="3" clrIdx="1">
    <p:extLst>
      <p:ext uri="{19B8F6BF-5375-455C-9EA6-DF929625EA0E}">
        <p15:presenceInfo xmlns:p15="http://schemas.microsoft.com/office/powerpoint/2012/main" userId="S::MELISSAF@hkusa.com::0f29222b-6214-49c0-8417-0f9c07eec459" providerId="AD"/>
      </p:ext>
    </p:extLst>
  </p:cmAuthor>
  <p:cmAuthor id="3" name="Darla Castelli" initials="DC" lastIdx="1" clrIdx="2">
    <p:extLst>
      <p:ext uri="{19B8F6BF-5375-455C-9EA6-DF929625EA0E}">
        <p15:presenceInfo xmlns:p15="http://schemas.microsoft.com/office/powerpoint/2012/main" userId="7UrpDUNxLb3wz+BQ0wOX2q7Wu6WjqQkaVb27W5YmfaU=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0F9E2B-FDCF-DD4C-50FF-03D9D3A74549}" v="107" dt="2022-06-11T19:42:30.169"/>
    <p1510:client id="{04B6EE96-B195-4823-2D63-315C982ED8B7}" v="858" dt="2022-06-03T21:06:15.601"/>
    <p1510:client id="{069374D2-0824-1892-B398-13FF1AA2E7DB}" v="2417" dt="2022-06-10T19:41:57.704"/>
    <p1510:client id="{0982CFA4-291B-B051-48FF-3719AE8B1DD7}" v="3" dt="2022-06-14T13:56:25.477"/>
    <p1510:client id="{0E975F3D-D17C-9C09-AC40-E3073B3C6A2F}" v="1345" dt="2022-06-01T22:59:36.040"/>
    <p1510:client id="{14CD8D72-2C0E-B6EA-9F84-93C4F70EFE95}" v="308" dt="2022-05-24T21:33:20.661"/>
    <p1510:client id="{1664D6C9-0630-8611-A021-CA0EC941D1DE}" v="409" dt="2022-06-05T12:39:47.327"/>
    <p1510:client id="{1996537B-60FB-E22E-31B8-B601792592A3}" v="917" dt="2022-05-24T19:16:09.094"/>
    <p1510:client id="{1CB15461-3281-2FC1-906F-7A0798DFFA0E}" v="6" dt="2022-05-24T21:13:25.061"/>
    <p1510:client id="{1F0622F9-6923-A7B9-1E1C-961E0CC0D98B}" v="13" dt="2022-06-01T20:02:33.377"/>
    <p1510:client id="{20A4CD02-EB88-7A24-E5E8-AE527A282612}" v="115" dt="2022-06-12T21:18:15.827"/>
    <p1510:client id="{224EF453-7F40-08CA-897D-8637D446956E}" v="438" dt="2022-06-11T20:02:43.741"/>
    <p1510:client id="{2272C600-89A4-66E4-5BFD-E589E861DB3D}" v="266" dt="2022-05-25T14:37:38.660"/>
    <p1510:client id="{26941114-D38A-1227-B2B6-3BB478BE53DB}" v="1596" dt="2022-06-06T15:32:16.869"/>
    <p1510:client id="{2B82B3E6-ECBE-FE38-0F4E-95C01880CAD0}" v="1433" dt="2022-06-12T21:11:50.370"/>
    <p1510:client id="{2C014A0F-A6D2-4EF3-2C8F-AF0CA36E43A4}" v="1463" dt="2022-06-08T02:46:14.301"/>
    <p1510:client id="{2C02AB52-250F-807D-96EF-C225054F5B94}" v="1085" dt="2022-06-14T01:47:51.294"/>
    <p1510:client id="{2D03B026-49C4-3631-DFF8-2B8B9771F340}" v="1586" dt="2022-06-02T21:03:50.071"/>
    <p1510:client id="{2E9E69DA-D48B-77D8-F6A2-159C58390E08}" v="1261" dt="2022-06-12T15:35:15.009"/>
    <p1510:client id="{31A1B2DD-789A-4961-C53E-F99001ED6397}" v="1197" dt="2022-06-04T23:14:19.831"/>
    <p1510:client id="{3DB22E58-4774-91C4-5259-F25492FA8F76}" v="607" dt="2022-06-07T19:50:55.917"/>
    <p1510:client id="{480BD34F-3108-8211-D85E-5B3FC0561883}" v="27" dt="2022-06-12T21:13:29.557"/>
    <p1510:client id="{4895E784-049E-6E1A-691B-981009B2B52A}" v="15" dt="2022-05-27T19:37:41.867"/>
    <p1510:client id="{49E0CD5E-5C57-5C4E-1C04-CAE5B489C538}" v="166" dt="2022-05-22T20:55:00.731"/>
    <p1510:client id="{4CBF94A2-7413-A632-A72C-1BADE9614147}" v="937" dt="2022-06-21T14:53:20.438"/>
    <p1510:client id="{4DAE184F-1DAC-18D0-0D2C-8AFE38C29856}" v="1987" dt="2022-06-10T04:45:36.752"/>
    <p1510:client id="{4E0F79D6-C3B4-418D-03A4-C4F858A67294}" v="626" dt="2022-06-08T21:10:54.028"/>
    <p1510:client id="{561B6E78-3B36-FB72-E91D-FFC90CBA863C}" v="314" dt="2022-06-04T18:58:31.282"/>
    <p1510:client id="{587EBA0A-19C0-CF3A-5B74-93DBE206831B}" v="1" dt="2022-05-20T20:17:15.799"/>
    <p1510:client id="{5CD9C1E4-D166-5D0B-91A2-CE47BC677AF0}" v="158" dt="2022-06-10T23:17:16.979"/>
    <p1510:client id="{63571A3C-0DE9-5037-C07E-BC098AC19328}" v="155" dt="2022-06-12T15:41:58.959"/>
    <p1510:client id="{639DE897-18E3-51E3-490C-AE62CAE20C1C}" v="2296" dt="2022-06-06T21:55:10.312"/>
    <p1510:client id="{64E14184-308F-D640-CF7C-782AF05F44C0}" v="158" dt="2022-06-10T19:48:26.194"/>
    <p1510:client id="{68D1C7C8-4215-6E7F-0C33-F6F27A1FC7AD}" v="1437" dt="2022-06-09T22:17:13.085"/>
    <p1510:client id="{6A79C26E-26EB-3A57-F2CD-7269CD96249E}" v="950" dt="2022-05-25T05:07:01.219"/>
    <p1510:client id="{6A98A3C2-0A2E-F040-C04F-BDB40BD5E3BD}" v="797" dt="2022-05-24T15:41:46.546"/>
    <p1510:client id="{6AC26BFB-C726-D6E8-A3F9-0478CD5DE10D}" v="1023" dt="2022-06-05T18:50:13.919"/>
    <p1510:client id="{6D2E7026-7102-64D7-8F04-6147227DE5BB}" v="1330" dt="2022-06-10T23:10:09"/>
    <p1510:client id="{72F4EDCF-CBD6-53B8-28BC-BEAB3F6CF589}" v="923" dt="2022-06-03T21:45:34.441"/>
    <p1510:client id="{780BC665-C45A-E6EE-FAEA-57033778F0D2}" v="1" dt="2022-05-20T20:15:08.787"/>
    <p1510:client id="{7AE24B73-052C-C9D5-026F-16EE1BAF0995}" v="1553" dt="2022-06-07T05:23:07.895"/>
    <p1510:client id="{7E686512-CA86-5AB9-DBDD-67F0909FFCC4}" v="828" dt="2022-05-23T20:44:21.167"/>
    <p1510:client id="{880E599A-DAEA-DECC-D6A0-409F1DA32E63}" v="16" dt="2022-06-08T21:12:55.932"/>
    <p1510:client id="{8BFF7998-973C-1DC0-4A13-EA5BCE5C1F64}" v="655" dt="2022-06-13T15:19:50.119"/>
    <p1510:client id="{907EF992-BEC6-DB62-995A-4783911D4510}" v="1224" dt="2022-05-25T15:40:41.259"/>
    <p1510:client id="{99D2FD0F-444C-D9C1-2A41-4D770CB3F938}" v="1519" dt="2022-06-12T19:06:34.232"/>
    <p1510:client id="{9BEDC2F0-E7D5-6BEB-4C7D-670F6D58B931}" v="1394" dt="2022-06-11T19:37:48.372"/>
    <p1510:client id="{9C223B70-E35A-5C71-963C-F1192BF78C25}" v="1354" dt="2022-06-07T15:45:19.637"/>
    <p1510:client id="{A5538EB9-E6EA-E6B3-F821-35AAA3B18D41}" v="1207" dt="2022-06-13T16:00:19.314"/>
    <p1510:client id="{A6E0A5A9-1F5C-5E70-662E-7DB128051A52}" v="8" dt="2022-06-21T15:24:42.620"/>
    <p1510:client id="{A9193841-C052-6EE8-602D-4303276CDEF3}" v="203" dt="2022-06-05T18:56:20.476"/>
    <p1510:client id="{AD5E087A-00E7-9DC9-427D-3E0BE2870EC0}" v="383" dt="2022-06-01T20:15:38.143"/>
    <p1510:client id="{B45F3E93-1707-8C24-EBFF-0BCAEC670798}" v="1277" dt="2022-06-08T04:08:18.358"/>
    <p1510:client id="{B475F694-7221-5B53-0103-518055A73BB5}" v="805" dt="2022-05-27T19:31:52.442"/>
    <p1510:client id="{B4EC7EE8-7A71-0FF2-32F8-F22D9B26320F}" v="228" dt="2022-06-13T16:12:50.755"/>
    <p1510:client id="{B6509ADE-21E2-636F-F4CD-7BEC1F806111}" v="850" dt="2022-06-11T23:00:46.500"/>
    <p1510:client id="{B7E12A5C-C342-3B56-A8D4-9E75CBCF67C7}" v="1766" dt="2022-06-08T15:57:03.526"/>
    <p1510:client id="{B980DDB4-52B3-8585-C57F-3D58B6D45939}" v="281" dt="2022-05-22T21:33:39.491"/>
    <p1510:client id="{BA87F162-916C-9416-2988-A519C3187869}" v="402" dt="2022-05-20T21:37:53.952"/>
    <p1510:client id="{BC203AD4-FA46-1915-D8AF-542A7EA5F6CA}" v="466" dt="2022-06-09T22:33:12.872"/>
    <p1510:client id="{BDFEB156-CF34-4DB6-1E13-3FDC6E1C8FEC}" v="41" dt="2022-06-13T16:15:10.808"/>
    <p1510:client id="{C1B36582-FC03-7058-4FE4-B69F32D7DDB3}" v="570" dt="2022-06-02T19:16:49.625"/>
    <p1510:client id="{C70A63E9-C2F5-0670-EE5E-343F33C29C2A}" v="563" dt="2022-06-21T04:35:43.333"/>
    <p1510:client id="{C9A933A4-CBC3-0A0D-74CB-9F5A9CCC6017}" v="732" dt="2022-06-08T19:54:19.960"/>
    <p1510:client id="{CA96A71A-69CB-6336-0686-3BE60A05B6A5}" v="223" dt="2022-05-23T15:37:51.610"/>
    <p1510:client id="{D2FE3DF2-0C7A-03D1-5174-961B00B9C3EE}" v="1" dt="2022-05-27T18:43:37.812"/>
    <p1510:client id="{D586C812-8584-D28B-FCAA-3A8F8585EB51}" v="314" dt="2022-06-06T22:09:09.306"/>
    <p1510:client id="{D6D5CB01-8F91-FFD0-05DD-6A4E125F1F85}" v="52" dt="2022-05-25T14:40:37.359"/>
    <p1510:client id="{E9AE6D47-FBD0-386D-2C89-0DCD16277DF2}" v="571" dt="2022-05-25T20:33:11.631"/>
    <p1510:client id="{EA905EBC-7DC7-DC76-8F28-2916DBF1D2AC}" v="360" dt="2022-06-10T18:26:16.537"/>
    <p1510:client id="{ECEE90A0-661B-EA00-6F10-688E8DA144E2}" v="1162" dt="2022-06-08T20:47:04.446"/>
    <p1510:client id="{ED9D3A3D-4B99-BCC7-4FAE-79E23EF2E357}" v="1426" dt="2022-05-26T21:55:26.319"/>
    <p1510:client id="{F7C6197C-501E-E347-0A5B-823DB1A80164}" v="695" dt="2022-06-08T14:56:47.663"/>
    <p1510:client id="{F96B0E1A-6AAD-4BB5-7E14-A07CCC7808F6}" v="392" dt="2022-06-04T04:03:04.540"/>
    <p1510:client id="{F9E0639C-8897-8B8D-5AB2-75B95D26B844}" v="149" dt="2022-06-07T19:58:57.532"/>
    <p1510:client id="{FE29B752-1DDA-458D-5593-3A6059D467CD}" v="1392" dt="2022-06-04T03:11:23.984"/>
  </p1510:revLst>
</p1510:revInfo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603" autoAdjust="0"/>
    <p:restoredTop sz="86385" autoAdjust="0"/>
  </p:normalViewPr>
  <p:slideViewPr>
    <p:cSldViewPr snapToGrid="0">
      <p:cViewPr varScale="1">
        <p:scale>
          <a:sx n="98" d="100"/>
          <a:sy n="98" d="100"/>
        </p:scale>
        <p:origin x="378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7DE526-42A4-D341-BD7B-C1AD4EBB9EDB}" type="datetimeFigureOut">
              <a:rPr lang="en-US" smtClean="0"/>
              <a:t>12/5/2022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8994C-3E22-1043-AE01-785670959E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419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Arial"/>
              </a:rPr>
              <a:t>Figure 9.1 Healthy relationship characteristics.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8994C-3E22-1043-AE01-785670959E1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102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Arial"/>
              </a:rPr>
              <a:t>Figure 9.2 Unhealthy relationship characteristics.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8994C-3E22-1043-AE01-785670959E1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789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5015397"/>
            <a:ext cx="6858000" cy="9795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838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074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053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512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768349"/>
            <a:ext cx="7886700" cy="285273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483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510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12/5/2022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7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12/5/2022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899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12/5/2022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748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47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12/5/2022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3146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3AAAB-4CE1-5244-937D-417070269BBF}" type="datetimeFigureOut">
              <a:rPr lang="en-US" smtClean="0"/>
              <a:t>12/5/2022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034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4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4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D547FC-7781-C32B-0A5A-977B091E9E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Relationships and Communication Skills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98E11F-DE22-6B22-CD68-8F62A4333D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Arial"/>
              </a:rPr>
              <a:t>Live Well: Comprehensive High School Health</a:t>
            </a:r>
          </a:p>
          <a:p>
            <a:r>
              <a:rPr lang="en-US" dirty="0">
                <a:cs typeface="Arial"/>
              </a:rPr>
              <a:t>Chapter 9, Lesson 1</a:t>
            </a:r>
          </a:p>
        </p:txBody>
      </p:sp>
    </p:spTree>
    <p:extLst>
      <p:ext uri="{BB962C8B-B14F-4D97-AF65-F5344CB8AC3E}">
        <p14:creationId xmlns:p14="http://schemas.microsoft.com/office/powerpoint/2010/main" val="24720246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52952-2322-4347-7274-84BA159A9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Verbal and Nonverbal Communication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4CB001-0E0E-FBDE-FECF-7FB88CF60A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>
                <a:cs typeface="Arial"/>
              </a:rPr>
              <a:t>Verbal communication</a:t>
            </a:r>
            <a:r>
              <a:rPr lang="en-US" dirty="0">
                <a:cs typeface="Arial"/>
              </a:rPr>
              <a:t> uses spoken and written words to express information you are sharing.</a:t>
            </a:r>
          </a:p>
          <a:p>
            <a:r>
              <a:rPr lang="en-US" b="1" dirty="0">
                <a:cs typeface="Arial"/>
              </a:rPr>
              <a:t>Nonverbal communication</a:t>
            </a:r>
            <a:r>
              <a:rPr lang="en-US" dirty="0">
                <a:cs typeface="Arial"/>
              </a:rPr>
              <a:t> uses body language, including facial expressions, hand gestures, and tone of voice.</a:t>
            </a:r>
          </a:p>
        </p:txBody>
      </p:sp>
    </p:spTree>
    <p:extLst>
      <p:ext uri="{BB962C8B-B14F-4D97-AF65-F5344CB8AC3E}">
        <p14:creationId xmlns:p14="http://schemas.microsoft.com/office/powerpoint/2010/main" val="12213022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37F52-6DE0-6E1E-0CA4-6E283C941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Active Listening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BA6D93-60AE-2868-640B-BC11F3C19E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Arial"/>
              </a:rPr>
              <a:t>Active listening means giving your full attention to the speaker and actively showing verbal and nonverbal signs that you are listening.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Verbal signs include asking questions or paraphrasing what you have heard.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Nonverbal signs include making eye contact, nodding your head, and smiling.</a:t>
            </a:r>
          </a:p>
        </p:txBody>
      </p:sp>
    </p:spTree>
    <p:extLst>
      <p:ext uri="{BB962C8B-B14F-4D97-AF65-F5344CB8AC3E}">
        <p14:creationId xmlns:p14="http://schemas.microsoft.com/office/powerpoint/2010/main" val="16537372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BC8FC-58EB-E838-A861-C6E4FBCF2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i="1" dirty="0"/>
              <a:t>I</a:t>
            </a:r>
            <a:r>
              <a:rPr lang="en-US" dirty="0"/>
              <a:t> Messages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C9E67E-06E2-F82B-1A06-2628ECC3F7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 sz="2600" i="1" dirty="0">
                <a:cs typeface="Arial"/>
              </a:rPr>
              <a:t>I</a:t>
            </a:r>
            <a:r>
              <a:rPr lang="en-US" sz="2600" dirty="0">
                <a:cs typeface="Arial"/>
              </a:rPr>
              <a:t> messages are used to express how you are feeling and what you need.</a:t>
            </a:r>
          </a:p>
          <a:p>
            <a:r>
              <a:rPr lang="en-US" sz="2600" dirty="0">
                <a:cs typeface="Arial"/>
              </a:rPr>
              <a:t>An </a:t>
            </a:r>
            <a:r>
              <a:rPr lang="en-US" sz="2600" i="1" dirty="0">
                <a:cs typeface="Arial"/>
              </a:rPr>
              <a:t>I </a:t>
            </a:r>
            <a:r>
              <a:rPr lang="en-US" sz="2600" dirty="0">
                <a:cs typeface="Arial"/>
              </a:rPr>
              <a:t>message has four parts:</a:t>
            </a:r>
          </a:p>
          <a:p>
            <a:pPr lvl="1"/>
            <a:r>
              <a:rPr lang="en-US" sz="2600" dirty="0">
                <a:solidFill>
                  <a:schemeClr val="tx1"/>
                </a:solidFill>
                <a:cs typeface="Arial"/>
              </a:rPr>
              <a:t>“I feel . . .” (take responsibility for your own feelings)</a:t>
            </a:r>
          </a:p>
          <a:p>
            <a:pPr lvl="1"/>
            <a:r>
              <a:rPr lang="en-US" sz="2600" dirty="0">
                <a:solidFill>
                  <a:schemeClr val="tx1"/>
                </a:solidFill>
                <a:cs typeface="Arial"/>
              </a:rPr>
              <a:t>“When you . . .” (stating the behavior that is a problem)</a:t>
            </a:r>
          </a:p>
          <a:p>
            <a:pPr lvl="1"/>
            <a:r>
              <a:rPr lang="en-US" sz="2600" dirty="0">
                <a:solidFill>
                  <a:schemeClr val="tx1"/>
                </a:solidFill>
                <a:cs typeface="Arial"/>
              </a:rPr>
              <a:t>“Because . . .” (what it is about the behavior or its consequences that you don't like)</a:t>
            </a:r>
          </a:p>
          <a:p>
            <a:pPr lvl="1"/>
            <a:r>
              <a:rPr lang="en-US" sz="2600" dirty="0">
                <a:solidFill>
                  <a:schemeClr val="tx1"/>
                </a:solidFill>
                <a:cs typeface="Arial"/>
              </a:rPr>
              <a:t>“I would really like it if . . .” (offering a preferred alternative or a compromise)</a:t>
            </a:r>
            <a:endParaRPr lang="en-US" sz="26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64054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0D3E01-1F3D-9AFD-ECE9-87BB5584C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Communication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4FD601-5D7E-D905-F784-E260378D70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 sz="2600" b="1" dirty="0">
                <a:cs typeface="Arial"/>
              </a:rPr>
              <a:t>Passive communication:</a:t>
            </a:r>
            <a:r>
              <a:rPr lang="en-US" sz="2600" dirty="0">
                <a:cs typeface="Arial"/>
              </a:rPr>
              <a:t> doesn’t like to express their feelings, tries to avoid confrontation </a:t>
            </a:r>
            <a:endParaRPr lang="en-US" sz="2600" dirty="0"/>
          </a:p>
          <a:p>
            <a:r>
              <a:rPr lang="en-US" sz="2600" b="1" dirty="0">
                <a:cs typeface="Arial"/>
              </a:rPr>
              <a:t>Aggressive communication:</a:t>
            </a:r>
            <a:r>
              <a:rPr lang="en-US" sz="2600" dirty="0">
                <a:cs typeface="Arial"/>
              </a:rPr>
              <a:t> tells people what to do, doesn’t really care about others’ feelings</a:t>
            </a:r>
            <a:endParaRPr lang="en-US" sz="2600" dirty="0"/>
          </a:p>
          <a:p>
            <a:r>
              <a:rPr lang="en-US" sz="2600" b="1" dirty="0">
                <a:solidFill>
                  <a:schemeClr val="tx1"/>
                </a:solidFill>
                <a:cs typeface="Arial"/>
              </a:rPr>
              <a:t>Passive-aggressive communication:</a:t>
            </a:r>
            <a:r>
              <a:rPr lang="en-US" sz="2600" dirty="0">
                <a:solidFill>
                  <a:schemeClr val="tx1"/>
                </a:solidFill>
                <a:cs typeface="Arial"/>
              </a:rPr>
              <a:t> seems passive yet will give a person the silent treatment or talk about them behind their back</a:t>
            </a:r>
          </a:p>
          <a:p>
            <a:r>
              <a:rPr lang="en-US" sz="2600" b="1" dirty="0">
                <a:solidFill>
                  <a:schemeClr val="tx1"/>
                </a:solidFill>
                <a:cs typeface="Arial"/>
              </a:rPr>
              <a:t>Assertive communication: </a:t>
            </a:r>
            <a:r>
              <a:rPr lang="en-US" sz="2600" dirty="0">
                <a:solidFill>
                  <a:schemeClr val="tx1"/>
                </a:solidFill>
                <a:cs typeface="Arial"/>
              </a:rPr>
              <a:t>uses </a:t>
            </a:r>
            <a:r>
              <a:rPr lang="en-US" sz="2600" i="1" dirty="0">
                <a:solidFill>
                  <a:schemeClr val="tx1"/>
                </a:solidFill>
                <a:cs typeface="Arial"/>
              </a:rPr>
              <a:t>I </a:t>
            </a:r>
            <a:r>
              <a:rPr lang="en-US" sz="2600" dirty="0">
                <a:solidFill>
                  <a:schemeClr val="tx1"/>
                </a:solidFill>
                <a:cs typeface="Arial"/>
              </a:rPr>
              <a:t>messages and expresses their own needs, feelings, and goals</a:t>
            </a:r>
          </a:p>
        </p:txBody>
      </p:sp>
    </p:spTree>
    <p:extLst>
      <p:ext uri="{BB962C8B-B14F-4D97-AF65-F5344CB8AC3E}">
        <p14:creationId xmlns:p14="http://schemas.microsoft.com/office/powerpoint/2010/main" val="35073766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0E62A0-D20C-6298-691A-C6FEFE313C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Communicating Through Text Messages</a:t>
            </a:r>
            <a:br>
              <a:rPr lang="en-US" dirty="0"/>
            </a:br>
            <a:r>
              <a:rPr lang="en-US" dirty="0"/>
              <a:t>and Social Media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F4FC98-A341-5BEE-227A-4B438FC0C6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Arial"/>
              </a:rPr>
              <a:t>Text messages and social media posts don’t always get the intended message across because they don’t have the nonverbal communication or the active listening to go with them.</a:t>
            </a:r>
          </a:p>
          <a:p>
            <a:r>
              <a:rPr lang="en-US" dirty="0">
                <a:cs typeface="Arial"/>
              </a:rPr>
              <a:t>Make sure your text messages and social media posts are not hurtful to anyone and are well thought out.</a:t>
            </a:r>
          </a:p>
        </p:txBody>
      </p:sp>
    </p:spTree>
    <p:extLst>
      <p:ext uri="{BB962C8B-B14F-4D97-AF65-F5344CB8AC3E}">
        <p14:creationId xmlns:p14="http://schemas.microsoft.com/office/powerpoint/2010/main" val="10826830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0CDDE9-2514-2D66-C6D9-22BBAD3CB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Skill-Building Challenge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D98006-55C1-7F11-D491-6113D420FA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solidFill>
                  <a:schemeClr val="tx1"/>
                </a:solidFill>
                <a:ea typeface="+mn-lt"/>
                <a:cs typeface="+mn-lt"/>
              </a:rPr>
              <a:t>Read the scenario about Isla and Kai.</a:t>
            </a:r>
            <a:endParaRPr lang="en-US" dirty="0">
              <a:solidFill>
                <a:schemeClr val="tx1"/>
              </a:solidFill>
              <a:cs typeface="Arial"/>
            </a:endParaRPr>
          </a:p>
          <a:p>
            <a:r>
              <a:rPr lang="en-US" dirty="0">
                <a:solidFill>
                  <a:schemeClr val="tx1"/>
                </a:solidFill>
                <a:ea typeface="+mn-lt"/>
                <a:cs typeface="+mn-lt"/>
              </a:rPr>
              <a:t>Write an </a:t>
            </a:r>
            <a:r>
              <a:rPr lang="en-US" i="1" dirty="0">
                <a:solidFill>
                  <a:schemeClr val="tx1"/>
                </a:solidFill>
                <a:ea typeface="+mn-lt"/>
                <a:cs typeface="+mn-lt"/>
              </a:rPr>
              <a:t>I</a:t>
            </a:r>
            <a:r>
              <a:rPr lang="en-US" dirty="0">
                <a:solidFill>
                  <a:schemeClr val="tx1"/>
                </a:solidFill>
                <a:ea typeface="+mn-lt"/>
                <a:cs typeface="+mn-lt"/>
              </a:rPr>
              <a:t> message explaining how Kai feels, making sure to use the four parts of </a:t>
            </a:r>
            <a:r>
              <a:rPr lang="en-US" i="1" dirty="0">
                <a:solidFill>
                  <a:schemeClr val="tx1"/>
                </a:solidFill>
                <a:ea typeface="+mn-lt"/>
                <a:cs typeface="+mn-lt"/>
              </a:rPr>
              <a:t>I</a:t>
            </a:r>
            <a:r>
              <a:rPr lang="en-US" dirty="0">
                <a:solidFill>
                  <a:schemeClr val="tx1"/>
                </a:solidFill>
                <a:ea typeface="+mn-lt"/>
                <a:cs typeface="+mn-lt"/>
              </a:rPr>
              <a:t> messaging.</a:t>
            </a:r>
            <a:endParaRPr lang="en-US" dirty="0">
              <a:solidFill>
                <a:schemeClr val="tx1"/>
              </a:solidFill>
              <a:cs typeface="Arial"/>
            </a:endParaRPr>
          </a:p>
          <a:p>
            <a:r>
              <a:rPr lang="en-US" dirty="0">
                <a:solidFill>
                  <a:schemeClr val="tx1"/>
                </a:solidFill>
                <a:ea typeface="+mn-lt"/>
                <a:cs typeface="+mn-lt"/>
              </a:rPr>
              <a:t>Write a response Isla could make to Kai’s </a:t>
            </a:r>
            <a:r>
              <a:rPr lang="en-US" i="1" dirty="0">
                <a:solidFill>
                  <a:schemeClr val="tx1"/>
                </a:solidFill>
                <a:ea typeface="+mn-lt"/>
                <a:cs typeface="+mn-lt"/>
              </a:rPr>
              <a:t>I</a:t>
            </a:r>
            <a:r>
              <a:rPr lang="en-US" dirty="0">
                <a:solidFill>
                  <a:schemeClr val="tx1"/>
                </a:solidFill>
                <a:ea typeface="+mn-lt"/>
                <a:cs typeface="+mn-lt"/>
              </a:rPr>
              <a:t> message, using the four parts of active listening.</a:t>
            </a:r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195467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7B0711-5F9E-414D-82E6-956438BC4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Write About 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960B38-CE66-89E9-091C-BB3EF290D0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buFont typeface="Arial,Sans-Serif" panose="020B0604020202020204" pitchFamily="34" charset="0"/>
            </a:pPr>
            <a:r>
              <a:rPr lang="en-US" dirty="0">
                <a:ea typeface="+mn-lt"/>
                <a:cs typeface="+mn-lt"/>
              </a:rPr>
              <a:t>Describe a text message, social media post, or conversation that was taken in a way that was very different from how you intended.</a:t>
            </a:r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26044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BE390-AACD-958D-8B14-3F2DAB91A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 you . . .  </a:t>
            </a:r>
            <a:endParaRPr lang="en-US" sz="2400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46B1E4-F71B-9966-0D75-82BEDFFB65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en-US" dirty="0">
                <a:cs typeface="Arial"/>
              </a:rPr>
              <a:t>Evaluate similarities and differences between verbal and nonverbal communication?</a:t>
            </a:r>
          </a:p>
          <a:p>
            <a:r>
              <a:rPr lang="en-US" dirty="0">
                <a:cs typeface="Arial"/>
              </a:rPr>
              <a:t>Compare and contrast characteristics of healthy and unhealthy relationships?</a:t>
            </a:r>
          </a:p>
          <a:p>
            <a:r>
              <a:rPr lang="en-US" dirty="0">
                <a:cs typeface="Arial"/>
              </a:rPr>
              <a:t>Experiment with your communication style using the four communication styles described?</a:t>
            </a:r>
          </a:p>
          <a:p>
            <a:r>
              <a:rPr lang="en-US" dirty="0">
                <a:cs typeface="Arial"/>
              </a:rPr>
              <a:t>Demonstrate how to use an </a:t>
            </a:r>
            <a:r>
              <a:rPr lang="en-US" i="1" dirty="0">
                <a:cs typeface="Arial"/>
              </a:rPr>
              <a:t>I </a:t>
            </a:r>
            <a:r>
              <a:rPr lang="en-US" dirty="0">
                <a:cs typeface="Arial"/>
              </a:rPr>
              <a:t>message and active listening properly?</a:t>
            </a:r>
          </a:p>
          <a:p>
            <a:r>
              <a:rPr lang="en-US" dirty="0">
                <a:cs typeface="Arial"/>
              </a:rPr>
              <a:t>Analyze how a text message or a social media message could be interpreted in two different ways?</a:t>
            </a:r>
          </a:p>
        </p:txBody>
      </p:sp>
    </p:spTree>
    <p:extLst>
      <p:ext uri="{BB962C8B-B14F-4D97-AF65-F5344CB8AC3E}">
        <p14:creationId xmlns:p14="http://schemas.microsoft.com/office/powerpoint/2010/main" val="1680724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C765DF-384F-1128-72A0-CE3FA3B9F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Relationships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AF5348-20B4-742B-5C59-91A25F1BF4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>
                <a:cs typeface="Arial"/>
              </a:rPr>
              <a:t>Relationships</a:t>
            </a:r>
            <a:r>
              <a:rPr lang="en-US" dirty="0">
                <a:cs typeface="Arial"/>
              </a:rPr>
              <a:t> are connections between people.</a:t>
            </a:r>
          </a:p>
          <a:p>
            <a:r>
              <a:rPr lang="en-US" dirty="0">
                <a:cs typeface="Arial"/>
              </a:rPr>
              <a:t>You have different relationships with different people in your life.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Family members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Friends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Teachers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People you date</a:t>
            </a:r>
          </a:p>
        </p:txBody>
      </p:sp>
    </p:spTree>
    <p:extLst>
      <p:ext uri="{BB962C8B-B14F-4D97-AF65-F5344CB8AC3E}">
        <p14:creationId xmlns:p14="http://schemas.microsoft.com/office/powerpoint/2010/main" val="3396428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FF42B9-69CE-6F3B-548E-80AB2113B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Healthy Relationships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11424-32D0-B137-8BCC-CC63A719F4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Arial"/>
              </a:rPr>
              <a:t>A </a:t>
            </a:r>
            <a:r>
              <a:rPr lang="en-US" b="1" dirty="0">
                <a:cs typeface="Arial"/>
              </a:rPr>
              <a:t>healthy relationship</a:t>
            </a:r>
            <a:r>
              <a:rPr lang="en-US" dirty="0">
                <a:cs typeface="Arial"/>
              </a:rPr>
              <a:t> allows both people to feel supported and connected without losing their individuality.</a:t>
            </a:r>
            <a:endParaRPr lang="en-US" dirty="0">
              <a:solidFill>
                <a:srgbClr val="3F403F"/>
              </a:solidFill>
              <a:cs typeface="Arial"/>
            </a:endParaRPr>
          </a:p>
          <a:p>
            <a:r>
              <a:rPr lang="en-US" b="1" dirty="0">
                <a:solidFill>
                  <a:srgbClr val="404000"/>
                </a:solidFill>
                <a:cs typeface="Arial"/>
              </a:rPr>
              <a:t>Social health</a:t>
            </a:r>
            <a:r>
              <a:rPr lang="en-US" dirty="0">
                <a:solidFill>
                  <a:srgbClr val="404000"/>
                </a:solidFill>
                <a:cs typeface="Arial"/>
              </a:rPr>
              <a:t> is your ability to interact and form meaningful relationships with others.</a:t>
            </a:r>
          </a:p>
          <a:p>
            <a:r>
              <a:rPr lang="en-US" dirty="0">
                <a:solidFill>
                  <a:srgbClr val="404000"/>
                </a:solidFill>
                <a:cs typeface="Arial"/>
              </a:rPr>
              <a:t>People like to be around other people who make them happy, who make them laugh, and with whom they can have fun.</a:t>
            </a:r>
          </a:p>
          <a:p>
            <a:r>
              <a:rPr lang="en-US" dirty="0">
                <a:solidFill>
                  <a:srgbClr val="404000"/>
                </a:solidFill>
                <a:cs typeface="Arial"/>
              </a:rPr>
              <a:t>Healthy relationships helps reduces your stress and have a healthier immune system.</a:t>
            </a:r>
          </a:p>
        </p:txBody>
      </p:sp>
    </p:spTree>
    <p:extLst>
      <p:ext uri="{BB962C8B-B14F-4D97-AF65-F5344CB8AC3E}">
        <p14:creationId xmlns:p14="http://schemas.microsoft.com/office/powerpoint/2010/main" val="703233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DA5856-ED43-DE60-B4AF-97B13B1F5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Healthy Relationship Characteristics</a:t>
            </a:r>
          </a:p>
        </p:txBody>
      </p:sp>
      <p:pic>
        <p:nvPicPr>
          <p:cNvPr id="5" name="Content Placeholder 4" descr="Honesty, mutual respect, trust, individuality, good communication, empathy, support">
            <a:extLst>
              <a:ext uri="{FF2B5EF4-FFF2-40B4-BE49-F238E27FC236}">
                <a16:creationId xmlns:a16="http://schemas.microsoft.com/office/drawing/2014/main" id="{F6D2C3A7-D972-DF11-5D9D-64297FE9C8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34312" y="2620550"/>
            <a:ext cx="5675376" cy="2761488"/>
          </a:xfrm>
        </p:spPr>
      </p:pic>
    </p:spTree>
    <p:extLst>
      <p:ext uri="{BB962C8B-B14F-4D97-AF65-F5344CB8AC3E}">
        <p14:creationId xmlns:p14="http://schemas.microsoft.com/office/powerpoint/2010/main" val="38834342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05346-B1F3-A04F-7F77-6AB2A7AEC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Unhealthy Relationships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F4EE4B-D636-CB31-EBCA-70608401D7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Arial"/>
              </a:rPr>
              <a:t>An </a:t>
            </a:r>
            <a:r>
              <a:rPr lang="en-US" b="1" dirty="0">
                <a:cs typeface="Arial"/>
              </a:rPr>
              <a:t>unhealthy relationship</a:t>
            </a:r>
            <a:r>
              <a:rPr lang="en-US" dirty="0">
                <a:cs typeface="Arial"/>
              </a:rPr>
              <a:t> is one that can leave you feeling uncomfortable, sad, or afraid.</a:t>
            </a:r>
          </a:p>
          <a:p>
            <a:r>
              <a:rPr lang="en-US" dirty="0">
                <a:cs typeface="Arial"/>
              </a:rPr>
              <a:t>In an unhealthy relationship, people often have many arguments without working things out and coming to an agreement.</a:t>
            </a:r>
          </a:p>
        </p:txBody>
      </p:sp>
    </p:spTree>
    <p:extLst>
      <p:ext uri="{BB962C8B-B14F-4D97-AF65-F5344CB8AC3E}">
        <p14:creationId xmlns:p14="http://schemas.microsoft.com/office/powerpoint/2010/main" val="3164084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FEB68A-B222-5F3F-B7F4-830A1FF26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Unhealthy Relationship Characteristics</a:t>
            </a:r>
          </a:p>
        </p:txBody>
      </p:sp>
      <p:pic>
        <p:nvPicPr>
          <p:cNvPr id="5" name="Content Placeholder 4" descr="Controlling behavior, disrespect, dishonesty, lack of communication, constant fighting">
            <a:extLst>
              <a:ext uri="{FF2B5EF4-FFF2-40B4-BE49-F238E27FC236}">
                <a16:creationId xmlns:a16="http://schemas.microsoft.com/office/drawing/2014/main" id="{8DC70CEE-7F71-2FCA-7C37-2A5A817D7F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44040" y="2641886"/>
            <a:ext cx="5455920" cy="2718816"/>
          </a:xfrm>
        </p:spPr>
      </p:pic>
    </p:spTree>
    <p:extLst>
      <p:ext uri="{BB962C8B-B14F-4D97-AF65-F5344CB8AC3E}">
        <p14:creationId xmlns:p14="http://schemas.microsoft.com/office/powerpoint/2010/main" val="37577614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52952-2322-4347-7274-84BA159A9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Communication</a:t>
            </a:r>
            <a:br>
              <a:rPr lang="en-US" dirty="0"/>
            </a:br>
            <a:r>
              <a:rPr lang="en-US" dirty="0"/>
              <a:t>Is a Two-Way Street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4CB001-0E0E-FBDE-FECF-7FB88CF60A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>
                <a:cs typeface="Arial"/>
              </a:rPr>
              <a:t>Communication</a:t>
            </a:r>
            <a:r>
              <a:rPr lang="en-US" dirty="0">
                <a:cs typeface="Arial"/>
              </a:rPr>
              <a:t> is the exchange of information between two or more people.</a:t>
            </a:r>
          </a:p>
          <a:p>
            <a:r>
              <a:rPr lang="en-US" dirty="0">
                <a:cs typeface="Arial"/>
              </a:rPr>
              <a:t>Effective communication is a two-way street: You must be able to both talk and listen.</a:t>
            </a:r>
          </a:p>
        </p:txBody>
      </p:sp>
    </p:spTree>
    <p:extLst>
      <p:ext uri="{BB962C8B-B14F-4D97-AF65-F5344CB8AC3E}">
        <p14:creationId xmlns:p14="http://schemas.microsoft.com/office/powerpoint/2010/main" val="36437819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5">
      <a:dk1>
        <a:srgbClr val="3F403F"/>
      </a:dk1>
      <a:lt1>
        <a:srgbClr val="FFFFFF"/>
      </a:lt1>
      <a:dk2>
        <a:srgbClr val="404040"/>
      </a:dk2>
      <a:lt2>
        <a:srgbClr val="E7E6E6"/>
      </a:lt2>
      <a:accent1>
        <a:srgbClr val="B80D48"/>
      </a:accent1>
      <a:accent2>
        <a:srgbClr val="F29724"/>
      </a:accent2>
      <a:accent3>
        <a:srgbClr val="2B696C"/>
      </a:accent3>
      <a:accent4>
        <a:srgbClr val="404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0" id="{B84D7211-432D-1C48-95AA-C31DA750D53E}" vid="{D511F074-A21B-604F-9477-BFEFE8A223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653</Words>
  <Application>Microsoft Office PowerPoint</Application>
  <PresentationFormat>On-screen Show (4:3)</PresentationFormat>
  <Paragraphs>61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Arial Black</vt:lpstr>
      <vt:lpstr>Arial,Sans-Serif</vt:lpstr>
      <vt:lpstr>Calibri</vt:lpstr>
      <vt:lpstr>Office Theme</vt:lpstr>
      <vt:lpstr>Relationships and Communication Skills</vt:lpstr>
      <vt:lpstr>Write About It</vt:lpstr>
      <vt:lpstr>Can you . . .  </vt:lpstr>
      <vt:lpstr>Relationships</vt:lpstr>
      <vt:lpstr>Healthy Relationships</vt:lpstr>
      <vt:lpstr>Healthy Relationship Characteristics</vt:lpstr>
      <vt:lpstr>Unhealthy Relationships</vt:lpstr>
      <vt:lpstr>Unhealthy Relationship Characteristics</vt:lpstr>
      <vt:lpstr>Communication Is a Two-Way Street</vt:lpstr>
      <vt:lpstr>Verbal and Nonverbal Communication</vt:lpstr>
      <vt:lpstr>Active Listening</vt:lpstr>
      <vt:lpstr>I Messages</vt:lpstr>
      <vt:lpstr>Communication Styles</vt:lpstr>
      <vt:lpstr>Communicating Through Text Messages and Social Media</vt:lpstr>
      <vt:lpstr>Skill-Building Challenge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Relationships and Social Health</dc:title>
  <dc:creator>Human Kinetics</dc:creator>
  <cp:lastModifiedBy>Derek Campbell</cp:lastModifiedBy>
  <cp:revision>5001</cp:revision>
  <dcterms:created xsi:type="dcterms:W3CDTF">2020-04-29T19:38:00Z</dcterms:created>
  <dcterms:modified xsi:type="dcterms:W3CDTF">2022-12-05T06:06:30Z</dcterms:modified>
</cp:coreProperties>
</file>