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2" r:id="rId5"/>
    <p:sldId id="438" r:id="rId6"/>
    <p:sldId id="444" r:id="rId7"/>
    <p:sldId id="450" r:id="rId8"/>
    <p:sldId id="441" r:id="rId9"/>
    <p:sldId id="451" r:id="rId10"/>
    <p:sldId id="442" r:id="rId11"/>
    <p:sldId id="447" r:id="rId12"/>
    <p:sldId id="452" r:id="rId13"/>
    <p:sldId id="44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480BD34F-3108-8211-D85E-5B3FC0561883}"/>
    <pc:docChg chg="modSld">
      <pc:chgData name="jbarrya10@yahoo.com" userId="S::urn:spo:guest#jbarrya10@yahoo.com::" providerId="AD" clId="Web-{480BD34F-3108-8211-D85E-5B3FC0561883}" dt="2022-06-12T21:13:29.557" v="27" actId="20577"/>
      <pc:docMkLst>
        <pc:docMk/>
      </pc:docMkLst>
      <pc:sldChg chg="modSp">
        <pc:chgData name="jbarrya10@yahoo.com" userId="S::urn:spo:guest#jbarrya10@yahoo.com::" providerId="AD" clId="Web-{480BD34F-3108-8211-D85E-5B3FC0561883}" dt="2022-06-12T21:13:29.557" v="27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480BD34F-3108-8211-D85E-5B3FC0561883}" dt="2022-06-12T21:13:29.557" v="27" actId="20577"/>
          <ac:spMkLst>
            <pc:docMk/>
            <pc:sldMk cId="2472024604" sldId="427"/>
            <ac:spMk id="2" creationId="{7FD547FC-7781-C32B-0A5A-977B091E9ED0}"/>
          </ac:spMkLst>
        </pc:spChg>
      </pc:sldChg>
    </pc:docChg>
  </pc:docChgLst>
  <pc:docChgLst>
    <pc:chgData name="jbarrya10@yahoo.com" userId="S::urn:spo:guest#jbarrya10@yahoo.com::" providerId="AD" clId="Web-{2B82B3E6-ECBE-FE38-0F4E-95C01880CAD0}"/>
    <pc:docChg chg="addSld delSld modSld">
      <pc:chgData name="jbarrya10@yahoo.com" userId="S::urn:spo:guest#jbarrya10@yahoo.com::" providerId="AD" clId="Web-{2B82B3E6-ECBE-FE38-0F4E-95C01880CAD0}" dt="2022-06-12T21:11:50.057" v="1435" actId="20577"/>
      <pc:docMkLst>
        <pc:docMk/>
      </pc:docMkLst>
      <pc:sldChg chg="modSp">
        <pc:chgData name="jbarrya10@yahoo.com" userId="S::urn:spo:guest#jbarrya10@yahoo.com::" providerId="AD" clId="Web-{2B82B3E6-ECBE-FE38-0F4E-95C01880CAD0}" dt="2022-06-12T19:16:42.253" v="7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2B82B3E6-ECBE-FE38-0F4E-95C01880CAD0}" dt="2022-06-12T19:16:42.253" v="7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2B82B3E6-ECBE-FE38-0F4E-95C01880CAD0}" dt="2022-06-12T19:17:31.973" v="118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2B82B3E6-ECBE-FE38-0F4E-95C01880CAD0}" dt="2022-06-12T19:17:31.973" v="118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2B82B3E6-ECBE-FE38-0F4E-95C01880CAD0}" dt="2022-06-12T19:21:00.088" v="196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2B82B3E6-ECBE-FE38-0F4E-95C01880CAD0}" dt="2022-06-12T19:21:00.088" v="196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2B82B3E6-ECBE-FE38-0F4E-95C01880CAD0}" dt="2022-06-12T19:20:24.040" v="188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2B82B3E6-ECBE-FE38-0F4E-95C01880CAD0}" dt="2022-06-12T19:15:17.063" v="12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2B82B3E6-ECBE-FE38-0F4E-95C01880CAD0}" dt="2022-06-12T19:14:40.073" v="9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2B82B3E6-ECBE-FE38-0F4E-95C01880CAD0}" dt="2022-06-12T19:15:17.063" v="12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del">
        <pc:chgData name="jbarrya10@yahoo.com" userId="S::urn:spo:guest#jbarrya10@yahoo.com::" providerId="AD" clId="Web-{2B82B3E6-ECBE-FE38-0F4E-95C01880CAD0}" dt="2022-06-12T20:40:25.004" v="499"/>
        <pc:sldMkLst>
          <pc:docMk/>
          <pc:sldMk cId="3718260757" sldId="435"/>
        </pc:sldMkLst>
      </pc:sldChg>
      <pc:sldChg chg="modSp">
        <pc:chgData name="jbarrya10@yahoo.com" userId="S::urn:spo:guest#jbarrya10@yahoo.com::" providerId="AD" clId="Web-{2B82B3E6-ECBE-FE38-0F4E-95C01880CAD0}" dt="2022-06-12T20:27:55.963" v="270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2B82B3E6-ECBE-FE38-0F4E-95C01880CAD0}" dt="2022-06-12T19:20:57.698" v="195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2B82B3E6-ECBE-FE38-0F4E-95C01880CAD0}" dt="2022-06-12T20:27:55.963" v="270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modSp">
        <pc:chgData name="jbarrya10@yahoo.com" userId="S::urn:spo:guest#jbarrya10@yahoo.com::" providerId="AD" clId="Web-{2B82B3E6-ECBE-FE38-0F4E-95C01880CAD0}" dt="2022-06-12T20:47:13.599" v="663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2B82B3E6-ECBE-FE38-0F4E-95C01880CAD0}" dt="2022-06-12T20:40:36.864" v="505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2B82B3E6-ECBE-FE38-0F4E-95C01880CAD0}" dt="2022-06-12T20:47:13.599" v="663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2B82B3E6-ECBE-FE38-0F4E-95C01880CAD0}" dt="2022-06-12T20:56:41.068" v="980" actId="20577"/>
        <pc:sldMkLst>
          <pc:docMk/>
          <pc:sldMk cId="384954857" sldId="442"/>
        </pc:sldMkLst>
        <pc:spChg chg="mod">
          <ac:chgData name="jbarrya10@yahoo.com" userId="S::urn:spo:guest#jbarrya10@yahoo.com::" providerId="AD" clId="Web-{2B82B3E6-ECBE-FE38-0F4E-95C01880CAD0}" dt="2022-06-12T20:54:32.908" v="872" actId="20577"/>
          <ac:spMkLst>
            <pc:docMk/>
            <pc:sldMk cId="384954857" sldId="442"/>
            <ac:spMk id="2" creationId="{E055D947-9297-D0BD-41BC-0E504F92BF6F}"/>
          </ac:spMkLst>
        </pc:spChg>
        <pc:spChg chg="mod">
          <ac:chgData name="jbarrya10@yahoo.com" userId="S::urn:spo:guest#jbarrya10@yahoo.com::" providerId="AD" clId="Web-{2B82B3E6-ECBE-FE38-0F4E-95C01880CAD0}" dt="2022-06-12T20:56:41.068" v="980" actId="20577"/>
          <ac:spMkLst>
            <pc:docMk/>
            <pc:sldMk cId="384954857" sldId="442"/>
            <ac:spMk id="3" creationId="{496E4284-AEE2-FE36-59CE-E68A84BA4FAE}"/>
          </ac:spMkLst>
        </pc:spChg>
      </pc:sldChg>
      <pc:sldChg chg="modSp">
        <pc:chgData name="jbarrya10@yahoo.com" userId="S::urn:spo:guest#jbarrya10@yahoo.com::" providerId="AD" clId="Web-{2B82B3E6-ECBE-FE38-0F4E-95C01880CAD0}" dt="2022-06-12T20:34:59.495" v="405" actId="20577"/>
        <pc:sldMkLst>
          <pc:docMk/>
          <pc:sldMk cId="806363758" sldId="444"/>
        </pc:sldMkLst>
        <pc:spChg chg="mod">
          <ac:chgData name="jbarrya10@yahoo.com" userId="S::urn:spo:guest#jbarrya10@yahoo.com::" providerId="AD" clId="Web-{2B82B3E6-ECBE-FE38-0F4E-95C01880CAD0}" dt="2022-06-12T20:31:56.521" v="278" actId="20577"/>
          <ac:spMkLst>
            <pc:docMk/>
            <pc:sldMk cId="806363758" sldId="444"/>
            <ac:spMk id="2" creationId="{E25C0787-631F-2B6E-3D78-66CD1C202704}"/>
          </ac:spMkLst>
        </pc:spChg>
        <pc:spChg chg="mod">
          <ac:chgData name="jbarrya10@yahoo.com" userId="S::urn:spo:guest#jbarrya10@yahoo.com::" providerId="AD" clId="Web-{2B82B3E6-ECBE-FE38-0F4E-95C01880CAD0}" dt="2022-06-12T20:34:59.495" v="405" actId="20577"/>
          <ac:spMkLst>
            <pc:docMk/>
            <pc:sldMk cId="806363758" sldId="444"/>
            <ac:spMk id="3" creationId="{00416584-A7E8-E12F-DA09-BF526BAB070B}"/>
          </ac:spMkLst>
        </pc:spChg>
      </pc:sldChg>
      <pc:sldChg chg="del">
        <pc:chgData name="jbarrya10@yahoo.com" userId="S::urn:spo:guest#jbarrya10@yahoo.com::" providerId="AD" clId="Web-{2B82B3E6-ECBE-FE38-0F4E-95C01880CAD0}" dt="2022-06-12T20:59:32.511" v="981"/>
        <pc:sldMkLst>
          <pc:docMk/>
          <pc:sldMk cId="2181938292" sldId="446"/>
        </pc:sldMkLst>
      </pc:sldChg>
      <pc:sldChg chg="modSp">
        <pc:chgData name="jbarrya10@yahoo.com" userId="S::urn:spo:guest#jbarrya10@yahoo.com::" providerId="AD" clId="Web-{2B82B3E6-ECBE-FE38-0F4E-95C01880CAD0}" dt="2022-06-12T21:06:25.369" v="1253" actId="20577"/>
        <pc:sldMkLst>
          <pc:docMk/>
          <pc:sldMk cId="943690603" sldId="447"/>
        </pc:sldMkLst>
        <pc:spChg chg="mod">
          <ac:chgData name="jbarrya10@yahoo.com" userId="S::urn:spo:guest#jbarrya10@yahoo.com::" providerId="AD" clId="Web-{2B82B3E6-ECBE-FE38-0F4E-95C01880CAD0}" dt="2022-06-12T20:59:46.449" v="997" actId="20577"/>
          <ac:spMkLst>
            <pc:docMk/>
            <pc:sldMk cId="943690603" sldId="447"/>
            <ac:spMk id="2" creationId="{05C4DD51-01A0-F596-9761-9E27EA5ED3AE}"/>
          </ac:spMkLst>
        </pc:spChg>
        <pc:spChg chg="mod">
          <ac:chgData name="jbarrya10@yahoo.com" userId="S::urn:spo:guest#jbarrya10@yahoo.com::" providerId="AD" clId="Web-{2B82B3E6-ECBE-FE38-0F4E-95C01880CAD0}" dt="2022-06-12T21:06:25.369" v="1253" actId="20577"/>
          <ac:spMkLst>
            <pc:docMk/>
            <pc:sldMk cId="943690603" sldId="447"/>
            <ac:spMk id="3" creationId="{A640E50D-D2C2-E525-9169-B8E066DF75C6}"/>
          </ac:spMkLst>
        </pc:spChg>
      </pc:sldChg>
      <pc:sldChg chg="del">
        <pc:chgData name="jbarrya10@yahoo.com" userId="S::urn:spo:guest#jbarrya10@yahoo.com::" providerId="AD" clId="Web-{2B82B3E6-ECBE-FE38-0F4E-95C01880CAD0}" dt="2022-06-12T21:06:42.854" v="1254"/>
        <pc:sldMkLst>
          <pc:docMk/>
          <pc:sldMk cId="1291326313" sldId="448"/>
        </pc:sldMkLst>
      </pc:sldChg>
      <pc:sldChg chg="modSp">
        <pc:chgData name="jbarrya10@yahoo.com" userId="S::urn:spo:guest#jbarrya10@yahoo.com::" providerId="AD" clId="Web-{2B82B3E6-ECBE-FE38-0F4E-95C01880CAD0}" dt="2022-06-12T21:11:50.057" v="1435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2B82B3E6-ECBE-FE38-0F4E-95C01880CAD0}" dt="2022-06-12T21:11:50.057" v="1435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 new">
        <pc:chgData name="jbarrya10@yahoo.com" userId="S::urn:spo:guest#jbarrya10@yahoo.com::" providerId="AD" clId="Web-{2B82B3E6-ECBE-FE38-0F4E-95C01880CAD0}" dt="2022-06-12T20:38:55.955" v="498" actId="20577"/>
        <pc:sldMkLst>
          <pc:docMk/>
          <pc:sldMk cId="703233105" sldId="450"/>
        </pc:sldMkLst>
        <pc:spChg chg="mod">
          <ac:chgData name="jbarrya10@yahoo.com" userId="S::urn:spo:guest#jbarrya10@yahoo.com::" providerId="AD" clId="Web-{2B82B3E6-ECBE-FE38-0F4E-95C01880CAD0}" dt="2022-06-12T20:35:46.512" v="415" actId="20577"/>
          <ac:spMkLst>
            <pc:docMk/>
            <pc:sldMk cId="703233105" sldId="450"/>
            <ac:spMk id="2" creationId="{15FF42B9-69CE-6F3B-548E-80AB2113B2FF}"/>
          </ac:spMkLst>
        </pc:spChg>
        <pc:spChg chg="mod">
          <ac:chgData name="jbarrya10@yahoo.com" userId="S::urn:spo:guest#jbarrya10@yahoo.com::" providerId="AD" clId="Web-{2B82B3E6-ECBE-FE38-0F4E-95C01880CAD0}" dt="2022-06-12T20:38:55.955" v="498" actId="20577"/>
          <ac:spMkLst>
            <pc:docMk/>
            <pc:sldMk cId="703233105" sldId="450"/>
            <ac:spMk id="3" creationId="{C3111424-32D0-B137-8BCC-CC63A719F43D}"/>
          </ac:spMkLst>
        </pc:spChg>
      </pc:sldChg>
      <pc:sldChg chg="modSp new">
        <pc:chgData name="jbarrya10@yahoo.com" userId="S::urn:spo:guest#jbarrya10@yahoo.com::" providerId="AD" clId="Web-{2B82B3E6-ECBE-FE38-0F4E-95C01880CAD0}" dt="2022-06-12T20:53:05.500" v="867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2B82B3E6-ECBE-FE38-0F4E-95C01880CAD0}" dt="2022-06-12T20:48:47.039" v="676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2B82B3E6-ECBE-FE38-0F4E-95C01880CAD0}" dt="2022-06-12T20:53:05.500" v="867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modSp new">
        <pc:chgData name="jbarrya10@yahoo.com" userId="S::urn:spo:guest#jbarrya10@yahoo.com::" providerId="AD" clId="Web-{2B82B3E6-ECBE-FE38-0F4E-95C01880CAD0}" dt="2022-06-12T21:08:55.623" v="1318" actId="20577"/>
        <pc:sldMkLst>
          <pc:docMk/>
          <pc:sldMk cId="955078769" sldId="452"/>
        </pc:sldMkLst>
        <pc:spChg chg="mod">
          <ac:chgData name="jbarrya10@yahoo.com" userId="S::urn:spo:guest#jbarrya10@yahoo.com::" providerId="AD" clId="Web-{2B82B3E6-ECBE-FE38-0F4E-95C01880CAD0}" dt="2022-06-12T21:07:37.480" v="1272" actId="20577"/>
          <ac:spMkLst>
            <pc:docMk/>
            <pc:sldMk cId="955078769" sldId="452"/>
            <ac:spMk id="2" creationId="{614AB2A8-1D25-9563-E25B-F0DF66E2D368}"/>
          </ac:spMkLst>
        </pc:spChg>
        <pc:spChg chg="mod">
          <ac:chgData name="jbarrya10@yahoo.com" userId="S::urn:spo:guest#jbarrya10@yahoo.com::" providerId="AD" clId="Web-{2B82B3E6-ECBE-FE38-0F4E-95C01880CAD0}" dt="2022-06-12T21:08:55.623" v="1318" actId="20577"/>
          <ac:spMkLst>
            <pc:docMk/>
            <pc:sldMk cId="955078769" sldId="452"/>
            <ac:spMk id="3" creationId="{B793E6CE-DE76-13CE-7936-891CB4F8F7C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8.2 Use STOP to help you recognize stigma and avoid applying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509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Understanding</a:t>
            </a:r>
            <a:br>
              <a:rPr lang="en-US" dirty="0"/>
            </a:br>
            <a:r>
              <a:rPr lang="en-US" dirty="0"/>
              <a:t>and Treating</a:t>
            </a:r>
            <a:br>
              <a:rPr lang="en-US" dirty="0"/>
            </a:br>
            <a:r>
              <a:rPr lang="en-US" dirty="0"/>
              <a:t>Mental Disorders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8, Lesson 1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D947-9297-D0BD-41BC-0E504F92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Medication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E4284-AEE2-FE36-59CE-E68A84BA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Medication does not cure a mental disorder, but it can provide significant relief from symptoms</a:t>
            </a:r>
            <a:r>
              <a:rPr lang="en-US" dirty="0">
                <a:solidFill>
                  <a:srgbClr val="404000"/>
                </a:solidFill>
                <a:cs typeface="Arial"/>
              </a:rPr>
              <a:t>: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Antidepressant medications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Mood-stabilizing medications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Anti-anxiety medications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Antipsychotic medications</a:t>
            </a:r>
          </a:p>
        </p:txBody>
      </p:sp>
    </p:spTree>
    <p:extLst>
      <p:ext uri="{BB962C8B-B14F-4D97-AF65-F5344CB8AC3E}">
        <p14:creationId xmlns:p14="http://schemas.microsoft.com/office/powerpoint/2010/main" val="384954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DD51-01A0-F596-9761-9E27EA5ED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Social Stigma</a:t>
            </a:r>
            <a:br>
              <a:rPr lang="en-US" dirty="0"/>
            </a:br>
            <a:r>
              <a:rPr lang="en-US" dirty="0"/>
              <a:t>and Mental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0E50D-D2C2-E525-9169-B8E066DF7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</a:t>
            </a:r>
            <a:r>
              <a:rPr lang="en-US" b="1" dirty="0">
                <a:cs typeface="Arial"/>
              </a:rPr>
              <a:t>stigma</a:t>
            </a:r>
            <a:r>
              <a:rPr lang="en-US" dirty="0">
                <a:cs typeface="Arial"/>
              </a:rPr>
              <a:t> is a distinguishing characteristic or personal trait that is thought to be, or actually is, a disadvantage.</a:t>
            </a:r>
          </a:p>
          <a:p>
            <a:r>
              <a:rPr lang="en-US" dirty="0">
                <a:cs typeface="Arial"/>
              </a:rPr>
              <a:t>Many people see mental disorders as a stigma, which can lead to prejudice on individuals with disorders. </a:t>
            </a:r>
          </a:p>
          <a:p>
            <a:r>
              <a:rPr lang="en-US" dirty="0">
                <a:cs typeface="Arial"/>
              </a:rPr>
              <a:t>Learning about mental disorders and developing empathy for the challenges they cause will help to reduce prejudice toward those with mental disorders.</a:t>
            </a:r>
          </a:p>
        </p:txBody>
      </p:sp>
    </p:spTree>
    <p:extLst>
      <p:ext uri="{BB962C8B-B14F-4D97-AF65-F5344CB8AC3E}">
        <p14:creationId xmlns:p14="http://schemas.microsoft.com/office/powerpoint/2010/main" val="94369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AB2A8-1D25-9563-E25B-F0DF66E2D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Use STOP</a:t>
            </a:r>
            <a:br>
              <a:rPr lang="en-US" dirty="0"/>
            </a:br>
            <a:r>
              <a:rPr lang="en-US" dirty="0"/>
              <a:t>to Recognize Stigma</a:t>
            </a:r>
          </a:p>
        </p:txBody>
      </p:sp>
      <p:pic>
        <p:nvPicPr>
          <p:cNvPr id="5" name="Content Placeholder 4" descr="S is for stereotype. T is for trivialize. O is for offend. P is for patronize.">
            <a:extLst>
              <a:ext uri="{FF2B5EF4-FFF2-40B4-BE49-F238E27FC236}">
                <a16:creationId xmlns:a16="http://schemas.microsoft.com/office/drawing/2014/main" id="{7AA258DC-CD0A-8EC7-FE50-92BDE70DFB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76084" y="1825625"/>
            <a:ext cx="2391832" cy="4351338"/>
          </a:xfrm>
        </p:spPr>
      </p:pic>
    </p:spTree>
    <p:extLst>
      <p:ext uri="{BB962C8B-B14F-4D97-AF65-F5344CB8AC3E}">
        <p14:creationId xmlns:p14="http://schemas.microsoft.com/office/powerpoint/2010/main" val="955078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each scenario. Each situation includes an inappropriate response from a friend.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Discuss with a partner or small group the appropriate responses the friend could use.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Decide which response you think works best for the situation and practice it with your partner or group.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do you know about mental disorders?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 panose="020B0604020202020204"/>
              </a:rPr>
              <a:t>What things do you think influence a person’s risk of developing a mental disorder?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a mental disorder is and provide two examples?</a:t>
            </a:r>
          </a:p>
          <a:p>
            <a:r>
              <a:rPr lang="en-US" dirty="0">
                <a:cs typeface="Arial"/>
              </a:rPr>
              <a:t>Describe what stigma is and explain how it can affect someone with a mental disorder?</a:t>
            </a:r>
          </a:p>
          <a:p>
            <a:r>
              <a:rPr lang="en-US" dirty="0">
                <a:cs typeface="Arial"/>
              </a:rPr>
              <a:t>Explain different ways that mental disorders may be treated?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</a:t>
            </a:r>
            <a:br>
              <a:rPr lang="en-US" dirty="0"/>
            </a:br>
            <a:r>
              <a:rPr lang="en-US" dirty="0"/>
              <a:t>Mental Disorders?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mental disorder is a serious and ongoing problem involving how a person thinks and manages emotions.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 wide range of mental disorders can be diagnosed by a mental health professional.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Examples</a:t>
            </a:r>
            <a:br>
              <a:rPr lang="en-US" dirty="0"/>
            </a:br>
            <a:r>
              <a:rPr lang="en-US" dirty="0"/>
              <a:t>of Mental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Anxiety disorders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Attention deficit hyperactivity disorder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Obsessive compulsive disorder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Post-traumatic stress disorder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Mood disorders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Personality disorders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Schizophrenia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0787-631F-2B6E-3D78-66CD1C20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Mental Disorders and Youth by the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6584-A7E8-E12F-DA09-BF526BAB0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Seventeen percent of young people experience an emotional, mental, or behavioral disorder.</a:t>
            </a:r>
            <a:endParaRPr lang="en-US" dirty="0"/>
          </a:p>
          <a:p>
            <a:r>
              <a:rPr lang="en-US" dirty="0">
                <a:cs typeface="Arial"/>
              </a:rPr>
              <a:t>Half of all chronic mental illness begins by age 14 and three-quarters by age 24.</a:t>
            </a:r>
            <a:endParaRPr lang="en-US" dirty="0"/>
          </a:p>
          <a:p>
            <a:r>
              <a:rPr lang="en-US" dirty="0">
                <a:cs typeface="Arial"/>
              </a:rPr>
              <a:t>Attention deficit hyperactivity disorder, behavior problems, anxiety, and depression are the most commonly diagnosed mental disorders in youth.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6363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Causes</a:t>
            </a:r>
            <a:br>
              <a:rPr lang="en-US" dirty="0"/>
            </a:br>
            <a:r>
              <a:rPr lang="en-US" dirty="0"/>
              <a:t>of Mental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1424-32D0-B137-8BCC-CC63A719F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variety of factors come together to affect an individual’s likelihood of developing a mental disorder.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Genetics and family history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Environment and experiences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Brain injury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Prenatal history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How the brain functions</a:t>
            </a:r>
          </a:p>
        </p:txBody>
      </p:sp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Care and Treatment</a:t>
            </a:r>
            <a:br>
              <a:rPr lang="en-US" dirty="0"/>
            </a:br>
            <a:r>
              <a:rPr lang="en-US" dirty="0"/>
              <a:t>of Mental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Many treatment options are available for mental disorders. 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 exact treatment or combination of treatments depends on the disorder and the person.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Common treatment options include psychotherapy, counseling, medication, and substance abuse counseling.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Hospitalization may be used in more severe situations.</a:t>
            </a:r>
            <a:endParaRPr lang="en-US" sz="1400" i="1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Counseling</a:t>
            </a:r>
            <a:br>
              <a:rPr lang="en-US" dirty="0"/>
            </a:br>
            <a:r>
              <a:rPr lang="en-US" dirty="0"/>
              <a:t>and Psychotherapy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Psychotherapy</a:t>
            </a:r>
            <a:r>
              <a:rPr lang="en-US" dirty="0">
                <a:cs typeface="Arial"/>
              </a:rPr>
              <a:t> and counseling are methods of treating mental disorders that involve talking about the condition and related issues with a mental health care provider.</a:t>
            </a:r>
          </a:p>
          <a:p>
            <a:r>
              <a:rPr lang="en-US" dirty="0">
                <a:cs typeface="Arial"/>
              </a:rPr>
              <a:t>The person uses insight and knowledge gained from the treatment to learn coping and stress management skills.</a:t>
            </a:r>
          </a:p>
          <a:p>
            <a:r>
              <a:rPr lang="en-US" dirty="0">
                <a:cs typeface="Arial"/>
              </a:rPr>
              <a:t>Psychotherapy can sometimes be successfully completed in a few months, but in some cases long-term treatment is helpful.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534</Words>
  <Application>Microsoft Office PowerPoint</Application>
  <PresentationFormat>On-screen Show (4:3)</PresentationFormat>
  <Paragraphs>58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Arial,Sans-Serif</vt:lpstr>
      <vt:lpstr>Calibri</vt:lpstr>
      <vt:lpstr>Office Theme</vt:lpstr>
      <vt:lpstr>Understanding and Treating Mental Disorders</vt:lpstr>
      <vt:lpstr>Write About It</vt:lpstr>
      <vt:lpstr>Can you . . .  </vt:lpstr>
      <vt:lpstr>What Are  Mental Disorders?</vt:lpstr>
      <vt:lpstr>Examples of Mental Disorders</vt:lpstr>
      <vt:lpstr>Mental Disorders and Youth by the Numbers</vt:lpstr>
      <vt:lpstr>Causes of Mental Disorders</vt:lpstr>
      <vt:lpstr>Care and Treatment of Mental Disorders</vt:lpstr>
      <vt:lpstr>Counseling and Psychotherapy</vt:lpstr>
      <vt:lpstr>Medication</vt:lpstr>
      <vt:lpstr>Social Stigma and Mental Disorders</vt:lpstr>
      <vt:lpstr>Use STOP to Recognize Stigma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</dc:title>
  <dc:creator>Human Kinetics</dc:creator>
  <cp:lastModifiedBy>Derek Campbell</cp:lastModifiedBy>
  <cp:revision>4113</cp:revision>
  <dcterms:created xsi:type="dcterms:W3CDTF">2020-04-29T19:38:00Z</dcterms:created>
  <dcterms:modified xsi:type="dcterms:W3CDTF">2022-12-05T05:56:48Z</dcterms:modified>
</cp:coreProperties>
</file>