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58" r:id="rId3"/>
    <p:sldId id="297" r:id="rId4"/>
    <p:sldId id="291" r:id="rId5"/>
    <p:sldId id="295" r:id="rId6"/>
    <p:sldId id="296" r:id="rId7"/>
    <p:sldId id="298" r:id="rId8"/>
    <p:sldId id="292" r:id="rId9"/>
    <p:sldId id="299" r:id="rId10"/>
    <p:sldId id="293" r:id="rId11"/>
    <p:sldId id="294" r:id="rId12"/>
  </p:sldIdLst>
  <p:sldSz cx="6858000" cy="9144000" type="screen4x3"/>
  <p:notesSz cx="7077075" cy="9369425"/>
  <p:defaultTextStyle>
    <a:defPPr>
      <a:defRPr lang="en-US"/>
    </a:defPPr>
    <a:lvl1pPr algn="l" rtl="0" fontAlgn="base">
      <a:spcBef>
        <a:spcPct val="0"/>
      </a:spcBef>
      <a:spcAft>
        <a:spcPct val="0"/>
      </a:spcAft>
      <a:defRPr kern="1200">
        <a:solidFill>
          <a:schemeClr val="tx1"/>
        </a:solidFill>
        <a:latin typeface="Times New Roman" charset="0"/>
        <a:ea typeface="ＭＳ Ｐゴシック" charset="-128"/>
        <a:cs typeface="+mn-cs"/>
      </a:defRPr>
    </a:lvl1pPr>
    <a:lvl2pPr marL="457200" algn="l" rtl="0" fontAlgn="base">
      <a:spcBef>
        <a:spcPct val="0"/>
      </a:spcBef>
      <a:spcAft>
        <a:spcPct val="0"/>
      </a:spcAft>
      <a:defRPr kern="1200">
        <a:solidFill>
          <a:schemeClr val="tx1"/>
        </a:solidFill>
        <a:latin typeface="Times New Roman" charset="0"/>
        <a:ea typeface="ＭＳ Ｐゴシック" charset="-128"/>
        <a:cs typeface="+mn-cs"/>
      </a:defRPr>
    </a:lvl2pPr>
    <a:lvl3pPr marL="914400" algn="l" rtl="0" fontAlgn="base">
      <a:spcBef>
        <a:spcPct val="0"/>
      </a:spcBef>
      <a:spcAft>
        <a:spcPct val="0"/>
      </a:spcAft>
      <a:defRPr kern="1200">
        <a:solidFill>
          <a:schemeClr val="tx1"/>
        </a:solidFill>
        <a:latin typeface="Times New Roman" charset="0"/>
        <a:ea typeface="ＭＳ Ｐゴシック" charset="-128"/>
        <a:cs typeface="+mn-cs"/>
      </a:defRPr>
    </a:lvl3pPr>
    <a:lvl4pPr marL="1371600" algn="l" rtl="0" fontAlgn="base">
      <a:spcBef>
        <a:spcPct val="0"/>
      </a:spcBef>
      <a:spcAft>
        <a:spcPct val="0"/>
      </a:spcAft>
      <a:defRPr kern="1200">
        <a:solidFill>
          <a:schemeClr val="tx1"/>
        </a:solidFill>
        <a:latin typeface="Times New Roman" charset="0"/>
        <a:ea typeface="ＭＳ Ｐゴシック" charset="-128"/>
        <a:cs typeface="+mn-cs"/>
      </a:defRPr>
    </a:lvl4pPr>
    <a:lvl5pPr marL="1828800" algn="l" rtl="0" fontAlgn="base">
      <a:spcBef>
        <a:spcPct val="0"/>
      </a:spcBef>
      <a:spcAft>
        <a:spcPct val="0"/>
      </a:spcAft>
      <a:defRPr kern="1200">
        <a:solidFill>
          <a:schemeClr val="tx1"/>
        </a:solidFill>
        <a:latin typeface="Times New Roman" charset="0"/>
        <a:ea typeface="ＭＳ Ｐゴシック" charset="-128"/>
        <a:cs typeface="+mn-cs"/>
      </a:defRPr>
    </a:lvl5pPr>
    <a:lvl6pPr marL="2286000" algn="l" defTabSz="914400" rtl="0" eaLnBrk="1" latinLnBrk="0" hangingPunct="1">
      <a:defRPr kern="1200">
        <a:solidFill>
          <a:schemeClr val="tx1"/>
        </a:solidFill>
        <a:latin typeface="Times New Roman" charset="0"/>
        <a:ea typeface="ＭＳ Ｐゴシック" charset="-128"/>
        <a:cs typeface="+mn-cs"/>
      </a:defRPr>
    </a:lvl6pPr>
    <a:lvl7pPr marL="2743200" algn="l" defTabSz="914400" rtl="0" eaLnBrk="1" latinLnBrk="0" hangingPunct="1">
      <a:defRPr kern="1200">
        <a:solidFill>
          <a:schemeClr val="tx1"/>
        </a:solidFill>
        <a:latin typeface="Times New Roman" charset="0"/>
        <a:ea typeface="ＭＳ Ｐゴシック" charset="-128"/>
        <a:cs typeface="+mn-cs"/>
      </a:defRPr>
    </a:lvl7pPr>
    <a:lvl8pPr marL="3200400" algn="l" defTabSz="914400" rtl="0" eaLnBrk="1" latinLnBrk="0" hangingPunct="1">
      <a:defRPr kern="1200">
        <a:solidFill>
          <a:schemeClr val="tx1"/>
        </a:solidFill>
        <a:latin typeface="Times New Roman" charset="0"/>
        <a:ea typeface="ＭＳ Ｐゴシック" charset="-128"/>
        <a:cs typeface="+mn-cs"/>
      </a:defRPr>
    </a:lvl8pPr>
    <a:lvl9pPr marL="3657600" algn="l" defTabSz="914400" rtl="0" eaLnBrk="1" latinLnBrk="0" hangingPunct="1">
      <a:defRPr kern="1200">
        <a:solidFill>
          <a:schemeClr val="tx1"/>
        </a:solidFill>
        <a:latin typeface="Times New Roman" charset="0"/>
        <a:ea typeface="ＭＳ Ｐゴシック" charset="-128"/>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9A8127"/>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31"/>
  </p:normalViewPr>
  <p:slideViewPr>
    <p:cSldViewPr>
      <p:cViewPr>
        <p:scale>
          <a:sx n="75" d="100"/>
          <a:sy n="75" d="100"/>
        </p:scale>
        <p:origin x="2592" y="1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938577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2133600"/>
            <a:ext cx="61722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9833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3"/>
            <a:ext cx="154305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713"/>
            <a:ext cx="447675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515170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342900" y="2133600"/>
            <a:ext cx="61722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50469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2133153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342900" y="2133600"/>
            <a:ext cx="30099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133600"/>
            <a:ext cx="30099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812568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789246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a:prstGeom prst="rect">
            <a:avLst/>
          </a:prstGeom>
        </p:spPr>
        <p:txBody>
          <a:bodyPr vert="horz"/>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659206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416972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823314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344613" y="7156450"/>
            <a:ext cx="41148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(van der Mars, 2008)</a:t>
            </a:r>
          </a:p>
        </p:txBody>
      </p:sp>
    </p:spTree>
    <p:extLst>
      <p:ext uri="{BB962C8B-B14F-4D97-AF65-F5344CB8AC3E}">
        <p14:creationId xmlns:p14="http://schemas.microsoft.com/office/powerpoint/2010/main" val="12095126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5195888" y="8878888"/>
            <a:ext cx="1905000" cy="33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i="1">
                <a:solidFill>
                  <a:srgbClr val="FF3300"/>
                </a:solidFill>
                <a:latin typeface="Times New Roman" charset="0"/>
                <a:ea typeface="+mn-ea"/>
                <a:cs typeface="+mn-cs"/>
              </a:defRPr>
            </a:lvl1pPr>
          </a:lstStyle>
          <a:p>
            <a:pPr>
              <a:defRPr/>
            </a:pPr>
            <a:r>
              <a:rPr lang="en-US"/>
              <a:t>(van der Mars, 2008)</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a:solidFill>
            <a:schemeClr val="tx2"/>
          </a:solidFill>
          <a:latin typeface="+mj-lt"/>
          <a:ea typeface="ＭＳ Ｐゴシック" pitchFamily="-109" charset="-128"/>
          <a:cs typeface="ＭＳ Ｐゴシック" pitchFamily="-109" charset="-128"/>
        </a:defRPr>
      </a:lvl1pPr>
      <a:lvl2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2pPr>
      <a:lvl3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3pPr>
      <a:lvl4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4pPr>
      <a:lvl5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9" charset="-128"/>
          <a:cs typeface="ＭＳ Ｐゴシック" pitchFamily="-109"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ph type="title"/>
          </p:nvPr>
        </p:nvSpPr>
        <p:spPr bwMode="auto">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eaLnBrk="1" hangingPunct="1"/>
            <a:r>
              <a:rPr lang="es-PR" altLang="x-none" sz="4000" b="1" i="1">
                <a:solidFill>
                  <a:srgbClr val="FF0000"/>
                </a:solidFill>
                <a:latin typeface="Times New Roman" charset="0"/>
                <a:ea typeface="ＭＳ Ｐゴシック" charset="-128"/>
              </a:rPr>
              <a:t>Modificando el Juego de </a:t>
            </a:r>
            <a:br>
              <a:rPr lang="es-PR" altLang="x-none" sz="4000" b="1" i="1">
                <a:solidFill>
                  <a:srgbClr val="FF0000"/>
                </a:solidFill>
                <a:latin typeface="Times New Roman" charset="0"/>
                <a:ea typeface="ＭＳ Ｐゴシック" charset="-128"/>
              </a:rPr>
            </a:br>
            <a:r>
              <a:rPr lang="es-PR" altLang="x-none" sz="4000" b="1" i="1">
                <a:solidFill>
                  <a:srgbClr val="FF0000"/>
                </a:solidFill>
                <a:latin typeface="Times New Roman" charset="0"/>
                <a:ea typeface="ＭＳ Ｐゴシック" charset="-128"/>
              </a:rPr>
              <a:t>“Flag Football”</a:t>
            </a:r>
            <a:r>
              <a:rPr lang="en-GB" altLang="x-none" sz="4000" b="1" i="1">
                <a:solidFill>
                  <a:srgbClr val="FF0000"/>
                </a:solidFill>
                <a:latin typeface="Times New Roman" charset="0"/>
                <a:ea typeface="ＭＳ Ｐゴシック" charset="-128"/>
              </a:rPr>
              <a:t/>
            </a:r>
            <a:br>
              <a:rPr lang="en-GB" altLang="x-none" sz="4000" b="1" i="1">
                <a:solidFill>
                  <a:srgbClr val="FF0000"/>
                </a:solidFill>
                <a:latin typeface="Times New Roman" charset="0"/>
                <a:ea typeface="ＭＳ Ｐゴシック" charset="-128"/>
              </a:rPr>
            </a:br>
            <a:endParaRPr lang="en-GB" altLang="x-none" sz="4000" b="1" i="1">
              <a:solidFill>
                <a:srgbClr val="FF0000"/>
              </a:solidFill>
              <a:latin typeface="Times New Roman" charset="0"/>
              <a:ea typeface="ＭＳ Ｐゴシック" charset="-128"/>
            </a:endParaRPr>
          </a:p>
        </p:txBody>
      </p:sp>
      <p:sp>
        <p:nvSpPr>
          <p:cNvPr id="13315" name="Rectangle 5"/>
          <p:cNvSpPr>
            <a:spLocks noGrp="1" noChangeArrowheads="1"/>
          </p:cNvSpPr>
          <p:nvPr>
            <p:ph type="body" idx="1"/>
          </p:nvPr>
        </p:nvSpPr>
        <p:spPr bwMode="auto">
          <a:solidFill>
            <a:srgbClr val="FFFFFF"/>
          </a:solidFill>
          <a:ln>
            <a:solidFill>
              <a:srgbClr val="000000"/>
            </a:solidFill>
            <a:miter lim="800000"/>
            <a:headEnd/>
            <a:tailEnd/>
          </a:ln>
        </p:spPr>
        <p:txBody>
          <a:bodyPr wrap="square" lIns="91440" tIns="45720" rIns="91440" bIns="45720" numCol="1" anchor="t" anchorCtr="0" compatLnSpc="1">
            <a:prstTxWarp prst="textNoShape">
              <a:avLst/>
            </a:prstTxWarp>
          </a:bodyPr>
          <a:lstStyle/>
          <a:p>
            <a:pPr eaLnBrk="1" hangingPunct="1">
              <a:buFontTx/>
              <a:buNone/>
            </a:pPr>
            <a:r>
              <a:rPr lang="es-PR" altLang="x-none" b="1">
                <a:latin typeface="Times New Roman" charset="0"/>
                <a:ea typeface="ＭＳ Ｐゴシック" charset="-128"/>
              </a:rPr>
              <a:t>Ejemplo de formas en que se puede modificar el juego </a:t>
            </a:r>
            <a:r>
              <a:rPr lang="en-GB" altLang="x-none" b="1">
                <a:latin typeface="Times New Roman" charset="0"/>
                <a:ea typeface="ＭＳ Ｐゴシック" charset="-128"/>
              </a:rPr>
              <a:t>:</a:t>
            </a:r>
          </a:p>
          <a:p>
            <a:pPr>
              <a:buFontTx/>
              <a:buAutoNum type="arabicPeriod"/>
            </a:pPr>
            <a:r>
              <a:rPr lang="es-PR" altLang="x-none" b="1">
                <a:latin typeface="Times New Roman" charset="0"/>
                <a:ea typeface="ＭＳ Ｐゴシック" charset="-128"/>
              </a:rPr>
              <a:t>Las reglas son modificadas</a:t>
            </a:r>
          </a:p>
          <a:p>
            <a:pPr>
              <a:buFontTx/>
              <a:buAutoNum type="arabicPeriod"/>
            </a:pPr>
            <a:r>
              <a:rPr lang="es-PR" altLang="x-none" b="1">
                <a:latin typeface="Times New Roman" charset="0"/>
                <a:ea typeface="ＭＳ Ｐゴシック" charset="-128"/>
              </a:rPr>
              <a:t>Alterar el tamaño y forma de la área de juego </a:t>
            </a:r>
            <a:endParaRPr lang="en-US" altLang="x-none" b="1">
              <a:latin typeface="Times New Roman" charset="0"/>
              <a:ea typeface="ＭＳ Ｐゴシック" charset="-128"/>
            </a:endParaRPr>
          </a:p>
          <a:p>
            <a:pPr>
              <a:buFontTx/>
              <a:buAutoNum type="arabicPeriod"/>
            </a:pPr>
            <a:r>
              <a:rPr lang="es-PR" altLang="x-none" b="1">
                <a:latin typeface="Times New Roman" charset="0"/>
                <a:ea typeface="ＭＳ Ｐゴシック" charset="-128"/>
              </a:rPr>
              <a:t>Restringir el movimiento y/o acciones de los jugadores</a:t>
            </a:r>
          </a:p>
          <a:p>
            <a:pPr>
              <a:buFontTx/>
              <a:buAutoNum type="arabicPeriod"/>
            </a:pPr>
            <a:r>
              <a:rPr lang="es-PR" altLang="x-none" b="1">
                <a:latin typeface="Times New Roman" charset="0"/>
                <a:ea typeface="ＭＳ Ｐゴシック" charset="-128"/>
              </a:rPr>
              <a:t>Sistema de puntuación diferencial </a:t>
            </a:r>
            <a:endParaRPr lang="en-US" altLang="x-none" b="1">
              <a:latin typeface="Times New Roman" charset="0"/>
              <a:ea typeface="ＭＳ Ｐゴシック" charset="-128"/>
            </a:endParaRPr>
          </a:p>
        </p:txBody>
      </p:sp>
      <p:sp>
        <p:nvSpPr>
          <p:cNvPr id="5"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5"/>
          <p:cNvSpPr txBox="1">
            <a:spLocks noChangeArrowheads="1"/>
          </p:cNvSpPr>
          <p:nvPr/>
        </p:nvSpPr>
        <p:spPr bwMode="auto">
          <a:xfrm>
            <a:off x="685800" y="3965575"/>
            <a:ext cx="5943600" cy="29559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r>
              <a:rPr lang="es-PR" altLang="x-none" sz="1600">
                <a:solidFill>
                  <a:srgbClr val="FF3300"/>
                </a:solidFill>
              </a:rPr>
              <a:t> Practique la intercepción de los pases.</a:t>
            </a:r>
          </a:p>
        </p:txBody>
      </p:sp>
      <p:sp>
        <p:nvSpPr>
          <p:cNvPr id="22531" name="Text Box 26"/>
          <p:cNvSpPr txBox="1">
            <a:spLocks noChangeArrowheads="1"/>
          </p:cNvSpPr>
          <p:nvPr/>
        </p:nvSpPr>
        <p:spPr bwMode="auto">
          <a:xfrm>
            <a:off x="2297113" y="844550"/>
            <a:ext cx="22256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Tres</a:t>
            </a:r>
          </a:p>
        </p:txBody>
      </p:sp>
      <p:sp>
        <p:nvSpPr>
          <p:cNvPr id="22532" name="Text Box 33"/>
          <p:cNvSpPr txBox="1">
            <a:spLocks noChangeArrowheads="1"/>
          </p:cNvSpPr>
          <p:nvPr/>
        </p:nvSpPr>
        <p:spPr bwMode="auto">
          <a:xfrm>
            <a:off x="698500" y="1511300"/>
            <a:ext cx="5930900" cy="22463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600">
                <a:solidFill>
                  <a:srgbClr val="FF3300"/>
                </a:solidFill>
              </a:rPr>
              <a:t>Cuatro en ofensiva y tres en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El “center” también puede ser elegido como receptor. </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22533"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3300"/>
                </a:solidFill>
              </a:rPr>
              <a:t>CARTA DE PRACTICA DEL EQUIPO</a:t>
            </a:r>
          </a:p>
        </p:txBody>
      </p:sp>
      <p:sp>
        <p:nvSpPr>
          <p:cNvPr id="22535"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22536"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7108825"/>
            <a:ext cx="21336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685800" y="4344988"/>
            <a:ext cx="5943600" cy="2954337"/>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r>
              <a:rPr lang="es-PR" altLang="x-none" sz="1600">
                <a:solidFill>
                  <a:srgbClr val="FF3300"/>
                </a:solidFill>
              </a:rPr>
              <a:t> Practique la intercepción de los pases.</a:t>
            </a:r>
          </a:p>
        </p:txBody>
      </p:sp>
      <p:sp>
        <p:nvSpPr>
          <p:cNvPr id="23555" name="Text Box 26"/>
          <p:cNvSpPr txBox="1">
            <a:spLocks noChangeArrowheads="1"/>
          </p:cNvSpPr>
          <p:nvPr/>
        </p:nvSpPr>
        <p:spPr bwMode="auto">
          <a:xfrm>
            <a:off x="2297113" y="914400"/>
            <a:ext cx="22256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Tres</a:t>
            </a:r>
          </a:p>
        </p:txBody>
      </p:sp>
      <p:sp>
        <p:nvSpPr>
          <p:cNvPr id="23556" name="Text Box 33"/>
          <p:cNvSpPr txBox="1">
            <a:spLocks noChangeArrowheads="1"/>
          </p:cNvSpPr>
          <p:nvPr/>
        </p:nvSpPr>
        <p:spPr bwMode="auto">
          <a:xfrm>
            <a:off x="698500" y="1828800"/>
            <a:ext cx="5930900" cy="22463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600">
                <a:solidFill>
                  <a:srgbClr val="FF3300"/>
                </a:solidFill>
              </a:rPr>
              <a:t>Cuatro en ofensiva y tres en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El “center” también puede ser elegido como receptor. </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23557"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23559"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8"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5"/>
          <p:cNvSpPr txBox="1">
            <a:spLocks noChangeArrowheads="1"/>
          </p:cNvSpPr>
          <p:nvPr/>
        </p:nvSpPr>
        <p:spPr bwMode="auto">
          <a:xfrm>
            <a:off x="685800" y="3965575"/>
            <a:ext cx="5943600" cy="29559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r>
              <a:rPr lang="es-PR" altLang="x-none" sz="1600">
                <a:solidFill>
                  <a:srgbClr val="FF3300"/>
                </a:solidFill>
              </a:rPr>
              <a:t> Practique la intercepción de los pases.</a:t>
            </a:r>
          </a:p>
        </p:txBody>
      </p:sp>
      <p:sp>
        <p:nvSpPr>
          <p:cNvPr id="14339" name="Text Box 26"/>
          <p:cNvSpPr txBox="1">
            <a:spLocks noChangeArrowheads="1"/>
          </p:cNvSpPr>
          <p:nvPr/>
        </p:nvSpPr>
        <p:spPr bwMode="auto">
          <a:xfrm>
            <a:off x="2297113" y="844550"/>
            <a:ext cx="22256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Tres</a:t>
            </a:r>
          </a:p>
        </p:txBody>
      </p:sp>
      <p:sp>
        <p:nvSpPr>
          <p:cNvPr id="14340" name="Text Box 33"/>
          <p:cNvSpPr txBox="1">
            <a:spLocks noChangeArrowheads="1"/>
          </p:cNvSpPr>
          <p:nvPr/>
        </p:nvSpPr>
        <p:spPr bwMode="auto">
          <a:xfrm>
            <a:off x="698500" y="1511300"/>
            <a:ext cx="5930900" cy="22463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600">
                <a:solidFill>
                  <a:srgbClr val="FF3300"/>
                </a:solidFill>
              </a:rPr>
              <a:t>Cuatro en ofensiva y tres en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El “center” también puede ser elegido como receptor. </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14341"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3300"/>
                </a:solidFill>
              </a:rPr>
              <a:t>CARTA DE PRACTICA DEL EQUIPO</a:t>
            </a:r>
          </a:p>
        </p:txBody>
      </p:sp>
      <p:sp>
        <p:nvSpPr>
          <p:cNvPr id="14343"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14344"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7108825"/>
            <a:ext cx="21336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6"/>
          <p:cNvSpPr txBox="1">
            <a:spLocks noChangeArrowheads="1"/>
          </p:cNvSpPr>
          <p:nvPr/>
        </p:nvSpPr>
        <p:spPr bwMode="auto">
          <a:xfrm>
            <a:off x="2814638" y="457200"/>
            <a:ext cx="1495425"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1800" b="1" i="1"/>
              <a:t>Cuatro a Tres</a:t>
            </a:r>
          </a:p>
        </p:txBody>
      </p:sp>
      <p:sp>
        <p:nvSpPr>
          <p:cNvPr id="15363" name="Text Box 11"/>
          <p:cNvSpPr txBox="1">
            <a:spLocks noChangeArrowheads="1"/>
          </p:cNvSpPr>
          <p:nvPr/>
        </p:nvSpPr>
        <p:spPr bwMode="auto">
          <a:xfrm>
            <a:off x="190500" y="914400"/>
            <a:ext cx="6477000" cy="3698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Enfoque Instructivo Para el Maestro y/ o Entrenador de Equipo </a:t>
            </a:r>
            <a:endParaRPr lang="en-US" altLang="x-none" sz="1800"/>
          </a:p>
        </p:txBody>
      </p:sp>
      <p:sp>
        <p:nvSpPr>
          <p:cNvPr id="15365" name="Text Box 8"/>
          <p:cNvSpPr txBox="1">
            <a:spLocks noChangeArrowheads="1"/>
          </p:cNvSpPr>
          <p:nvPr/>
        </p:nvSpPr>
        <p:spPr bwMode="auto">
          <a:xfrm>
            <a:off x="2436813" y="0"/>
            <a:ext cx="446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5366" name="Text Box 13"/>
          <p:cNvSpPr txBox="1">
            <a:spLocks noChangeArrowheads="1"/>
          </p:cNvSpPr>
          <p:nvPr/>
        </p:nvSpPr>
        <p:spPr bwMode="auto">
          <a:xfrm>
            <a:off x="381000" y="1476375"/>
            <a:ext cx="6400800" cy="13541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¿Cuáles son los problemas tácticos ha resolver?</a:t>
            </a:r>
            <a:endParaRPr lang="en-US" altLang="x-none" sz="1800" b="1"/>
          </a:p>
          <a:p>
            <a:pPr eaLnBrk="1" hangingPunct="1">
              <a:buClr>
                <a:schemeClr val="tx1"/>
              </a:buClr>
              <a:buFont typeface="Wingdings" charset="2"/>
              <a:buChar char="v"/>
            </a:pPr>
            <a:r>
              <a:rPr lang="en-US" altLang="x-none" sz="1600"/>
              <a:t> </a:t>
            </a:r>
            <a:r>
              <a:rPr lang="es-PR" altLang="x-none" sz="1600" b="1" i="1"/>
              <a:t>Ofensiva</a:t>
            </a:r>
            <a:r>
              <a:rPr lang="en-US" altLang="x-none" sz="1600"/>
              <a:t> – </a:t>
            </a:r>
            <a:r>
              <a:rPr lang="es-PR" altLang="x-none" sz="1600"/>
              <a:t>¿Mantienen la posesión? ¿Jugada de transición? ¿Crean</a:t>
            </a:r>
            <a:endParaRPr lang="en-US" altLang="x-none" sz="1600"/>
          </a:p>
          <a:p>
            <a:pPr eaLnBrk="1" hangingPunct="1">
              <a:buClr>
                <a:schemeClr val="tx1"/>
              </a:buClr>
              <a:buFont typeface="Wingdings" charset="2"/>
              <a:buNone/>
            </a:pPr>
            <a:r>
              <a:rPr lang="en-US" altLang="x-none" sz="1600"/>
              <a:t>                        </a:t>
            </a:r>
            <a:r>
              <a:rPr lang="es-PR" altLang="x-none" sz="1600"/>
              <a:t>espacio? ¿Crean oportunidades para obtener puntos?</a:t>
            </a:r>
            <a:endParaRPr lang="en-US" altLang="x-none" sz="1600"/>
          </a:p>
          <a:p>
            <a:pPr eaLnBrk="1" hangingPunct="1">
              <a:buClr>
                <a:schemeClr val="tx1"/>
              </a:buClr>
              <a:buFont typeface="Wingdings" charset="2"/>
              <a:buChar char="v"/>
            </a:pPr>
            <a:r>
              <a:rPr lang="en-US" altLang="x-none" sz="1600"/>
              <a:t> </a:t>
            </a:r>
            <a:r>
              <a:rPr lang="en-US" altLang="x-none" sz="1600" b="1" i="1"/>
              <a:t>Defensiva</a:t>
            </a:r>
            <a:r>
              <a:rPr lang="en-US" altLang="x-none" sz="1600"/>
              <a:t> – </a:t>
            </a:r>
            <a:r>
              <a:rPr lang="es-PR" altLang="x-none" sz="1600"/>
              <a:t>¿Recuperan la posesión? ¿Defienden espacio o jugador? </a:t>
            </a:r>
            <a:endParaRPr lang="en-US" altLang="x-none" sz="1600"/>
          </a:p>
          <a:p>
            <a:pPr eaLnBrk="1" hangingPunct="1">
              <a:buClr>
                <a:schemeClr val="tx1"/>
              </a:buClr>
            </a:pPr>
            <a:r>
              <a:rPr lang="en-US" altLang="x-none" sz="1600"/>
              <a:t>                          </a:t>
            </a:r>
            <a:r>
              <a:rPr lang="es-PR" altLang="x-none" sz="1600"/>
              <a:t>¿Defienden como equipo?</a:t>
            </a:r>
            <a:endParaRPr lang="en-US" altLang="x-none" sz="1600"/>
          </a:p>
        </p:txBody>
      </p:sp>
      <p:sp>
        <p:nvSpPr>
          <p:cNvPr id="15367" name="Text Box 12"/>
          <p:cNvSpPr txBox="1">
            <a:spLocks noChangeArrowheads="1"/>
          </p:cNvSpPr>
          <p:nvPr/>
        </p:nvSpPr>
        <p:spPr bwMode="auto">
          <a:xfrm>
            <a:off x="381000" y="2895600"/>
            <a:ext cx="6400800" cy="14779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a:t>¿Qué movidas tácticas son enfatizadas?</a:t>
            </a:r>
            <a:endParaRPr lang="en-US" altLang="x-none" sz="1800" b="1"/>
          </a:p>
          <a:p>
            <a:pPr eaLnBrk="1" hangingPunct="1">
              <a:buFont typeface="Wingdings" charset="2"/>
              <a:buChar char="v"/>
            </a:pPr>
            <a:r>
              <a:rPr lang="en-US" altLang="x-none" sz="1600"/>
              <a:t> </a:t>
            </a:r>
            <a:r>
              <a:rPr lang="en-US" altLang="x-none" sz="1600" b="1" i="1"/>
              <a:t>Ofensiva</a:t>
            </a:r>
            <a:r>
              <a:rPr lang="en-US" altLang="x-none" sz="1600"/>
              <a:t> – </a:t>
            </a:r>
            <a:r>
              <a:rPr lang="es-PR" altLang="x-none" sz="1600"/>
              <a:t>¿Toma de decisiones? ¿Apoyo? ¿Ajustes? ¿Se está creando</a:t>
            </a:r>
            <a:endParaRPr lang="en-US" altLang="x-none" sz="1600"/>
          </a:p>
          <a:p>
            <a:pPr eaLnBrk="1" hangingPunct="1">
              <a:buFont typeface="Wingdings" charset="2"/>
              <a:buNone/>
            </a:pPr>
            <a:r>
              <a:rPr lang="en-US" altLang="x-none" sz="1600"/>
              <a:t>                        </a:t>
            </a:r>
            <a:r>
              <a:rPr lang="es-PR" altLang="x-none" sz="1600"/>
              <a:t>oportunidades para obtener puntos? ¿Creando espacio? </a:t>
            </a:r>
            <a:r>
              <a:rPr lang="es-PR" altLang="x-none" sz="1200"/>
              <a:t>(como         </a:t>
            </a:r>
          </a:p>
          <a:p>
            <a:pPr eaLnBrk="1" hangingPunct="1">
              <a:buFont typeface="Wingdings" charset="2"/>
              <a:buNone/>
            </a:pPr>
            <a:r>
              <a:rPr lang="es-PR" altLang="x-none" sz="1200"/>
              <a:t>                                por ejemplo, hacer cortes V o L)</a:t>
            </a:r>
            <a:endParaRPr lang="en-US" altLang="x-none" sz="1200"/>
          </a:p>
          <a:p>
            <a:pPr eaLnBrk="1" hangingPunct="1">
              <a:buFont typeface="Wingdings" charset="2"/>
              <a:buChar char="v"/>
            </a:pPr>
            <a:r>
              <a:rPr lang="en-US" altLang="x-none" sz="1600" b="1" i="1"/>
              <a:t> Defensiva</a:t>
            </a:r>
            <a:r>
              <a:rPr lang="en-US" altLang="x-none" sz="1600"/>
              <a:t> – </a:t>
            </a:r>
            <a:r>
              <a:rPr lang="es-PR" altLang="x-none" sz="1600"/>
              <a:t>¿Toma de decisiones? ¿Cubrir? ¿Ajustar? </a:t>
            </a:r>
            <a:r>
              <a:rPr lang="es-PR" altLang="x-none" sz="1200"/>
              <a:t>(como por ejemplo, </a:t>
            </a:r>
            <a:endParaRPr lang="en-US" altLang="x-none" sz="1200"/>
          </a:p>
          <a:p>
            <a:pPr eaLnBrk="1" hangingPunct="1">
              <a:buFont typeface="Wingdings" charset="2"/>
              <a:buNone/>
            </a:pPr>
            <a:r>
              <a:rPr lang="en-US" altLang="x-none" sz="1200"/>
              <a:t>                                 </a:t>
            </a:r>
            <a:r>
              <a:rPr lang="es-PR" altLang="x-none" sz="1200"/>
              <a:t>defendiendo el especio vs. un jugador)</a:t>
            </a:r>
            <a:endParaRPr lang="en-US" altLang="x-none" sz="1200"/>
          </a:p>
        </p:txBody>
      </p:sp>
      <p:sp>
        <p:nvSpPr>
          <p:cNvPr id="15368" name="Text Box 3"/>
          <p:cNvSpPr txBox="1">
            <a:spLocks noChangeArrowheads="1"/>
          </p:cNvSpPr>
          <p:nvPr/>
        </p:nvSpPr>
        <p:spPr bwMode="auto">
          <a:xfrm>
            <a:off x="3733800" y="4422775"/>
            <a:ext cx="3036888" cy="43862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Maestro/ Entrenador del Equipo:</a:t>
            </a:r>
            <a:endParaRPr lang="en-US" altLang="x-none" sz="1800" b="1" i="1"/>
          </a:p>
          <a:p>
            <a:pPr eaLnBrk="1" hangingPunct="1">
              <a:buFontTx/>
              <a:buChar char="•"/>
            </a:pPr>
            <a:r>
              <a:rPr lang="en-US" altLang="x-none" sz="1500"/>
              <a:t>   </a:t>
            </a:r>
            <a:r>
              <a:rPr lang="es-PR" altLang="x-none" sz="1500"/>
              <a:t>Enfocarse solo en el juego </a:t>
            </a:r>
          </a:p>
          <a:p>
            <a:pPr eaLnBrk="1" hangingPunct="1"/>
            <a:r>
              <a:rPr lang="es-PR" altLang="x-none" sz="1500"/>
              <a:t>    ofensivo o defensivo.</a:t>
            </a:r>
            <a:endParaRPr lang="en-US" altLang="x-none" sz="1500"/>
          </a:p>
          <a:p>
            <a:pPr eaLnBrk="1" hangingPunct="1">
              <a:buFontTx/>
              <a:buChar char="•"/>
            </a:pPr>
            <a:r>
              <a:rPr lang="en-US" altLang="x-none" sz="1500"/>
              <a:t>  </a:t>
            </a:r>
            <a:r>
              <a:rPr lang="es-PR" altLang="x-none" sz="1500"/>
              <a:t>¡Enfóquense en la acción lejos</a:t>
            </a:r>
          </a:p>
          <a:p>
            <a:pPr eaLnBrk="1" hangingPunct="1"/>
            <a:r>
              <a:rPr lang="es-PR" altLang="x-none" sz="1500"/>
              <a:t>    de la bola!</a:t>
            </a:r>
            <a:endParaRPr lang="en-US" altLang="x-none" sz="1500"/>
          </a:p>
          <a:p>
            <a:pPr eaLnBrk="1" hangingPunct="1">
              <a:buFontTx/>
              <a:buChar char="•"/>
            </a:pPr>
            <a:r>
              <a:rPr lang="en-US" altLang="x-none" sz="1500"/>
              <a:t>  </a:t>
            </a:r>
            <a:r>
              <a:rPr lang="es-PR" altLang="x-none" sz="1500"/>
              <a:t>¿Qué usted ve que ocurre?</a:t>
            </a:r>
            <a:endParaRPr lang="en-US" altLang="x-none" sz="1500"/>
          </a:p>
          <a:p>
            <a:pPr eaLnBrk="1" hangingPunct="1">
              <a:buFontTx/>
              <a:buChar char="•"/>
            </a:pPr>
            <a:r>
              <a:rPr lang="en-US" altLang="x-none" sz="1500"/>
              <a:t> </a:t>
            </a:r>
            <a:r>
              <a:rPr lang="es-PR" altLang="x-none" sz="1500"/>
              <a:t> Juzgue lo que su jugador está</a:t>
            </a:r>
          </a:p>
          <a:p>
            <a:pPr eaLnBrk="1" hangingPunct="1"/>
            <a:r>
              <a:rPr lang="es-PR" altLang="x-none" sz="1500"/>
              <a:t>   haciendo bien y lo que no está</a:t>
            </a:r>
          </a:p>
          <a:p>
            <a:pPr eaLnBrk="1" hangingPunct="1"/>
            <a:r>
              <a:rPr lang="es-PR" altLang="x-none" sz="1500"/>
              <a:t>   funcionando bien.</a:t>
            </a:r>
            <a:r>
              <a:rPr lang="en-US" altLang="x-none" sz="1500"/>
              <a:t>  </a:t>
            </a:r>
          </a:p>
          <a:p>
            <a:pPr eaLnBrk="1" hangingPunct="1">
              <a:buFontTx/>
              <a:buChar char="•"/>
            </a:pPr>
            <a:r>
              <a:rPr lang="en-US" altLang="x-none" sz="1500" b="1"/>
              <a:t> </a:t>
            </a:r>
            <a:r>
              <a:rPr lang="es-PR" altLang="x-none" sz="1500" b="1"/>
              <a:t>¡Déjale saber! </a:t>
            </a:r>
            <a:r>
              <a:rPr lang="es-PR" altLang="x-none" sz="1500" b="1" i="1">
                <a:sym typeface="Wingdings" charset="2"/>
              </a:rPr>
              <a:t></a:t>
            </a:r>
          </a:p>
          <a:p>
            <a:pPr eaLnBrk="1" hangingPunct="1"/>
            <a:endParaRPr lang="en-US" altLang="x-none" sz="800" b="1">
              <a:sym typeface="Wingdings" charset="2"/>
            </a:endParaRPr>
          </a:p>
          <a:p>
            <a:pPr eaLnBrk="1" hangingPunct="1"/>
            <a:r>
              <a:rPr lang="es-PR" altLang="x-none" sz="1800" b="1" i="1"/>
              <a:t>Cuando utilice “time-outs”</a:t>
            </a:r>
            <a:r>
              <a:rPr lang="en-US" altLang="x-none" sz="1800" b="1" i="1"/>
              <a:t>:</a:t>
            </a:r>
          </a:p>
          <a:p>
            <a:pPr eaLnBrk="1" hangingPunct="1">
              <a:buFontTx/>
              <a:buChar char="•"/>
            </a:pPr>
            <a:r>
              <a:rPr lang="en-US" altLang="x-none" sz="1500"/>
              <a:t>  </a:t>
            </a:r>
            <a:r>
              <a:rPr lang="es-PR" altLang="x-none" sz="1500"/>
              <a:t>Pregúntele a  él/ella que se</a:t>
            </a:r>
          </a:p>
          <a:p>
            <a:pPr eaLnBrk="1" hangingPunct="1"/>
            <a:r>
              <a:rPr lang="es-PR" altLang="x-none" sz="1500"/>
              <a:t>    puede hacer diferente para jugar    </a:t>
            </a:r>
          </a:p>
          <a:p>
            <a:pPr eaLnBrk="1" hangingPunct="1"/>
            <a:r>
              <a:rPr lang="es-PR" altLang="x-none" sz="1500"/>
              <a:t>    más efectivamente.</a:t>
            </a:r>
            <a:endParaRPr lang="en-US" altLang="x-none" sz="1500"/>
          </a:p>
          <a:p>
            <a:pPr eaLnBrk="1" hangingPunct="1">
              <a:buFontTx/>
              <a:buChar char="•"/>
            </a:pPr>
            <a:r>
              <a:rPr lang="en-US" altLang="x-none" sz="1500"/>
              <a:t> </a:t>
            </a:r>
            <a:r>
              <a:rPr lang="es-PR" altLang="x-none" sz="1500"/>
              <a:t>Déjele saber que está    </a:t>
            </a:r>
          </a:p>
          <a:p>
            <a:pPr eaLnBrk="1" hangingPunct="1"/>
            <a:r>
              <a:rPr lang="es-PR" altLang="x-none" sz="1500"/>
              <a:t>   funcionando bien.</a:t>
            </a:r>
            <a:endParaRPr lang="en-US" altLang="x-none" sz="1500"/>
          </a:p>
        </p:txBody>
      </p:sp>
      <p:sp>
        <p:nvSpPr>
          <p:cNvPr id="15369" name="Text Box 2"/>
          <p:cNvSpPr txBox="1">
            <a:spLocks noChangeArrowheads="1"/>
          </p:cNvSpPr>
          <p:nvPr/>
        </p:nvSpPr>
        <p:spPr bwMode="auto">
          <a:xfrm>
            <a:off x="381000" y="4422775"/>
            <a:ext cx="3048000" cy="39163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Posibles preguntas a la</a:t>
            </a:r>
            <a:r>
              <a:rPr lang="en-US" altLang="x-none" sz="1800" b="1" i="1"/>
              <a:t>:</a:t>
            </a:r>
          </a:p>
          <a:p>
            <a:pPr eaLnBrk="1" hangingPunct="1"/>
            <a:r>
              <a:rPr lang="en-US" altLang="x-none" sz="1500" b="1"/>
              <a:t>Ofensiva:</a:t>
            </a:r>
            <a:r>
              <a:rPr lang="en-US" altLang="x-none" sz="1500" b="1" i="1"/>
              <a:t> </a:t>
            </a:r>
          </a:p>
          <a:p>
            <a:pPr eaLnBrk="1" hangingPunct="1"/>
            <a:endParaRPr lang="en-US" altLang="x-none" sz="800" b="1" i="1"/>
          </a:p>
          <a:p>
            <a:pPr eaLnBrk="1" hangingPunct="1">
              <a:buFontTx/>
              <a:buAutoNum type="arabicPeriod"/>
            </a:pPr>
            <a:r>
              <a:rPr lang="es-PR" altLang="x-none" sz="1500"/>
              <a:t>¿Qué aumentará tus oportunidades de buenos pases?</a:t>
            </a:r>
          </a:p>
          <a:p>
            <a:pPr eaLnBrk="1" hangingPunct="1">
              <a:buFontTx/>
              <a:buAutoNum type="arabicPeriod"/>
            </a:pPr>
            <a:endParaRPr lang="es-PR" altLang="x-none" sz="1500"/>
          </a:p>
          <a:p>
            <a:pPr eaLnBrk="1" hangingPunct="1">
              <a:buFontTx/>
              <a:buAutoNum type="arabicPeriod"/>
            </a:pPr>
            <a:r>
              <a:rPr lang="es-PR" altLang="x-none" sz="1500"/>
              <a:t> ¿Cuál sería el mejor tiempo para pasar la pelota? </a:t>
            </a:r>
          </a:p>
          <a:p>
            <a:pPr eaLnBrk="1" hangingPunct="1">
              <a:buFontTx/>
              <a:buAutoNum type="arabicPeriod"/>
            </a:pPr>
            <a:endParaRPr lang="es-PR" altLang="x-none" sz="1500"/>
          </a:p>
          <a:p>
            <a:pPr eaLnBrk="1" hangingPunct="1">
              <a:buFontTx/>
              <a:buAutoNum type="arabicPeriod"/>
            </a:pPr>
            <a:r>
              <a:rPr lang="es-PR" altLang="x-none" sz="1500"/>
              <a:t>¿De qué tiene que cuidarse el manejador de la pelota? </a:t>
            </a:r>
            <a:endParaRPr lang="en-US" altLang="x-none" sz="1500"/>
          </a:p>
          <a:p>
            <a:pPr eaLnBrk="1" hangingPunct="1"/>
            <a:endParaRPr lang="en-US" altLang="x-none" sz="700"/>
          </a:p>
          <a:p>
            <a:pPr eaLnBrk="1" hangingPunct="1"/>
            <a:r>
              <a:rPr lang="en-US" altLang="x-none" sz="1500" b="1"/>
              <a:t>Defensiva:</a:t>
            </a:r>
            <a:r>
              <a:rPr lang="en-US" altLang="x-none" sz="1500" b="1" i="1"/>
              <a:t> </a:t>
            </a:r>
          </a:p>
          <a:p>
            <a:pPr eaLnBrk="1" hangingPunct="1"/>
            <a:endParaRPr lang="en-US" altLang="x-none" sz="800" b="1" i="1"/>
          </a:p>
          <a:p>
            <a:pPr eaLnBrk="1" hangingPunct="1">
              <a:buFontTx/>
              <a:buAutoNum type="arabicPeriod"/>
            </a:pPr>
            <a:r>
              <a:rPr lang="es-PR" altLang="x-none" sz="1500"/>
              <a:t>¿Cuál es la mejor posición para marcar a un oponente que no tiene la pelota?</a:t>
            </a:r>
            <a:endParaRPr lang="en-US" altLang="x-none" sz="1500" b="1" i="1"/>
          </a:p>
        </p:txBody>
      </p:sp>
      <p:sp>
        <p:nvSpPr>
          <p:cNvPr id="10"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1905000" y="4794250"/>
            <a:ext cx="4724400" cy="3322638"/>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a:t>
            </a:r>
          </a:p>
          <a:p>
            <a:pPr eaLnBrk="1" hangingPunct="1"/>
            <a:r>
              <a:rPr lang="es-PR" altLang="x-none" sz="1600">
                <a:solidFill>
                  <a:srgbClr val="FF3300"/>
                </a:solidFill>
              </a:rPr>
              <a:t>    objetivo de pase (por ejemplo, leer la defensa).</a:t>
            </a:r>
          </a:p>
          <a:p>
            <a:pPr eaLnBrk="1" hangingPunct="1"/>
            <a:r>
              <a:rPr lang="es-PR" altLang="x-none" sz="1600">
                <a:solidFill>
                  <a:srgbClr val="FF3300"/>
                </a:solidFill>
              </a:rPr>
              <a:t>2. </a:t>
            </a:r>
            <a:r>
              <a:rPr lang="es-PR" altLang="x-none" sz="1600" b="1">
                <a:solidFill>
                  <a:srgbClr val="FF3300"/>
                </a:solidFill>
              </a:rPr>
              <a:t>Receptores:  </a:t>
            </a:r>
            <a:r>
              <a:rPr lang="es-PR" altLang="x-none" sz="1600">
                <a:solidFill>
                  <a:srgbClr val="FF3300"/>
                </a:solidFill>
              </a:rPr>
              <a:t>Practican rutinas de pases, el crear  </a:t>
            </a:r>
          </a:p>
          <a:p>
            <a:pPr eaLnBrk="1" hangingPunct="1"/>
            <a:r>
              <a:rPr lang="es-PR" altLang="x-none" sz="1600">
                <a:solidFill>
                  <a:srgbClr val="FF3300"/>
                </a:solidFill>
              </a:rPr>
              <a:t>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Practique la intercepción de los pases.</a:t>
            </a:r>
          </a:p>
        </p:txBody>
      </p:sp>
      <p:sp>
        <p:nvSpPr>
          <p:cNvPr id="16387" name="Text Box 26"/>
          <p:cNvSpPr txBox="1">
            <a:spLocks noChangeArrowheads="1"/>
          </p:cNvSpPr>
          <p:nvPr/>
        </p:nvSpPr>
        <p:spPr bwMode="auto">
          <a:xfrm>
            <a:off x="2181225" y="844550"/>
            <a:ext cx="2457450"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Cuatro a Cinco</a:t>
            </a:r>
          </a:p>
        </p:txBody>
      </p:sp>
      <p:sp>
        <p:nvSpPr>
          <p:cNvPr id="16388" name="Text Box 33"/>
          <p:cNvSpPr txBox="1">
            <a:spLocks noChangeArrowheads="1"/>
          </p:cNvSpPr>
          <p:nvPr/>
        </p:nvSpPr>
        <p:spPr bwMode="auto">
          <a:xfrm>
            <a:off x="698500" y="1511300"/>
            <a:ext cx="5930900" cy="29241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s-PR" altLang="x-none" sz="1600">
                <a:solidFill>
                  <a:srgbClr val="FF3300"/>
                </a:solidFill>
              </a:rPr>
              <a:t>Cuatro en ofensiva y cinco en defensiva.</a:t>
            </a:r>
          </a:p>
          <a:p>
            <a:pPr eaLnBrk="1" hangingPunct="1"/>
            <a:endParaRPr lang="en-US" altLang="x-none" sz="1000">
              <a:solidFill>
                <a:srgbClr val="FF3300"/>
              </a:solidFill>
            </a:endParaRPr>
          </a:p>
          <a:p>
            <a:pPr eaLnBrk="1" hangingPunct="1">
              <a:buFontTx/>
              <a:buAutoNum type="arabicPeriod"/>
            </a:pPr>
            <a:r>
              <a:rPr lang="es-PR" altLang="x-none" sz="1600">
                <a:solidFill>
                  <a:srgbClr val="FF3300"/>
                </a:solidFill>
              </a:rPr>
              <a:t>Un jugador de la defensiva (que no sepa la ofensiva) puede ir solo para la intercepción (este no puede marcar a un oponente). </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El “center” también puede ser elegido como receptor.</a:t>
            </a:r>
            <a:r>
              <a:rPr lang="en-US" altLang="x-none" sz="1600">
                <a:solidFill>
                  <a:srgbClr val="FF3300"/>
                </a:solidFill>
              </a:rPr>
              <a:t> </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Pase completado = 1 punto para la ofensiva.</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Pase incompleto = 1 punto para la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Intercepción = 2 puntos para la defensiva.</a:t>
            </a:r>
          </a:p>
        </p:txBody>
      </p:sp>
      <p:sp>
        <p:nvSpPr>
          <p:cNvPr id="16389" name="Text Box 3"/>
          <p:cNvSpPr txBox="1">
            <a:spLocks noChangeArrowheads="1"/>
          </p:cNvSpPr>
          <p:nvPr/>
        </p:nvSpPr>
        <p:spPr bwMode="auto">
          <a:xfrm>
            <a:off x="990600" y="361950"/>
            <a:ext cx="48768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6391"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1639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402388"/>
            <a:ext cx="1809750" cy="274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6"/>
          <p:cNvSpPr txBox="1">
            <a:spLocks noChangeArrowheads="1"/>
          </p:cNvSpPr>
          <p:nvPr/>
        </p:nvSpPr>
        <p:spPr bwMode="auto">
          <a:xfrm>
            <a:off x="2503488" y="844550"/>
            <a:ext cx="181292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800" b="1" i="1">
                <a:solidFill>
                  <a:srgbClr val="FF3300"/>
                </a:solidFill>
              </a:rPr>
              <a:t>3</a:t>
            </a:r>
            <a:r>
              <a:rPr lang="en-US" altLang="x-none" sz="2800" b="1" i="1" baseline="30000">
                <a:solidFill>
                  <a:srgbClr val="FF3300"/>
                </a:solidFill>
              </a:rPr>
              <a:t>ra</a:t>
            </a:r>
            <a:r>
              <a:rPr lang="en-US" altLang="x-none" sz="2800" b="1" i="1">
                <a:solidFill>
                  <a:srgbClr val="FF3300"/>
                </a:solidFill>
              </a:rPr>
              <a:t> y Largo</a:t>
            </a:r>
          </a:p>
        </p:txBody>
      </p:sp>
      <p:sp>
        <p:nvSpPr>
          <p:cNvPr id="17411" name="Text Box 33"/>
          <p:cNvSpPr txBox="1">
            <a:spLocks noChangeArrowheads="1"/>
          </p:cNvSpPr>
          <p:nvPr/>
        </p:nvSpPr>
        <p:spPr bwMode="auto">
          <a:xfrm>
            <a:off x="457200" y="1511300"/>
            <a:ext cx="6172200" cy="30162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Formato del Juego / Reglas:</a:t>
            </a:r>
          </a:p>
          <a:p>
            <a:pPr eaLnBrk="1" hangingPunct="1">
              <a:buFontTx/>
              <a:buAutoNum type="arabicPeriod"/>
            </a:pPr>
            <a:r>
              <a:rPr lang="es-PR" altLang="x-none" sz="1400">
                <a:solidFill>
                  <a:srgbClr val="FF3300"/>
                </a:solidFill>
              </a:rPr>
              <a:t>4 vs. 4 o 5 vs. 5 (Dependiendo del tamaño del equipo).</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Cada jugada es “3</a:t>
            </a:r>
            <a:r>
              <a:rPr lang="es-PR" altLang="x-none" sz="1400" baseline="30000">
                <a:solidFill>
                  <a:srgbClr val="FF3300"/>
                </a:solidFill>
              </a:rPr>
              <a:t>re</a:t>
            </a:r>
            <a:r>
              <a:rPr lang="es-PR" altLang="x-none" sz="1400">
                <a:solidFill>
                  <a:srgbClr val="FF3300"/>
                </a:solidFill>
              </a:rPr>
              <a:t>. y larga.” </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El “center” también puede ser elegido como receptor. </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Pase completado y alcanzar la marca de 1</a:t>
            </a:r>
            <a:r>
              <a:rPr lang="es-PR" altLang="x-none" sz="1400" baseline="30000">
                <a:solidFill>
                  <a:srgbClr val="FF3300"/>
                </a:solidFill>
              </a:rPr>
              <a:t>er</a:t>
            </a:r>
            <a:r>
              <a:rPr lang="es-PR" altLang="x-none" sz="1400">
                <a:solidFill>
                  <a:srgbClr val="FF3300"/>
                </a:solidFill>
              </a:rPr>
              <a:t> down = 1 punto para ofensiva.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Pase incompleto = 1 punto para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Intercepción = 2 puntos para defensiva.</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400">
                <a:solidFill>
                  <a:srgbClr val="FF3300"/>
                </a:solidFill>
              </a:rPr>
              <a:t>Cada equipo obtiene cinco intentos en 3</a:t>
            </a:r>
            <a:r>
              <a:rPr lang="es-PR" altLang="x-none" sz="1400" baseline="30000">
                <a:solidFill>
                  <a:srgbClr val="FF3300"/>
                </a:solidFill>
              </a:rPr>
              <a:t>ra</a:t>
            </a:r>
            <a:r>
              <a:rPr lang="es-PR" altLang="x-none" sz="1400">
                <a:solidFill>
                  <a:srgbClr val="FF3300"/>
                </a:solidFill>
              </a:rPr>
              <a:t> y larga. El equipo con mas puntos (puntos ofensivos y defensivos) ganan el juego.</a:t>
            </a:r>
          </a:p>
        </p:txBody>
      </p:sp>
      <p:sp>
        <p:nvSpPr>
          <p:cNvPr id="17412" name="Text Box 3"/>
          <p:cNvSpPr txBox="1">
            <a:spLocks noChangeArrowheads="1"/>
          </p:cNvSpPr>
          <p:nvPr/>
        </p:nvSpPr>
        <p:spPr bwMode="auto">
          <a:xfrm>
            <a:off x="1104900" y="381000"/>
            <a:ext cx="46482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7414"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pic>
        <p:nvPicPr>
          <p:cNvPr id="17415" name="Picture 9"/>
          <p:cNvPicPr>
            <a:picLocks noChangeAspect="1"/>
          </p:cNvPicPr>
          <p:nvPr/>
        </p:nvPicPr>
        <p:blipFill>
          <a:blip r:embed="rId2">
            <a:extLst>
              <a:ext uri="{28A0092B-C50C-407E-A947-70E740481C1C}">
                <a14:useLocalDpi xmlns:a14="http://schemas.microsoft.com/office/drawing/2010/main" val="0"/>
              </a:ext>
            </a:extLst>
          </a:blip>
          <a:srcRect b="30656"/>
          <a:stretch>
            <a:fillRect/>
          </a:stretch>
        </p:blipFill>
        <p:spPr bwMode="auto">
          <a:xfrm>
            <a:off x="5245100" y="1524000"/>
            <a:ext cx="138588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5"/>
          <p:cNvSpPr txBox="1">
            <a:spLocks noChangeArrowheads="1"/>
          </p:cNvSpPr>
          <p:nvPr/>
        </p:nvSpPr>
        <p:spPr bwMode="auto">
          <a:xfrm>
            <a:off x="457200" y="4700588"/>
            <a:ext cx="6172200" cy="332422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Enfoque del Partido de Práctica: </a:t>
            </a:r>
          </a:p>
          <a:p>
            <a:pPr eaLnBrk="1" hangingPunct="1"/>
            <a:r>
              <a:rPr lang="es-PR" altLang="x-none" sz="2000" b="1" i="1">
                <a:solidFill>
                  <a:srgbClr val="FF3300"/>
                </a:solidFill>
              </a:rPr>
              <a:t>Ofensiva: </a:t>
            </a:r>
          </a:p>
          <a:p>
            <a:pPr eaLnBrk="1" hangingPunct="1">
              <a:buFontTx/>
              <a:buAutoNum type="arabicPeriod"/>
            </a:pPr>
            <a:r>
              <a:rPr lang="es-PR" altLang="x-none" sz="1600">
                <a:solidFill>
                  <a:srgbClr val="FF3300"/>
                </a:solidFill>
              </a:rPr>
              <a:t> </a:t>
            </a:r>
            <a:r>
              <a:rPr lang="es-PR" altLang="x-none" sz="1600" b="1">
                <a:solidFill>
                  <a:srgbClr val="FF3300"/>
                </a:solidFill>
              </a:rPr>
              <a:t>“Q-back”: </a:t>
            </a:r>
            <a:r>
              <a:rPr lang="es-PR" altLang="x-none" sz="1600">
                <a:solidFill>
                  <a:srgbClr val="FF3300"/>
                </a:solidFill>
              </a:rPr>
              <a:t>practica los pases y el decidir su objetivo de pase (por ejemplo, leer la defensa).</a:t>
            </a:r>
            <a:r>
              <a:rPr lang="es-PR" altLang="x-none" sz="1600"/>
              <a:t> </a:t>
            </a:r>
            <a:r>
              <a:rPr lang="es-PR" altLang="x-none" sz="1600">
                <a:solidFill>
                  <a:srgbClr val="FF3300"/>
                </a:solidFill>
              </a:rPr>
              <a:t>¿Pase largo o corto?</a:t>
            </a:r>
          </a:p>
          <a:p>
            <a:pPr eaLnBrk="1" hangingPunct="1">
              <a:buFontTx/>
              <a:buAutoNum type="arabicPeriod"/>
            </a:pPr>
            <a:r>
              <a:rPr lang="es-PR" altLang="x-none" sz="1600">
                <a:solidFill>
                  <a:srgbClr val="FF3300"/>
                </a:solidFill>
              </a:rPr>
              <a:t> </a:t>
            </a:r>
            <a:r>
              <a:rPr lang="es-PR" altLang="x-none" sz="1600" b="1">
                <a:solidFill>
                  <a:srgbClr val="FF3300"/>
                </a:solidFill>
              </a:rPr>
              <a:t>Receptores:  </a:t>
            </a:r>
            <a:r>
              <a:rPr lang="es-PR" altLang="x-none" sz="1600">
                <a:solidFill>
                  <a:srgbClr val="FF3300"/>
                </a:solidFill>
              </a:rPr>
              <a:t>Practican rutinas de pases, el crear separación de la defensa y regresar a la pelota.</a:t>
            </a:r>
          </a:p>
          <a:p>
            <a:pPr eaLnBrk="1" hangingPunct="1"/>
            <a:endParaRPr lang="en-US" altLang="x-none" sz="1000">
              <a:solidFill>
                <a:srgbClr val="FF3300"/>
              </a:solidFill>
            </a:endParaRPr>
          </a:p>
          <a:p>
            <a:pPr eaLnBrk="1" hangingPunct="1"/>
            <a:r>
              <a:rPr lang="es-PR" altLang="x-none" sz="2000" b="1" i="1">
                <a:solidFill>
                  <a:srgbClr val="FF3300"/>
                </a:solidFill>
              </a:rPr>
              <a:t>Defensiva:  </a:t>
            </a:r>
          </a:p>
          <a:p>
            <a:pPr eaLnBrk="1" hangingPunct="1">
              <a:buFontTx/>
              <a:buAutoNum type="arabicPeriod"/>
            </a:pPr>
            <a:r>
              <a:rPr lang="es-PR" altLang="x-none" sz="1600">
                <a:solidFill>
                  <a:srgbClr val="FF3300"/>
                </a:solidFill>
              </a:rPr>
              <a:t> Leer los movimientos del receptor.</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Mantener contacto con el receptor; juego de piernas.</a:t>
            </a:r>
          </a:p>
          <a:p>
            <a:pPr eaLnBrk="1" hangingPunct="1">
              <a:buFontTx/>
              <a:buAutoNum type="arabicPeriod"/>
            </a:pPr>
            <a:endParaRPr lang="es-PR" altLang="x-none" sz="800">
              <a:solidFill>
                <a:srgbClr val="FF3300"/>
              </a:solidFill>
            </a:endParaRPr>
          </a:p>
          <a:p>
            <a:pPr eaLnBrk="1" hangingPunct="1">
              <a:buFontTx/>
              <a:buAutoNum type="arabicPeriod"/>
            </a:pPr>
            <a:r>
              <a:rPr lang="es-PR" altLang="x-none" sz="1600">
                <a:solidFill>
                  <a:srgbClr val="FF3300"/>
                </a:solidFill>
              </a:rPr>
              <a:t> Practique la intercepción de los pases.</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6"/>
          <p:cNvSpPr txBox="1">
            <a:spLocks noChangeArrowheads="1"/>
          </p:cNvSpPr>
          <p:nvPr/>
        </p:nvSpPr>
        <p:spPr bwMode="auto">
          <a:xfrm>
            <a:off x="2176463" y="844550"/>
            <a:ext cx="246697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800" b="1" i="1">
                <a:solidFill>
                  <a:srgbClr val="FF3300"/>
                </a:solidFill>
              </a:rPr>
              <a:t>“Pasarle a . . .”</a:t>
            </a:r>
          </a:p>
        </p:txBody>
      </p:sp>
      <p:sp>
        <p:nvSpPr>
          <p:cNvPr id="18435" name="Text Box 33"/>
          <p:cNvSpPr txBox="1">
            <a:spLocks noChangeArrowheads="1"/>
          </p:cNvSpPr>
          <p:nvPr/>
        </p:nvSpPr>
        <p:spPr bwMode="auto">
          <a:xfrm>
            <a:off x="457200" y="1511300"/>
            <a:ext cx="6172200" cy="3694113"/>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s-PR" altLang="x-none" sz="1600">
                <a:solidFill>
                  <a:srgbClr val="FF3300"/>
                </a:solidFill>
              </a:rPr>
              <a:t>El partido se juega entre un cargador de la pelota y un defensor.</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El cargador de la pelota intenta cruzar la línea del gol sin salirse de los límites. El defensor intenta agarrar las banderas del cargador de la pelota. Ningún otro contacto físico es permitido.</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Juegue en un campo que tenga de 10 a 15 yardas de ancho. El largo del campo puede variar (por ejemplo, de 10 a 20 yardas).</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Alcanzar la línea de gol = 1 punto.</a:t>
            </a:r>
          </a:p>
          <a:p>
            <a:pPr eaLnBrk="1" hangingPunct="1">
              <a:buFontTx/>
              <a:buAutoNum type="arabicPeriod"/>
            </a:pPr>
            <a:endParaRPr lang="en-US" altLang="x-none" sz="1000">
              <a:solidFill>
                <a:srgbClr val="FF3300"/>
              </a:solidFill>
            </a:endParaRPr>
          </a:p>
          <a:p>
            <a:pPr eaLnBrk="1" hangingPunct="1">
              <a:buFontTx/>
              <a:buAutoNum type="arabicPeriod"/>
            </a:pPr>
            <a:r>
              <a:rPr lang="es-PR" altLang="x-none" sz="1600">
                <a:solidFill>
                  <a:srgbClr val="FF3300"/>
                </a:solidFill>
              </a:rPr>
              <a:t>Defensor que agarre la bandera antes de que el cargador de la pelota salga de los límites o llegue a la línea de gol = 1 punto para defensor.</a:t>
            </a:r>
          </a:p>
          <a:p>
            <a:pPr eaLnBrk="1" hangingPunct="1"/>
            <a:endParaRPr lang="en-US" altLang="x-none" sz="1000">
              <a:solidFill>
                <a:srgbClr val="FF3300"/>
              </a:solidFill>
            </a:endParaRPr>
          </a:p>
          <a:p>
            <a:pPr eaLnBrk="1" hangingPunct="1">
              <a:buFontTx/>
              <a:buAutoNum type="arabicPeriod"/>
            </a:pPr>
            <a:r>
              <a:rPr lang="es-PR" altLang="x-none" sz="1600">
                <a:solidFill>
                  <a:srgbClr val="FF3300"/>
                </a:solidFill>
              </a:rPr>
              <a:t>Primer jugador que llegue a 6 puntos gana.</a:t>
            </a:r>
          </a:p>
        </p:txBody>
      </p:sp>
      <p:sp>
        <p:nvSpPr>
          <p:cNvPr id="18436" name="Text Box 3"/>
          <p:cNvSpPr txBox="1">
            <a:spLocks noChangeArrowheads="1"/>
          </p:cNvSpPr>
          <p:nvPr/>
        </p:nvSpPr>
        <p:spPr bwMode="auto">
          <a:xfrm>
            <a:off x="1104900" y="381000"/>
            <a:ext cx="46482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18438"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11" name="Rectangle 10"/>
          <p:cNvSpPr>
            <a:spLocks noChangeArrowheads="1"/>
          </p:cNvSpPr>
          <p:nvPr/>
        </p:nvSpPr>
        <p:spPr bwMode="auto">
          <a:xfrm>
            <a:off x="2209800" y="7088188"/>
            <a:ext cx="2895600" cy="990600"/>
          </a:xfrm>
          <a:prstGeom prst="rect">
            <a:avLst/>
          </a:prstGeom>
          <a:solidFill>
            <a:srgbClr val="9A8127"/>
          </a:solidFill>
          <a:ln w="15875" cap="rnd">
            <a:solidFill>
              <a:srgbClr val="B6DCDF"/>
            </a:solidFill>
            <a:round/>
            <a:headEnd/>
            <a:tailEnd/>
          </a:ln>
          <a:effectLst>
            <a:outerShdw dist="23000" dir="5400000" rotWithShape="0">
              <a:srgbClr val="808080">
                <a:alpha val="34998"/>
              </a:srgbClr>
            </a:outerShdw>
          </a:effec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18440" name="TextBox 11"/>
          <p:cNvSpPr txBox="1">
            <a:spLocks noChangeArrowheads="1"/>
          </p:cNvSpPr>
          <p:nvPr/>
        </p:nvSpPr>
        <p:spPr bwMode="auto">
          <a:xfrm>
            <a:off x="2209800" y="7469188"/>
            <a:ext cx="444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O</a:t>
            </a:r>
            <a:r>
              <a:rPr lang="en-US" altLang="x-none" baseline="26000">
                <a:latin typeface="Wingdings" charset="2"/>
              </a:rPr>
              <a:t></a:t>
            </a:r>
            <a:endParaRPr lang="en-US" altLang="x-none" sz="1800" baseline="26000"/>
          </a:p>
        </p:txBody>
      </p:sp>
      <p:sp>
        <p:nvSpPr>
          <p:cNvPr id="18441" name="TextBox 12"/>
          <p:cNvSpPr txBox="1">
            <a:spLocks noChangeArrowheads="1"/>
          </p:cNvSpPr>
          <p:nvPr/>
        </p:nvSpPr>
        <p:spPr bwMode="auto">
          <a:xfrm>
            <a:off x="2717800" y="7532688"/>
            <a:ext cx="35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D</a:t>
            </a:r>
          </a:p>
        </p:txBody>
      </p:sp>
      <p:sp>
        <p:nvSpPr>
          <p:cNvPr id="14" name="Freeform 13"/>
          <p:cNvSpPr>
            <a:spLocks noChangeArrowheads="1"/>
          </p:cNvSpPr>
          <p:nvPr/>
        </p:nvSpPr>
        <p:spPr bwMode="auto">
          <a:xfrm>
            <a:off x="2582863" y="7316788"/>
            <a:ext cx="1912937" cy="674687"/>
          </a:xfrm>
          <a:custGeom>
            <a:avLst/>
            <a:gdLst>
              <a:gd name="T0" fmla="*/ 0 w 1913467"/>
              <a:gd name="T1" fmla="*/ 333284 h 674511"/>
              <a:gd name="T2" fmla="*/ 219950 w 1913467"/>
              <a:gd name="T3" fmla="*/ 231603 h 674511"/>
              <a:gd name="T4" fmla="*/ 389143 w 1913467"/>
              <a:gd name="T5" fmla="*/ 96031 h 674511"/>
              <a:gd name="T6" fmla="*/ 541417 w 1913467"/>
              <a:gd name="T7" fmla="*/ 384123 h 674511"/>
              <a:gd name="T8" fmla="*/ 896722 w 1913467"/>
              <a:gd name="T9" fmla="*/ 621375 h 674511"/>
              <a:gd name="T10" fmla="*/ 1082833 w 1913467"/>
              <a:gd name="T11" fmla="*/ 62137 h 674511"/>
              <a:gd name="T12" fmla="*/ 1556573 w 1913467"/>
              <a:gd name="T13" fmla="*/ 248551 h 674511"/>
              <a:gd name="T14" fmla="*/ 1911877 w 1913467"/>
              <a:gd name="T15" fmla="*/ 197712 h 674511"/>
              <a:gd name="T16" fmla="*/ 0 60000 65536"/>
              <a:gd name="T17" fmla="*/ 0 60000 65536"/>
              <a:gd name="T18" fmla="*/ 0 60000 65536"/>
              <a:gd name="T19" fmla="*/ 0 60000 65536"/>
              <a:gd name="T20" fmla="*/ 0 60000 65536"/>
              <a:gd name="T21" fmla="*/ 0 60000 65536"/>
              <a:gd name="T22" fmla="*/ 0 60000 65536"/>
              <a:gd name="T23" fmla="*/ 0 60000 65536"/>
              <a:gd name="T24" fmla="*/ 0 w 1913467"/>
              <a:gd name="T25" fmla="*/ 0 h 674511"/>
              <a:gd name="T26" fmla="*/ 1913467 w 1913467"/>
              <a:gd name="T27" fmla="*/ 674511 h 6745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13467" h="674511">
                <a:moveTo>
                  <a:pt x="0" y="333023"/>
                </a:moveTo>
                <a:cubicBezTo>
                  <a:pt x="77611" y="301978"/>
                  <a:pt x="155222" y="270934"/>
                  <a:pt x="220133" y="231423"/>
                </a:cubicBezTo>
                <a:cubicBezTo>
                  <a:pt x="285044" y="191912"/>
                  <a:pt x="335845" y="70556"/>
                  <a:pt x="389467" y="95956"/>
                </a:cubicBezTo>
                <a:cubicBezTo>
                  <a:pt x="443089" y="121356"/>
                  <a:pt x="457200" y="296334"/>
                  <a:pt x="541867" y="383823"/>
                </a:cubicBezTo>
                <a:cubicBezTo>
                  <a:pt x="626534" y="471312"/>
                  <a:pt x="807156" y="674511"/>
                  <a:pt x="897467" y="620889"/>
                </a:cubicBezTo>
                <a:cubicBezTo>
                  <a:pt x="987778" y="567267"/>
                  <a:pt x="973666" y="124178"/>
                  <a:pt x="1083733" y="62089"/>
                </a:cubicBezTo>
                <a:cubicBezTo>
                  <a:pt x="1193800" y="0"/>
                  <a:pt x="1419578" y="225778"/>
                  <a:pt x="1557867" y="248356"/>
                </a:cubicBezTo>
                <a:cubicBezTo>
                  <a:pt x="1696156" y="270934"/>
                  <a:pt x="1913467" y="197556"/>
                  <a:pt x="1913467" y="197556"/>
                </a:cubicBezTo>
              </a:path>
            </a:pathLst>
          </a:custGeom>
          <a:noFill/>
          <a:ln w="25400">
            <a:solidFill>
              <a:schemeClr val="accent1"/>
            </a:solidFill>
            <a:prstDash val="lgDash"/>
            <a:miter lim="800000"/>
            <a:headEnd/>
            <a:tailEnd type="triangle" w="med" len="me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18443" name="TextBox 14"/>
          <p:cNvSpPr txBox="1">
            <a:spLocks noChangeArrowheads="1"/>
          </p:cNvSpPr>
          <p:nvPr/>
        </p:nvSpPr>
        <p:spPr bwMode="auto">
          <a:xfrm>
            <a:off x="838200" y="7175500"/>
            <a:ext cx="1249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O O O O O</a:t>
            </a:r>
          </a:p>
        </p:txBody>
      </p:sp>
      <p:sp>
        <p:nvSpPr>
          <p:cNvPr id="18444" name="TextBox 15"/>
          <p:cNvSpPr txBox="1">
            <a:spLocks noChangeArrowheads="1"/>
          </p:cNvSpPr>
          <p:nvPr/>
        </p:nvSpPr>
        <p:spPr bwMode="auto">
          <a:xfrm>
            <a:off x="838200" y="7697788"/>
            <a:ext cx="12493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a:t>D D D D D</a:t>
            </a:r>
          </a:p>
        </p:txBody>
      </p:sp>
      <p:cxnSp>
        <p:nvCxnSpPr>
          <p:cNvPr id="18" name="Straight Connector 17"/>
          <p:cNvCxnSpPr>
            <a:cxnSpLocks noChangeShapeType="1"/>
          </p:cNvCxnSpPr>
          <p:nvPr/>
        </p:nvCxnSpPr>
        <p:spPr bwMode="auto">
          <a:xfrm rot="5400000">
            <a:off x="4609307" y="7582694"/>
            <a:ext cx="990600" cy="1587"/>
          </a:xfrm>
          <a:prstGeom prst="line">
            <a:avLst/>
          </a:prstGeom>
          <a:noFill/>
          <a:ln w="50800">
            <a:solidFill>
              <a:schemeClr val="tx1"/>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3" name="Freeform 32"/>
          <p:cNvSpPr>
            <a:spLocks noChangeArrowheads="1"/>
          </p:cNvSpPr>
          <p:nvPr/>
        </p:nvSpPr>
        <p:spPr bwMode="auto">
          <a:xfrm>
            <a:off x="2743200" y="7621588"/>
            <a:ext cx="63500" cy="193675"/>
          </a:xfrm>
          <a:custGeom>
            <a:avLst/>
            <a:gdLst>
              <a:gd name="T0" fmla="*/ 0 w 63499"/>
              <a:gd name="T1" fmla="*/ 191576 h 194733"/>
              <a:gd name="T2" fmla="*/ 59269 w 63499"/>
              <a:gd name="T3" fmla="*/ 104117 h 194733"/>
              <a:gd name="T4" fmla="*/ 25400 w 63499"/>
              <a:gd name="T5" fmla="*/ 0 h 194733"/>
              <a:gd name="T6" fmla="*/ 0 60000 65536"/>
              <a:gd name="T7" fmla="*/ 0 60000 65536"/>
              <a:gd name="T8" fmla="*/ 0 60000 65536"/>
              <a:gd name="T9" fmla="*/ 0 w 63499"/>
              <a:gd name="T10" fmla="*/ 0 h 194733"/>
              <a:gd name="T11" fmla="*/ 63499 w 63499"/>
              <a:gd name="T12" fmla="*/ 194733 h 194733"/>
            </a:gdLst>
            <a:ahLst/>
            <a:cxnLst>
              <a:cxn ang="T6">
                <a:pos x="T0" y="T1"/>
              </a:cxn>
              <a:cxn ang="T7">
                <a:pos x="T2" y="T3"/>
              </a:cxn>
              <a:cxn ang="T8">
                <a:pos x="T4" y="T5"/>
              </a:cxn>
            </a:cxnLst>
            <a:rect l="T9" t="T10" r="T11" b="T12"/>
            <a:pathLst>
              <a:path w="63499" h="194733">
                <a:moveTo>
                  <a:pt x="0" y="194733"/>
                </a:moveTo>
                <a:cubicBezTo>
                  <a:pt x="27516" y="166511"/>
                  <a:pt x="55033" y="138289"/>
                  <a:pt x="59266" y="105833"/>
                </a:cubicBezTo>
                <a:cubicBezTo>
                  <a:pt x="63499" y="73378"/>
                  <a:pt x="25400" y="0"/>
                  <a:pt x="25400" y="0"/>
                </a:cubicBezTo>
              </a:path>
            </a:pathLst>
          </a:custGeom>
          <a:noFill/>
          <a:ln w="25400">
            <a:solidFill>
              <a:schemeClr val="tx1"/>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18447" name="TextBox 33"/>
          <p:cNvSpPr txBox="1">
            <a:spLocks noChangeArrowheads="1"/>
          </p:cNvSpPr>
          <p:nvPr/>
        </p:nvSpPr>
        <p:spPr bwMode="auto">
          <a:xfrm>
            <a:off x="4953000" y="8307388"/>
            <a:ext cx="1390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a:t>Línea de Gol</a:t>
            </a:r>
          </a:p>
        </p:txBody>
      </p:sp>
      <p:sp>
        <p:nvSpPr>
          <p:cNvPr id="35" name="Freeform 34"/>
          <p:cNvSpPr>
            <a:spLocks noChangeArrowheads="1"/>
          </p:cNvSpPr>
          <p:nvPr/>
        </p:nvSpPr>
        <p:spPr bwMode="auto">
          <a:xfrm>
            <a:off x="5160963" y="7578725"/>
            <a:ext cx="371475" cy="808038"/>
          </a:xfrm>
          <a:custGeom>
            <a:avLst/>
            <a:gdLst>
              <a:gd name="T0" fmla="*/ 352576 w 372534"/>
              <a:gd name="T1" fmla="*/ 806983 h 808566"/>
              <a:gd name="T2" fmla="*/ 310603 w 372534"/>
              <a:gd name="T3" fmla="*/ 135202 h 808566"/>
              <a:gd name="T4" fmla="*/ 0 w 372534"/>
              <a:gd name="T5" fmla="*/ 0 h 808566"/>
              <a:gd name="T6" fmla="*/ 0 60000 65536"/>
              <a:gd name="T7" fmla="*/ 0 60000 65536"/>
              <a:gd name="T8" fmla="*/ 0 60000 65536"/>
              <a:gd name="T9" fmla="*/ 0 w 372534"/>
              <a:gd name="T10" fmla="*/ 0 h 808566"/>
              <a:gd name="T11" fmla="*/ 372534 w 372534"/>
              <a:gd name="T12" fmla="*/ 808566 h 808566"/>
            </a:gdLst>
            <a:ahLst/>
            <a:cxnLst>
              <a:cxn ang="T6">
                <a:pos x="T0" y="T1"/>
              </a:cxn>
              <a:cxn ang="T7">
                <a:pos x="T2" y="T3"/>
              </a:cxn>
              <a:cxn ang="T8">
                <a:pos x="T4" y="T5"/>
              </a:cxn>
            </a:cxnLst>
            <a:rect l="T9" t="T10" r="T11" b="T12"/>
            <a:pathLst>
              <a:path w="372534" h="808566">
                <a:moveTo>
                  <a:pt x="355600" y="808566"/>
                </a:moveTo>
                <a:cubicBezTo>
                  <a:pt x="364067" y="539396"/>
                  <a:pt x="372534" y="270227"/>
                  <a:pt x="313267" y="135466"/>
                </a:cubicBezTo>
                <a:cubicBezTo>
                  <a:pt x="254000" y="705"/>
                  <a:pt x="127000" y="352"/>
                  <a:pt x="0" y="0"/>
                </a:cubicBezTo>
              </a:path>
            </a:pathLst>
          </a:custGeom>
          <a:noFill/>
          <a:ln w="25400">
            <a:solidFill>
              <a:schemeClr val="tx1"/>
            </a:solidFill>
            <a:miter lim="800000"/>
            <a:headEnd/>
            <a:tailEnd type="triangle" w="med" len="me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cxnSp>
        <p:nvCxnSpPr>
          <p:cNvPr id="36" name="Straight Connector 35"/>
          <p:cNvCxnSpPr>
            <a:cxnSpLocks noChangeShapeType="1"/>
          </p:cNvCxnSpPr>
          <p:nvPr/>
        </p:nvCxnSpPr>
        <p:spPr bwMode="auto">
          <a:xfrm rot="5400000">
            <a:off x="1715294" y="7589044"/>
            <a:ext cx="990600" cy="1588"/>
          </a:xfrm>
          <a:prstGeom prst="line">
            <a:avLst/>
          </a:prstGeom>
          <a:noFill/>
          <a:ln w="50800">
            <a:solidFill>
              <a:schemeClr val="tx1"/>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18450" name="TextBox 36"/>
          <p:cNvSpPr txBox="1">
            <a:spLocks noChangeArrowheads="1"/>
          </p:cNvSpPr>
          <p:nvPr/>
        </p:nvSpPr>
        <p:spPr bwMode="auto">
          <a:xfrm>
            <a:off x="0" y="6553200"/>
            <a:ext cx="1992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a:t>Línea de Comienzo</a:t>
            </a:r>
          </a:p>
        </p:txBody>
      </p:sp>
      <p:sp>
        <p:nvSpPr>
          <p:cNvPr id="38" name="Freeform 37"/>
          <p:cNvSpPr>
            <a:spLocks noChangeArrowheads="1"/>
          </p:cNvSpPr>
          <p:nvPr/>
        </p:nvSpPr>
        <p:spPr bwMode="auto">
          <a:xfrm rot="5175937" flipH="1">
            <a:off x="1910557" y="6788944"/>
            <a:ext cx="304800" cy="274637"/>
          </a:xfrm>
          <a:custGeom>
            <a:avLst/>
            <a:gdLst>
              <a:gd name="T0" fmla="*/ 194765 w 372534"/>
              <a:gd name="T1" fmla="*/ 31684 h 808566"/>
              <a:gd name="T2" fmla="*/ 171578 w 372534"/>
              <a:gd name="T3" fmla="*/ 5308 h 808566"/>
              <a:gd name="T4" fmla="*/ 0 w 372534"/>
              <a:gd name="T5" fmla="*/ 0 h 808566"/>
              <a:gd name="T6" fmla="*/ 0 60000 65536"/>
              <a:gd name="T7" fmla="*/ 0 60000 65536"/>
              <a:gd name="T8" fmla="*/ 0 60000 65536"/>
              <a:gd name="T9" fmla="*/ 0 w 372534"/>
              <a:gd name="T10" fmla="*/ 0 h 808566"/>
              <a:gd name="T11" fmla="*/ 372534 w 372534"/>
              <a:gd name="T12" fmla="*/ 808566 h 808566"/>
            </a:gdLst>
            <a:ahLst/>
            <a:cxnLst>
              <a:cxn ang="T6">
                <a:pos x="T0" y="T1"/>
              </a:cxn>
              <a:cxn ang="T7">
                <a:pos x="T2" y="T3"/>
              </a:cxn>
              <a:cxn ang="T8">
                <a:pos x="T4" y="T5"/>
              </a:cxn>
            </a:cxnLst>
            <a:rect l="T9" t="T10" r="T11" b="T12"/>
            <a:pathLst>
              <a:path w="372534" h="808566">
                <a:moveTo>
                  <a:pt x="355600" y="808566"/>
                </a:moveTo>
                <a:cubicBezTo>
                  <a:pt x="364067" y="539396"/>
                  <a:pt x="372534" y="270227"/>
                  <a:pt x="313267" y="135466"/>
                </a:cubicBezTo>
                <a:cubicBezTo>
                  <a:pt x="254000" y="705"/>
                  <a:pt x="127000" y="352"/>
                  <a:pt x="0" y="0"/>
                </a:cubicBezTo>
              </a:path>
            </a:pathLst>
          </a:custGeom>
          <a:noFill/>
          <a:ln w="25400">
            <a:solidFill>
              <a:schemeClr val="tx1"/>
            </a:solidFill>
            <a:miter lim="800000"/>
            <a:headEnd/>
            <a:tailEnd type="triangle" w="med" len="me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18452" name="Text Box 33"/>
          <p:cNvSpPr txBox="1">
            <a:spLocks noChangeArrowheads="1"/>
          </p:cNvSpPr>
          <p:nvPr/>
        </p:nvSpPr>
        <p:spPr bwMode="auto">
          <a:xfrm>
            <a:off x="457200" y="5257800"/>
            <a:ext cx="6172200" cy="1354138"/>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b="1" i="1">
                <a:solidFill>
                  <a:srgbClr val="FF3300"/>
                </a:solidFill>
              </a:rPr>
              <a:t>     Variaciones del Juego:</a:t>
            </a:r>
          </a:p>
          <a:p>
            <a:pPr eaLnBrk="1" hangingPunct="1">
              <a:buFontTx/>
              <a:buAutoNum type="arabicPeriod"/>
            </a:pPr>
            <a:r>
              <a:rPr lang="es-PR" altLang="x-none" sz="1600">
                <a:solidFill>
                  <a:srgbClr val="FF3300"/>
                </a:solidFill>
              </a:rPr>
              <a:t>El cargador de la pelota comienza dando la espalda al campo.</a:t>
            </a:r>
          </a:p>
          <a:p>
            <a:pPr eaLnBrk="1" hangingPunct="1">
              <a:buFontTx/>
              <a:buAutoNum type="arabicPeriod"/>
            </a:pPr>
            <a:endParaRPr lang="es-PR" altLang="x-none" sz="1000">
              <a:solidFill>
                <a:srgbClr val="FF3300"/>
              </a:solidFill>
            </a:endParaRPr>
          </a:p>
          <a:p>
            <a:pPr eaLnBrk="1" hangingPunct="1">
              <a:buFontTx/>
              <a:buAutoNum type="arabicPeriod"/>
            </a:pPr>
            <a:r>
              <a:rPr lang="es-PR" altLang="x-none" sz="1600">
                <a:solidFill>
                  <a:srgbClr val="FF3300"/>
                </a:solidFill>
              </a:rPr>
              <a:t>El Defensor comienza en la línea de gol, medio campo o en la línea de 5 yardas.  </a:t>
            </a:r>
          </a:p>
        </p:txBody>
      </p:sp>
      <p:sp>
        <p:nvSpPr>
          <p:cNvPr id="21"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2400" y="6172200"/>
            <a:ext cx="6324600" cy="24463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Posibles Preguntas:</a:t>
            </a:r>
          </a:p>
          <a:p>
            <a:pPr eaLnBrk="1" hangingPunct="1"/>
            <a:r>
              <a:rPr lang="es-PR" altLang="x-none" sz="1500" b="1"/>
              <a:t>Cargador de la Pelota</a:t>
            </a:r>
            <a:endParaRPr lang="es-PR" altLang="x-none" sz="1500" b="1" i="1"/>
          </a:p>
          <a:p>
            <a:pPr eaLnBrk="1" hangingPunct="1">
              <a:buFontTx/>
              <a:buAutoNum type="arabicPeriod"/>
            </a:pPr>
            <a:r>
              <a:rPr lang="es-PR" altLang="x-none" sz="1400"/>
              <a:t>¿En que se enfoca usted? </a:t>
            </a:r>
          </a:p>
          <a:p>
            <a:pPr eaLnBrk="1" hangingPunct="1">
              <a:buFontTx/>
              <a:buAutoNum type="arabicPeriod"/>
            </a:pPr>
            <a:r>
              <a:rPr lang="es-PR" altLang="x-none" sz="1400"/>
              <a:t>¿Con que movidas en falso del defensor debe de tener cuidado?</a:t>
            </a:r>
          </a:p>
          <a:p>
            <a:pPr eaLnBrk="1" hangingPunct="1">
              <a:buFontTx/>
              <a:buAutoNum type="arabicPeriod"/>
            </a:pPr>
            <a:r>
              <a:rPr lang="es-PR" altLang="x-none" sz="1400"/>
              <a:t>¿Cuándo seria provechoso el uso de un giro?</a:t>
            </a:r>
          </a:p>
          <a:p>
            <a:pPr eaLnBrk="1" hangingPunct="1"/>
            <a:endParaRPr lang="en-US" altLang="x-none" sz="700"/>
          </a:p>
          <a:p>
            <a:pPr eaLnBrk="1" hangingPunct="1"/>
            <a:r>
              <a:rPr lang="es-PR" altLang="x-none" sz="1500" b="1"/>
              <a:t>Defensor:</a:t>
            </a:r>
            <a:r>
              <a:rPr lang="es-PR" altLang="x-none" sz="1500" b="1" i="1"/>
              <a:t> </a:t>
            </a:r>
          </a:p>
          <a:p>
            <a:pPr eaLnBrk="1" hangingPunct="1">
              <a:buFontTx/>
              <a:buAutoNum type="arabicPeriod"/>
            </a:pPr>
            <a:r>
              <a:rPr lang="es-PR" altLang="x-none" sz="1400"/>
              <a:t>¿Cómo puede mantener al cargador de la pelota delante de usted?</a:t>
            </a:r>
          </a:p>
          <a:p>
            <a:pPr eaLnBrk="1" hangingPunct="1">
              <a:buFontTx/>
              <a:buAutoNum type="arabicPeriod"/>
            </a:pPr>
            <a:r>
              <a:rPr lang="es-PR" altLang="x-none" sz="1400"/>
              <a:t>¿Adonde se enfoca?</a:t>
            </a:r>
          </a:p>
          <a:p>
            <a:pPr eaLnBrk="1" hangingPunct="1">
              <a:buFontTx/>
              <a:buAutoNum type="arabicPeriod"/>
            </a:pPr>
            <a:r>
              <a:rPr lang="es-PR" altLang="x-none" sz="1400"/>
              <a:t>¿Qué movidas puede hacer el cargador de la pelota que te distraiga?</a:t>
            </a:r>
          </a:p>
          <a:p>
            <a:pPr eaLnBrk="1" hangingPunct="1">
              <a:buFontTx/>
              <a:buAutoNum type="arabicPeriod"/>
            </a:pPr>
            <a:r>
              <a:rPr lang="es-PR" altLang="x-none" sz="1400"/>
              <a:t>¿Cuándo es un buen momento para agarrar la bandera? ¿Cuál de todas? </a:t>
            </a:r>
          </a:p>
        </p:txBody>
      </p:sp>
      <p:sp>
        <p:nvSpPr>
          <p:cNvPr id="19459" name="Text Box 3"/>
          <p:cNvSpPr txBox="1">
            <a:spLocks noChangeArrowheads="1"/>
          </p:cNvSpPr>
          <p:nvPr/>
        </p:nvSpPr>
        <p:spPr bwMode="auto">
          <a:xfrm>
            <a:off x="152400" y="914400"/>
            <a:ext cx="6324600" cy="14779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Entrenador de Equipo/ Maestro :</a:t>
            </a:r>
          </a:p>
          <a:p>
            <a:pPr eaLnBrk="1" hangingPunct="1">
              <a:buFontTx/>
              <a:buChar char="•"/>
            </a:pPr>
            <a:r>
              <a:rPr lang="es-PR" altLang="x-none" sz="1600"/>
              <a:t>  </a:t>
            </a:r>
            <a:r>
              <a:rPr lang="es-PR" altLang="x-none" sz="1400"/>
              <a:t>Con cada intento enfóquese en los aspectos de la ejecución (por ejemplo,   </a:t>
            </a:r>
          </a:p>
          <a:p>
            <a:pPr eaLnBrk="1" hangingPunct="1"/>
            <a:r>
              <a:rPr lang="es-PR" altLang="x-none" sz="1400"/>
              <a:t>    juego de piernas).</a:t>
            </a:r>
          </a:p>
          <a:p>
            <a:pPr eaLnBrk="1" hangingPunct="1">
              <a:buFontTx/>
              <a:buChar char="•"/>
            </a:pPr>
            <a:r>
              <a:rPr lang="en-US" altLang="x-none" sz="1400"/>
              <a:t>  </a:t>
            </a:r>
            <a:r>
              <a:rPr lang="es-PR" altLang="x-none" sz="1400"/>
              <a:t>¿Qué usted ve que ocurre?</a:t>
            </a:r>
            <a:endParaRPr lang="en-US" altLang="x-none" sz="1400"/>
          </a:p>
          <a:p>
            <a:pPr eaLnBrk="1" hangingPunct="1">
              <a:buFontTx/>
              <a:buChar char="•"/>
            </a:pPr>
            <a:r>
              <a:rPr lang="es-PR" altLang="x-none" sz="1400"/>
              <a:t>Juzgue lo que su jugador está haciendo bien y lo que no está funcionando bien.</a:t>
            </a:r>
            <a:r>
              <a:rPr lang="en-US" altLang="x-none" sz="1400"/>
              <a:t>  </a:t>
            </a:r>
          </a:p>
          <a:p>
            <a:pPr eaLnBrk="1" hangingPunct="1">
              <a:buFontTx/>
              <a:buChar char="•"/>
            </a:pPr>
            <a:r>
              <a:rPr lang="es-PR" altLang="x-none" sz="1400" b="1"/>
              <a:t>    ¡Déjale saber! </a:t>
            </a:r>
            <a:r>
              <a:rPr lang="es-PR" altLang="x-none" sz="1400" b="1" i="1">
                <a:sym typeface="Wingdings" charset="2"/>
              </a:rPr>
              <a:t></a:t>
            </a:r>
          </a:p>
        </p:txBody>
      </p:sp>
      <p:sp>
        <p:nvSpPr>
          <p:cNvPr id="19460" name="Text Box 6"/>
          <p:cNvSpPr txBox="1">
            <a:spLocks noChangeArrowheads="1"/>
          </p:cNvSpPr>
          <p:nvPr/>
        </p:nvSpPr>
        <p:spPr bwMode="auto">
          <a:xfrm>
            <a:off x="2319338" y="457200"/>
            <a:ext cx="1654175"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1800" b="1" i="1"/>
              <a:t>“Pasarle a . . .”</a:t>
            </a:r>
          </a:p>
        </p:txBody>
      </p:sp>
      <p:sp>
        <p:nvSpPr>
          <p:cNvPr id="19462" name="Text Box 8"/>
          <p:cNvSpPr txBox="1">
            <a:spLocks noChangeArrowheads="1"/>
          </p:cNvSpPr>
          <p:nvPr/>
        </p:nvSpPr>
        <p:spPr bwMode="auto">
          <a:xfrm>
            <a:off x="2436813" y="0"/>
            <a:ext cx="446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19463" name="Text Box 5"/>
          <p:cNvSpPr txBox="1">
            <a:spLocks noChangeArrowheads="1"/>
          </p:cNvSpPr>
          <p:nvPr/>
        </p:nvSpPr>
        <p:spPr bwMode="auto">
          <a:xfrm>
            <a:off x="152400" y="3865563"/>
            <a:ext cx="6324600" cy="21844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Enfoque del Juego de Practica: </a:t>
            </a:r>
          </a:p>
          <a:p>
            <a:pPr eaLnBrk="1" hangingPunct="1"/>
            <a:r>
              <a:rPr lang="es-PR" altLang="x-none" sz="2000" b="1" i="1">
                <a:solidFill>
                  <a:srgbClr val="000000"/>
                </a:solidFill>
              </a:rPr>
              <a:t>Cargador de la Pelota:</a:t>
            </a:r>
          </a:p>
          <a:p>
            <a:pPr eaLnBrk="1" hangingPunct="1">
              <a:buFontTx/>
              <a:buAutoNum type="arabicPeriod"/>
            </a:pPr>
            <a:r>
              <a:rPr lang="es-PR" altLang="x-none" sz="1400">
                <a:solidFill>
                  <a:srgbClr val="000000"/>
                </a:solidFill>
              </a:rPr>
              <a:t>Practique el juego de piernas, movimientos en falsos, girar, rapidez.</a:t>
            </a:r>
          </a:p>
          <a:p>
            <a:pPr eaLnBrk="1" hangingPunct="1">
              <a:buFontTx/>
              <a:buAutoNum type="arabicPeriod"/>
            </a:pPr>
            <a:r>
              <a:rPr lang="es-PR" altLang="x-none" sz="1400">
                <a:solidFill>
                  <a:srgbClr val="000000"/>
                </a:solidFill>
              </a:rPr>
              <a:t> Varíe sus movidas.</a:t>
            </a:r>
          </a:p>
          <a:p>
            <a:pPr eaLnBrk="1" hangingPunct="1"/>
            <a:endParaRPr lang="en-US" altLang="x-none" sz="800">
              <a:solidFill>
                <a:srgbClr val="000000"/>
              </a:solidFill>
            </a:endParaRPr>
          </a:p>
          <a:p>
            <a:pPr eaLnBrk="1" hangingPunct="1"/>
            <a:r>
              <a:rPr lang="es-PR" altLang="x-none" sz="2000" b="1" i="1">
                <a:solidFill>
                  <a:srgbClr val="000000"/>
                </a:solidFill>
              </a:rPr>
              <a:t>Defensor:  </a:t>
            </a:r>
          </a:p>
          <a:p>
            <a:pPr eaLnBrk="1" hangingPunct="1">
              <a:buFontTx/>
              <a:buAutoNum type="arabicPeriod"/>
            </a:pPr>
            <a:r>
              <a:rPr lang="es-PR" altLang="x-none" sz="1400">
                <a:solidFill>
                  <a:srgbClr val="000000"/>
                </a:solidFill>
              </a:rPr>
              <a:t>Leer las movidas del cargador.</a:t>
            </a:r>
          </a:p>
          <a:p>
            <a:pPr eaLnBrk="1" hangingPunct="1">
              <a:buFontTx/>
              <a:buAutoNum type="arabicPeriod"/>
            </a:pPr>
            <a:r>
              <a:rPr lang="es-PR" altLang="x-none" sz="1400">
                <a:solidFill>
                  <a:srgbClr val="000000"/>
                </a:solidFill>
              </a:rPr>
              <a:t>Mantener contacto con el cargador.</a:t>
            </a:r>
          </a:p>
          <a:p>
            <a:pPr eaLnBrk="1" hangingPunct="1">
              <a:buFontTx/>
              <a:buAutoNum type="arabicPeriod"/>
            </a:pPr>
            <a:r>
              <a:rPr lang="es-PR" altLang="x-none" sz="1400">
                <a:solidFill>
                  <a:srgbClr val="000000"/>
                </a:solidFill>
              </a:rPr>
              <a:t>Agarre de las banderas.</a:t>
            </a:r>
          </a:p>
        </p:txBody>
      </p:sp>
      <p:sp>
        <p:nvSpPr>
          <p:cNvPr id="19464" name="Text Box 33"/>
          <p:cNvSpPr txBox="1">
            <a:spLocks noChangeArrowheads="1"/>
          </p:cNvSpPr>
          <p:nvPr/>
        </p:nvSpPr>
        <p:spPr bwMode="auto">
          <a:xfrm>
            <a:off x="152400" y="2514600"/>
            <a:ext cx="6324600" cy="123031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Organización:</a:t>
            </a:r>
          </a:p>
          <a:p>
            <a:pPr eaLnBrk="1" hangingPunct="1">
              <a:buFontTx/>
              <a:buAutoNum type="arabicPeriod"/>
            </a:pPr>
            <a:r>
              <a:rPr lang="es-PR" altLang="x-none" sz="1400">
                <a:solidFill>
                  <a:srgbClr val="000000"/>
                </a:solidFill>
              </a:rPr>
              <a:t>Divida el equipo en dos grupos. Uno jugador de cada grupo tomara turno para jugar. Cuando termine su turno se alineará en la área opuesta al área de juego. Una vez todos tomaron su turno se comienza nuevamente pero jugando la otra posición; si fue defensor ahora es cargador de la pelota.</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6"/>
          <p:cNvSpPr txBox="1">
            <a:spLocks noChangeArrowheads="1"/>
          </p:cNvSpPr>
          <p:nvPr/>
        </p:nvSpPr>
        <p:spPr bwMode="auto">
          <a:xfrm>
            <a:off x="1862138" y="844550"/>
            <a:ext cx="3095625" cy="52387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s-PR" altLang="x-none" sz="2800" b="1" i="1">
                <a:solidFill>
                  <a:srgbClr val="FF3300"/>
                </a:solidFill>
              </a:rPr>
              <a:t>Agrarre la Bandera</a:t>
            </a:r>
          </a:p>
        </p:txBody>
      </p:sp>
      <p:sp>
        <p:nvSpPr>
          <p:cNvPr id="20483" name="Text Box 33"/>
          <p:cNvSpPr txBox="1">
            <a:spLocks noChangeArrowheads="1"/>
          </p:cNvSpPr>
          <p:nvPr/>
        </p:nvSpPr>
        <p:spPr bwMode="auto">
          <a:xfrm>
            <a:off x="698500" y="1511300"/>
            <a:ext cx="5930900" cy="203200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i="1">
                <a:solidFill>
                  <a:srgbClr val="FF3300"/>
                </a:solidFill>
              </a:rPr>
              <a:t> </a:t>
            </a:r>
            <a:r>
              <a:rPr lang="es-PR" altLang="x-none" b="1" i="1">
                <a:solidFill>
                  <a:srgbClr val="FF3300"/>
                </a:solidFill>
              </a:rPr>
              <a:t>Formato del Juego / Reglas:</a:t>
            </a:r>
            <a:endParaRPr lang="en-US" altLang="x-none" b="1" i="1">
              <a:solidFill>
                <a:srgbClr val="FF3300"/>
              </a:solidFill>
            </a:endParaRPr>
          </a:p>
          <a:p>
            <a:pPr eaLnBrk="1" hangingPunct="1">
              <a:buFontTx/>
              <a:buAutoNum type="arabicPeriod"/>
            </a:pPr>
            <a:r>
              <a:rPr lang="es-PR" altLang="x-none" sz="1600">
                <a:solidFill>
                  <a:srgbClr val="FF3300"/>
                </a:solidFill>
              </a:rPr>
              <a:t>Todos lo jugadores participan de una vez dentro del cuadro de 15 por 15 yardas. </a:t>
            </a:r>
          </a:p>
          <a:p>
            <a:pPr eaLnBrk="1" hangingPunct="1">
              <a:buFontTx/>
              <a:buAutoNum type="arabicPeriod"/>
            </a:pPr>
            <a:endParaRPr lang="es-PR" altLang="x-none" sz="1100">
              <a:solidFill>
                <a:srgbClr val="FF3300"/>
              </a:solidFill>
            </a:endParaRPr>
          </a:p>
          <a:p>
            <a:pPr eaLnBrk="1" hangingPunct="1">
              <a:buFontTx/>
              <a:buAutoNum type="arabicPeriod"/>
            </a:pPr>
            <a:r>
              <a:rPr lang="es-PR" altLang="x-none" sz="1600">
                <a:solidFill>
                  <a:srgbClr val="FF3300"/>
                </a:solidFill>
              </a:rPr>
              <a:t>El objetivo es el agarrar la mayor cantidad de banderas del oponente en no mas de 30 segundos. </a:t>
            </a:r>
          </a:p>
          <a:p>
            <a:pPr eaLnBrk="1" hangingPunct="1">
              <a:buFontTx/>
              <a:buAutoNum type="arabicPeriod"/>
            </a:pPr>
            <a:endParaRPr lang="es-PR" altLang="x-none" sz="1100">
              <a:solidFill>
                <a:srgbClr val="FF3300"/>
              </a:solidFill>
            </a:endParaRPr>
          </a:p>
          <a:p>
            <a:pPr eaLnBrk="1" hangingPunct="1">
              <a:buFontTx/>
              <a:buAutoNum type="arabicPeriod"/>
            </a:pPr>
            <a:r>
              <a:rPr lang="es-PR" altLang="x-none" sz="1600">
                <a:solidFill>
                  <a:srgbClr val="FF3300"/>
                </a:solidFill>
              </a:rPr>
              <a:t>Si se sale de los limites del cuadro . .. .el jugador terminó. </a:t>
            </a:r>
          </a:p>
        </p:txBody>
      </p:sp>
      <p:sp>
        <p:nvSpPr>
          <p:cNvPr id="20484" name="Text Box 3"/>
          <p:cNvSpPr txBox="1">
            <a:spLocks noChangeArrowheads="1"/>
          </p:cNvSpPr>
          <p:nvPr/>
        </p:nvSpPr>
        <p:spPr bwMode="auto">
          <a:xfrm>
            <a:off x="1066800" y="381000"/>
            <a:ext cx="4724400" cy="400050"/>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2000" b="1">
                <a:solidFill>
                  <a:srgbClr val="FF0000"/>
                </a:solidFill>
              </a:rPr>
              <a:t>CARTA DE PRACTICA DEL EQUIPO</a:t>
            </a:r>
          </a:p>
        </p:txBody>
      </p:sp>
      <p:sp>
        <p:nvSpPr>
          <p:cNvPr id="20486" name="Text Box 8"/>
          <p:cNvSpPr txBox="1">
            <a:spLocks noChangeArrowheads="1"/>
          </p:cNvSpPr>
          <p:nvPr/>
        </p:nvSpPr>
        <p:spPr bwMode="auto">
          <a:xfrm>
            <a:off x="4848225" y="0"/>
            <a:ext cx="2051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del Jugador</a:t>
            </a:r>
          </a:p>
        </p:txBody>
      </p:sp>
      <p:sp>
        <p:nvSpPr>
          <p:cNvPr id="14" name="Rectangle 13"/>
          <p:cNvSpPr>
            <a:spLocks noChangeArrowheads="1"/>
          </p:cNvSpPr>
          <p:nvPr/>
        </p:nvSpPr>
        <p:spPr bwMode="auto">
          <a:xfrm>
            <a:off x="1828800" y="4191000"/>
            <a:ext cx="3505200" cy="3276600"/>
          </a:xfrm>
          <a:prstGeom prst="rect">
            <a:avLst/>
          </a:prstGeom>
          <a:solidFill>
            <a:srgbClr val="9A8127"/>
          </a:solidFill>
          <a:ln w="50800" cap="rnd">
            <a:solidFill>
              <a:schemeClr val="tx1"/>
            </a:solidFill>
            <a:round/>
            <a:headEnd/>
            <a:tailEnd/>
          </a:ln>
          <a:effectLst>
            <a:outerShdw dist="23000" dir="5400000" rotWithShape="0">
              <a:srgbClr val="808080">
                <a:alpha val="34998"/>
              </a:srgbClr>
            </a:outerShdw>
          </a:effec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endParaRPr lang="x-none" altLang="x-none" sz="1800">
              <a:solidFill>
                <a:srgbClr val="FFFFFF"/>
              </a:solidFill>
              <a:latin typeface="Arial" charset="0"/>
            </a:endParaRPr>
          </a:p>
        </p:txBody>
      </p:sp>
      <p:sp>
        <p:nvSpPr>
          <p:cNvPr id="20488" name="TextBox 20"/>
          <p:cNvSpPr txBox="1">
            <a:spLocks noChangeArrowheads="1"/>
          </p:cNvSpPr>
          <p:nvPr/>
        </p:nvSpPr>
        <p:spPr bwMode="auto">
          <a:xfrm>
            <a:off x="2286000" y="44958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22" name="Freeform 21"/>
          <p:cNvSpPr>
            <a:spLocks noChangeArrowheads="1"/>
          </p:cNvSpPr>
          <p:nvPr/>
        </p:nvSpPr>
        <p:spPr bwMode="auto">
          <a:xfrm>
            <a:off x="22860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3" name="Freeform 22"/>
          <p:cNvSpPr>
            <a:spLocks noChangeArrowheads="1"/>
          </p:cNvSpPr>
          <p:nvPr/>
        </p:nvSpPr>
        <p:spPr bwMode="auto">
          <a:xfrm>
            <a:off x="25146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491" name="TextBox 23"/>
          <p:cNvSpPr txBox="1">
            <a:spLocks noChangeArrowheads="1"/>
          </p:cNvSpPr>
          <p:nvPr/>
        </p:nvSpPr>
        <p:spPr bwMode="auto">
          <a:xfrm>
            <a:off x="2895600" y="48847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25" name="Freeform 24"/>
          <p:cNvSpPr>
            <a:spLocks noChangeArrowheads="1"/>
          </p:cNvSpPr>
          <p:nvPr/>
        </p:nvSpPr>
        <p:spPr bwMode="auto">
          <a:xfrm>
            <a:off x="2895600" y="51895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6" name="Freeform 25"/>
          <p:cNvSpPr>
            <a:spLocks noChangeArrowheads="1"/>
          </p:cNvSpPr>
          <p:nvPr/>
        </p:nvSpPr>
        <p:spPr bwMode="auto">
          <a:xfrm>
            <a:off x="3124200" y="51895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494" name="TextBox 26"/>
          <p:cNvSpPr txBox="1">
            <a:spLocks noChangeArrowheads="1"/>
          </p:cNvSpPr>
          <p:nvPr/>
        </p:nvSpPr>
        <p:spPr bwMode="auto">
          <a:xfrm>
            <a:off x="3048000" y="44958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28" name="Freeform 27"/>
          <p:cNvSpPr>
            <a:spLocks noChangeArrowheads="1"/>
          </p:cNvSpPr>
          <p:nvPr/>
        </p:nvSpPr>
        <p:spPr bwMode="auto">
          <a:xfrm>
            <a:off x="30480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9" name="Freeform 28"/>
          <p:cNvSpPr>
            <a:spLocks noChangeArrowheads="1"/>
          </p:cNvSpPr>
          <p:nvPr/>
        </p:nvSpPr>
        <p:spPr bwMode="auto">
          <a:xfrm>
            <a:off x="3276600" y="4800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497" name="TextBox 29"/>
          <p:cNvSpPr txBox="1">
            <a:spLocks noChangeArrowheads="1"/>
          </p:cNvSpPr>
          <p:nvPr/>
        </p:nvSpPr>
        <p:spPr bwMode="auto">
          <a:xfrm>
            <a:off x="3200400" y="67135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31" name="Freeform 30"/>
          <p:cNvSpPr>
            <a:spLocks noChangeArrowheads="1"/>
          </p:cNvSpPr>
          <p:nvPr/>
        </p:nvSpPr>
        <p:spPr bwMode="auto">
          <a:xfrm>
            <a:off x="32004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32" name="Freeform 31"/>
          <p:cNvSpPr>
            <a:spLocks noChangeArrowheads="1"/>
          </p:cNvSpPr>
          <p:nvPr/>
        </p:nvSpPr>
        <p:spPr bwMode="auto">
          <a:xfrm>
            <a:off x="34290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0" name="TextBox 32"/>
          <p:cNvSpPr txBox="1">
            <a:spLocks noChangeArrowheads="1"/>
          </p:cNvSpPr>
          <p:nvPr/>
        </p:nvSpPr>
        <p:spPr bwMode="auto">
          <a:xfrm>
            <a:off x="4800600" y="4267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34" name="Freeform 33"/>
          <p:cNvSpPr>
            <a:spLocks noChangeArrowheads="1"/>
          </p:cNvSpPr>
          <p:nvPr/>
        </p:nvSpPr>
        <p:spPr bwMode="auto">
          <a:xfrm>
            <a:off x="4800600" y="45720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35" name="Freeform 34"/>
          <p:cNvSpPr>
            <a:spLocks noChangeArrowheads="1"/>
          </p:cNvSpPr>
          <p:nvPr/>
        </p:nvSpPr>
        <p:spPr bwMode="auto">
          <a:xfrm>
            <a:off x="5029200" y="45720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3" name="TextBox 35"/>
          <p:cNvSpPr txBox="1">
            <a:spLocks noChangeArrowheads="1"/>
          </p:cNvSpPr>
          <p:nvPr/>
        </p:nvSpPr>
        <p:spPr bwMode="auto">
          <a:xfrm>
            <a:off x="2057400" y="61801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37" name="Freeform 36"/>
          <p:cNvSpPr>
            <a:spLocks noChangeArrowheads="1"/>
          </p:cNvSpPr>
          <p:nvPr/>
        </p:nvSpPr>
        <p:spPr bwMode="auto">
          <a:xfrm>
            <a:off x="2057400" y="6484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38" name="Freeform 37"/>
          <p:cNvSpPr>
            <a:spLocks noChangeArrowheads="1"/>
          </p:cNvSpPr>
          <p:nvPr/>
        </p:nvSpPr>
        <p:spPr bwMode="auto">
          <a:xfrm>
            <a:off x="2286000" y="6484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6" name="TextBox 38"/>
          <p:cNvSpPr txBox="1">
            <a:spLocks noChangeArrowheads="1"/>
          </p:cNvSpPr>
          <p:nvPr/>
        </p:nvSpPr>
        <p:spPr bwMode="auto">
          <a:xfrm>
            <a:off x="2209800" y="70183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0" name="Freeform 39"/>
          <p:cNvSpPr>
            <a:spLocks noChangeArrowheads="1"/>
          </p:cNvSpPr>
          <p:nvPr/>
        </p:nvSpPr>
        <p:spPr bwMode="auto">
          <a:xfrm>
            <a:off x="2209800" y="7323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1" name="Freeform 40"/>
          <p:cNvSpPr>
            <a:spLocks noChangeArrowheads="1"/>
          </p:cNvSpPr>
          <p:nvPr/>
        </p:nvSpPr>
        <p:spPr bwMode="auto">
          <a:xfrm>
            <a:off x="2438400" y="7323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09" name="TextBox 41"/>
          <p:cNvSpPr txBox="1">
            <a:spLocks noChangeArrowheads="1"/>
          </p:cNvSpPr>
          <p:nvPr/>
        </p:nvSpPr>
        <p:spPr bwMode="auto">
          <a:xfrm>
            <a:off x="3657600" y="41148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3" name="Freeform 42"/>
          <p:cNvSpPr>
            <a:spLocks noChangeArrowheads="1"/>
          </p:cNvSpPr>
          <p:nvPr/>
        </p:nvSpPr>
        <p:spPr bwMode="auto">
          <a:xfrm>
            <a:off x="3657600" y="4419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4" name="Freeform 43"/>
          <p:cNvSpPr>
            <a:spLocks noChangeArrowheads="1"/>
          </p:cNvSpPr>
          <p:nvPr/>
        </p:nvSpPr>
        <p:spPr bwMode="auto">
          <a:xfrm>
            <a:off x="3886200" y="44196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12" name="TextBox 44"/>
          <p:cNvSpPr txBox="1">
            <a:spLocks noChangeArrowheads="1"/>
          </p:cNvSpPr>
          <p:nvPr/>
        </p:nvSpPr>
        <p:spPr bwMode="auto">
          <a:xfrm>
            <a:off x="3810000" y="50371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6" name="Freeform 45"/>
          <p:cNvSpPr>
            <a:spLocks noChangeArrowheads="1"/>
          </p:cNvSpPr>
          <p:nvPr/>
        </p:nvSpPr>
        <p:spPr bwMode="auto">
          <a:xfrm>
            <a:off x="3810000" y="5341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7" name="Freeform 46"/>
          <p:cNvSpPr>
            <a:spLocks noChangeArrowheads="1"/>
          </p:cNvSpPr>
          <p:nvPr/>
        </p:nvSpPr>
        <p:spPr bwMode="auto">
          <a:xfrm>
            <a:off x="4038600" y="5341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15" name="TextBox 47"/>
          <p:cNvSpPr txBox="1">
            <a:spLocks noChangeArrowheads="1"/>
          </p:cNvSpPr>
          <p:nvPr/>
        </p:nvSpPr>
        <p:spPr bwMode="auto">
          <a:xfrm>
            <a:off x="4953000" y="67135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49" name="Freeform 48"/>
          <p:cNvSpPr>
            <a:spLocks noChangeArrowheads="1"/>
          </p:cNvSpPr>
          <p:nvPr/>
        </p:nvSpPr>
        <p:spPr bwMode="auto">
          <a:xfrm>
            <a:off x="49530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0" name="Freeform 49"/>
          <p:cNvSpPr>
            <a:spLocks noChangeArrowheads="1"/>
          </p:cNvSpPr>
          <p:nvPr/>
        </p:nvSpPr>
        <p:spPr bwMode="auto">
          <a:xfrm>
            <a:off x="5181600" y="70183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18" name="TextBox 50"/>
          <p:cNvSpPr txBox="1">
            <a:spLocks noChangeArrowheads="1"/>
          </p:cNvSpPr>
          <p:nvPr/>
        </p:nvSpPr>
        <p:spPr bwMode="auto">
          <a:xfrm>
            <a:off x="4648200" y="65611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52" name="Freeform 51"/>
          <p:cNvSpPr>
            <a:spLocks noChangeArrowheads="1"/>
          </p:cNvSpPr>
          <p:nvPr/>
        </p:nvSpPr>
        <p:spPr bwMode="auto">
          <a:xfrm>
            <a:off x="4648200" y="6865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3" name="Freeform 52"/>
          <p:cNvSpPr>
            <a:spLocks noChangeArrowheads="1"/>
          </p:cNvSpPr>
          <p:nvPr/>
        </p:nvSpPr>
        <p:spPr bwMode="auto">
          <a:xfrm>
            <a:off x="4876800" y="68659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21" name="TextBox 53"/>
          <p:cNvSpPr txBox="1">
            <a:spLocks noChangeArrowheads="1"/>
          </p:cNvSpPr>
          <p:nvPr/>
        </p:nvSpPr>
        <p:spPr bwMode="auto">
          <a:xfrm>
            <a:off x="2286000" y="5875338"/>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55" name="Freeform 54"/>
          <p:cNvSpPr>
            <a:spLocks noChangeArrowheads="1"/>
          </p:cNvSpPr>
          <p:nvPr/>
        </p:nvSpPr>
        <p:spPr bwMode="auto">
          <a:xfrm>
            <a:off x="2286000" y="6180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6" name="Freeform 55"/>
          <p:cNvSpPr>
            <a:spLocks noChangeArrowheads="1"/>
          </p:cNvSpPr>
          <p:nvPr/>
        </p:nvSpPr>
        <p:spPr bwMode="auto">
          <a:xfrm>
            <a:off x="2514600" y="6180138"/>
            <a:ext cx="109538" cy="373062"/>
          </a:xfrm>
          <a:custGeom>
            <a:avLst/>
            <a:gdLst>
              <a:gd name="T0" fmla="*/ 8426 w 251177"/>
              <a:gd name="T1" fmla="*/ 0 h 745067"/>
              <a:gd name="T2" fmla="*/ 19662 w 251177"/>
              <a:gd name="T3" fmla="*/ 29760 h 745067"/>
              <a:gd name="T4" fmla="*/ 1404 w 251177"/>
              <a:gd name="T5" fmla="*/ 57393 h 745067"/>
              <a:gd name="T6" fmla="*/ 11235 w 251177"/>
              <a:gd name="T7" fmla="*/ 89279 h 745067"/>
              <a:gd name="T8" fmla="*/ 9831 w 251177"/>
              <a:gd name="T9" fmla="*/ 82902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20524" name="TextBox 56"/>
          <p:cNvSpPr txBox="1">
            <a:spLocks noChangeArrowheads="1"/>
          </p:cNvSpPr>
          <p:nvPr/>
        </p:nvSpPr>
        <p:spPr bwMode="auto">
          <a:xfrm>
            <a:off x="3962400" y="54864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b="1">
                <a:solidFill>
                  <a:srgbClr val="FF0000"/>
                </a:solidFill>
              </a:rPr>
              <a:t>P</a:t>
            </a:r>
          </a:p>
        </p:txBody>
      </p:sp>
      <p:sp>
        <p:nvSpPr>
          <p:cNvPr id="58" name="Freeform 57"/>
          <p:cNvSpPr>
            <a:spLocks noChangeArrowheads="1"/>
          </p:cNvSpPr>
          <p:nvPr/>
        </p:nvSpPr>
        <p:spPr bwMode="auto">
          <a:xfrm>
            <a:off x="3962400" y="57912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59" name="Freeform 58"/>
          <p:cNvSpPr>
            <a:spLocks noChangeArrowheads="1"/>
          </p:cNvSpPr>
          <p:nvPr/>
        </p:nvSpPr>
        <p:spPr bwMode="auto">
          <a:xfrm>
            <a:off x="4191000" y="5791200"/>
            <a:ext cx="109538" cy="373063"/>
          </a:xfrm>
          <a:custGeom>
            <a:avLst/>
            <a:gdLst>
              <a:gd name="T0" fmla="*/ 8426 w 251177"/>
              <a:gd name="T1" fmla="*/ 0 h 745067"/>
              <a:gd name="T2" fmla="*/ 19662 w 251177"/>
              <a:gd name="T3" fmla="*/ 29760 h 745067"/>
              <a:gd name="T4" fmla="*/ 1404 w 251177"/>
              <a:gd name="T5" fmla="*/ 57394 h 745067"/>
              <a:gd name="T6" fmla="*/ 11235 w 251177"/>
              <a:gd name="T7" fmla="*/ 89280 h 745067"/>
              <a:gd name="T8" fmla="*/ 9831 w 251177"/>
              <a:gd name="T9" fmla="*/ 82903 h 745067"/>
              <a:gd name="T10" fmla="*/ 0 60000 65536"/>
              <a:gd name="T11" fmla="*/ 0 60000 65536"/>
              <a:gd name="T12" fmla="*/ 0 60000 65536"/>
              <a:gd name="T13" fmla="*/ 0 60000 65536"/>
              <a:gd name="T14" fmla="*/ 0 60000 65536"/>
              <a:gd name="T15" fmla="*/ 0 w 251177"/>
              <a:gd name="T16" fmla="*/ 0 h 745067"/>
              <a:gd name="T17" fmla="*/ 251177 w 251177"/>
              <a:gd name="T18" fmla="*/ 745067 h 745067"/>
            </a:gdLst>
            <a:ahLst/>
            <a:cxnLst>
              <a:cxn ang="T10">
                <a:pos x="T0" y="T1"/>
              </a:cxn>
              <a:cxn ang="T11">
                <a:pos x="T2" y="T3"/>
              </a:cxn>
              <a:cxn ang="T12">
                <a:pos x="T4" y="T5"/>
              </a:cxn>
              <a:cxn ang="T13">
                <a:pos x="T6" y="T7"/>
              </a:cxn>
              <a:cxn ang="T14">
                <a:pos x="T8" y="T9"/>
              </a:cxn>
            </a:cxnLst>
            <a:rect l="T15" t="T16" r="T17" b="T18"/>
            <a:pathLst>
              <a:path w="251177" h="745067">
                <a:moveTo>
                  <a:pt x="101599" y="0"/>
                </a:moveTo>
                <a:cubicBezTo>
                  <a:pt x="176388" y="80433"/>
                  <a:pt x="251177" y="160866"/>
                  <a:pt x="237066" y="237066"/>
                </a:cubicBezTo>
                <a:cubicBezTo>
                  <a:pt x="222955" y="313266"/>
                  <a:pt x="33866" y="378178"/>
                  <a:pt x="16933" y="457200"/>
                </a:cubicBezTo>
                <a:cubicBezTo>
                  <a:pt x="0" y="536222"/>
                  <a:pt x="118533" y="677333"/>
                  <a:pt x="135466" y="711200"/>
                </a:cubicBezTo>
                <a:cubicBezTo>
                  <a:pt x="152399" y="745067"/>
                  <a:pt x="135466" y="702733"/>
                  <a:pt x="118533" y="660400"/>
                </a:cubicBezTo>
              </a:path>
            </a:pathLst>
          </a:custGeom>
          <a:noFill/>
          <a:ln w="25400">
            <a:solidFill>
              <a:srgbClr val="FF0000"/>
            </a:solidFill>
            <a:miter lim="800000"/>
            <a:headEnd/>
            <a:tailEnd/>
          </a:ln>
          <a:effectLst>
            <a:outerShdw blurRad="635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endParaRPr lang="x-none" altLang="x-none" sz="1800"/>
          </a:p>
        </p:txBody>
      </p:sp>
      <p:sp>
        <p:nvSpPr>
          <p:cNvPr id="48"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152400" y="6189663"/>
            <a:ext cx="6324600" cy="135413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n-US" altLang="x-none" sz="1800" b="1" i="1"/>
              <a:t>Possible questions to ask:</a:t>
            </a:r>
            <a:endParaRPr lang="en-US" altLang="x-none" sz="1500" b="1" i="1"/>
          </a:p>
          <a:p>
            <a:pPr eaLnBrk="1" hangingPunct="1">
              <a:buFontTx/>
              <a:buAutoNum type="arabicPeriod"/>
            </a:pPr>
            <a:r>
              <a:rPr lang="en-US" altLang="x-none" sz="1600"/>
              <a:t>What do you focus on? </a:t>
            </a:r>
          </a:p>
          <a:p>
            <a:pPr eaLnBrk="1" hangingPunct="1">
              <a:buFontTx/>
              <a:buAutoNum type="arabicPeriod"/>
            </a:pPr>
            <a:r>
              <a:rPr lang="en-US" altLang="x-none" sz="1600"/>
              <a:t>What fake moves by the others do you want to watch for?</a:t>
            </a:r>
          </a:p>
          <a:p>
            <a:pPr eaLnBrk="1" hangingPunct="1">
              <a:buFontTx/>
              <a:buAutoNum type="arabicPeriod"/>
            </a:pPr>
            <a:r>
              <a:rPr lang="en-US" altLang="x-none" sz="1600"/>
              <a:t>How do you keep your focus on multiple players?</a:t>
            </a:r>
          </a:p>
          <a:p>
            <a:pPr eaLnBrk="1" hangingPunct="1">
              <a:buFontTx/>
              <a:buAutoNum type="arabicPeriod"/>
            </a:pPr>
            <a:r>
              <a:rPr lang="en-US" altLang="x-none" sz="1600"/>
              <a:t>When would be the better time to go for the flag grab?  Which flag? </a:t>
            </a:r>
          </a:p>
        </p:txBody>
      </p:sp>
      <p:sp>
        <p:nvSpPr>
          <p:cNvPr id="21507" name="Text Box 3"/>
          <p:cNvSpPr txBox="1">
            <a:spLocks noChangeArrowheads="1"/>
          </p:cNvSpPr>
          <p:nvPr/>
        </p:nvSpPr>
        <p:spPr bwMode="auto">
          <a:xfrm>
            <a:off x="152400" y="990600"/>
            <a:ext cx="6324600" cy="18462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t>Entrenador de Equipo/ Maestro :</a:t>
            </a:r>
          </a:p>
          <a:p>
            <a:pPr eaLnBrk="1" hangingPunct="1">
              <a:buFontTx/>
              <a:buChar char="•"/>
            </a:pPr>
            <a:r>
              <a:rPr lang="es-PR" altLang="x-none" sz="1400"/>
              <a:t>  </a:t>
            </a:r>
            <a:r>
              <a:rPr lang="es-PR" altLang="x-none" sz="1600"/>
              <a:t>Con cada intento enfóquese en los aspectos de la ejecución (por ejemplo, </a:t>
            </a:r>
          </a:p>
          <a:p>
            <a:pPr eaLnBrk="1" hangingPunct="1"/>
            <a:r>
              <a:rPr lang="es-PR" altLang="x-none" sz="1600"/>
              <a:t>    juego de  piernas).</a:t>
            </a:r>
          </a:p>
          <a:p>
            <a:pPr eaLnBrk="1" hangingPunct="1">
              <a:buFontTx/>
              <a:buChar char="•"/>
            </a:pPr>
            <a:r>
              <a:rPr lang="en-US" altLang="x-none" sz="1600"/>
              <a:t>  </a:t>
            </a:r>
            <a:r>
              <a:rPr lang="es-PR" altLang="x-none" sz="1600"/>
              <a:t>¿Qué usted ve que ocurre?</a:t>
            </a:r>
            <a:endParaRPr lang="en-US" altLang="x-none" sz="1600"/>
          </a:p>
          <a:p>
            <a:pPr eaLnBrk="1" hangingPunct="1">
              <a:buFontTx/>
              <a:buChar char="•"/>
            </a:pPr>
            <a:r>
              <a:rPr lang="en-US" altLang="x-none" sz="1600"/>
              <a:t>  </a:t>
            </a:r>
            <a:r>
              <a:rPr lang="es-PR" altLang="x-none" sz="1600"/>
              <a:t>Juzgue lo que su jugador está haciendo bien y lo que no está   </a:t>
            </a:r>
          </a:p>
          <a:p>
            <a:pPr eaLnBrk="1" hangingPunct="1"/>
            <a:r>
              <a:rPr lang="es-PR" altLang="x-none" sz="1600"/>
              <a:t>    funcionando bien.</a:t>
            </a:r>
            <a:r>
              <a:rPr lang="en-US" altLang="x-none" sz="1600"/>
              <a:t>  </a:t>
            </a:r>
          </a:p>
          <a:p>
            <a:pPr eaLnBrk="1" hangingPunct="1">
              <a:buFontTx/>
              <a:buChar char="•"/>
            </a:pPr>
            <a:r>
              <a:rPr lang="es-PR" altLang="x-none" sz="1600" b="1"/>
              <a:t>  ¡Déjale saber! </a:t>
            </a:r>
            <a:r>
              <a:rPr lang="es-PR" altLang="x-none" sz="1600" b="1" i="1">
                <a:sym typeface="Wingdings" charset="2"/>
              </a:rPr>
              <a:t></a:t>
            </a:r>
          </a:p>
        </p:txBody>
      </p:sp>
      <p:sp>
        <p:nvSpPr>
          <p:cNvPr id="21508" name="Text Box 6"/>
          <p:cNvSpPr txBox="1">
            <a:spLocks noChangeArrowheads="1"/>
          </p:cNvSpPr>
          <p:nvPr/>
        </p:nvSpPr>
        <p:spPr bwMode="auto">
          <a:xfrm>
            <a:off x="2046288" y="457200"/>
            <a:ext cx="21986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eaLnBrk="1" hangingPunct="1"/>
            <a:r>
              <a:rPr lang="en-US" altLang="x-none" sz="1800" b="1" i="1"/>
              <a:t>“Agarre la Bandera”</a:t>
            </a:r>
          </a:p>
        </p:txBody>
      </p:sp>
      <p:sp>
        <p:nvSpPr>
          <p:cNvPr id="21510" name="Text Box 8"/>
          <p:cNvSpPr txBox="1">
            <a:spLocks noChangeArrowheads="1"/>
          </p:cNvSpPr>
          <p:nvPr/>
        </p:nvSpPr>
        <p:spPr bwMode="auto">
          <a:xfrm>
            <a:off x="2436813" y="0"/>
            <a:ext cx="4462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r" eaLnBrk="1" hangingPunct="1"/>
            <a:r>
              <a:rPr lang="en-US" altLang="x-none" sz="2000" b="1" i="1"/>
              <a:t>Lado de Entrenador de Equipo/ Maestro</a:t>
            </a:r>
          </a:p>
        </p:txBody>
      </p:sp>
      <p:sp>
        <p:nvSpPr>
          <p:cNvPr id="21511" name="Text Box 5"/>
          <p:cNvSpPr txBox="1">
            <a:spLocks noChangeArrowheads="1"/>
          </p:cNvSpPr>
          <p:nvPr/>
        </p:nvSpPr>
        <p:spPr bwMode="auto">
          <a:xfrm>
            <a:off x="152400" y="4413250"/>
            <a:ext cx="6324600" cy="16303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Enfoque del Juego de Practica: </a:t>
            </a:r>
            <a:endParaRPr lang="es-PR" altLang="x-none" sz="2000" b="1" i="1">
              <a:solidFill>
                <a:srgbClr val="000000"/>
              </a:solidFill>
            </a:endParaRPr>
          </a:p>
          <a:p>
            <a:pPr eaLnBrk="1" hangingPunct="1">
              <a:buFontTx/>
              <a:buAutoNum type="arabicPeriod"/>
            </a:pPr>
            <a:r>
              <a:rPr lang="es-PR" altLang="x-none" sz="1600">
                <a:solidFill>
                  <a:srgbClr val="000000"/>
                </a:solidFill>
              </a:rPr>
              <a:t> Practique el juego de piernas, movimientos en falsos, girar, rapidez.</a:t>
            </a:r>
          </a:p>
          <a:p>
            <a:pPr eaLnBrk="1" hangingPunct="1">
              <a:buFontTx/>
              <a:buAutoNum type="arabicPeriod"/>
            </a:pPr>
            <a:r>
              <a:rPr lang="es-PR" altLang="x-none" sz="1600">
                <a:solidFill>
                  <a:srgbClr val="000000"/>
                </a:solidFill>
              </a:rPr>
              <a:t> Varíe sus movidas.</a:t>
            </a:r>
          </a:p>
          <a:p>
            <a:pPr eaLnBrk="1" hangingPunct="1">
              <a:buFontTx/>
              <a:buAutoNum type="arabicPeriod"/>
            </a:pPr>
            <a:r>
              <a:rPr lang="es-PR" altLang="x-none" sz="1600">
                <a:solidFill>
                  <a:srgbClr val="000000"/>
                </a:solidFill>
              </a:rPr>
              <a:t> Ver a varios jugadores(visión).</a:t>
            </a:r>
          </a:p>
          <a:p>
            <a:pPr eaLnBrk="1" hangingPunct="1">
              <a:buFontTx/>
              <a:buAutoNum type="arabicPeriod"/>
            </a:pPr>
            <a:r>
              <a:rPr lang="es-PR" altLang="x-none" sz="1600">
                <a:solidFill>
                  <a:srgbClr val="000000"/>
                </a:solidFill>
              </a:rPr>
              <a:t> Mantener contacto cercano con el receptor.</a:t>
            </a:r>
            <a:endParaRPr lang="es-PR" altLang="x-none" sz="1000">
              <a:solidFill>
                <a:srgbClr val="000000"/>
              </a:solidFill>
            </a:endParaRPr>
          </a:p>
          <a:p>
            <a:pPr eaLnBrk="1" hangingPunct="1">
              <a:buFontTx/>
              <a:buAutoNum type="arabicPeriod"/>
            </a:pPr>
            <a:r>
              <a:rPr lang="es-PR" altLang="x-none" sz="1600">
                <a:solidFill>
                  <a:srgbClr val="000000"/>
                </a:solidFill>
              </a:rPr>
              <a:t> Cuando agarrar una bandera.</a:t>
            </a:r>
          </a:p>
        </p:txBody>
      </p:sp>
      <p:sp>
        <p:nvSpPr>
          <p:cNvPr id="21512" name="Text Box 33"/>
          <p:cNvSpPr txBox="1">
            <a:spLocks noChangeArrowheads="1"/>
          </p:cNvSpPr>
          <p:nvPr/>
        </p:nvSpPr>
        <p:spPr bwMode="auto">
          <a:xfrm>
            <a:off x="152400" y="2971800"/>
            <a:ext cx="6324600" cy="13541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eaLnBrk="0" hangingPunct="0">
              <a:defRPr sz="2400">
                <a:solidFill>
                  <a:schemeClr val="tx1"/>
                </a:solidFill>
                <a:latin typeface="Times New Roman" charset="0"/>
                <a:ea typeface="ＭＳ Ｐゴシック" charset="-128"/>
              </a:defRPr>
            </a:lvl1pPr>
            <a:lvl2pPr marL="37931725" indent="-37474525" eaLnBrk="0" hangingPunct="0">
              <a:defRPr sz="2400">
                <a:solidFill>
                  <a:schemeClr val="tx1"/>
                </a:solidFill>
                <a:latin typeface="Times New Roman" charset="0"/>
                <a:ea typeface="ＭＳ Ｐゴシック" charset="-128"/>
              </a:defRPr>
            </a:lvl2pPr>
            <a:lvl3pPr eaLnBrk="0" hangingPunct="0">
              <a:defRPr sz="2400">
                <a:solidFill>
                  <a:schemeClr val="tx1"/>
                </a:solidFill>
                <a:latin typeface="Times New Roman" charset="0"/>
                <a:ea typeface="ＭＳ Ｐゴシック" charset="-128"/>
              </a:defRPr>
            </a:lvl3pPr>
            <a:lvl4pPr eaLnBrk="0" hangingPunct="0">
              <a:defRPr sz="2400">
                <a:solidFill>
                  <a:schemeClr val="tx1"/>
                </a:solidFill>
                <a:latin typeface="Times New Roman" charset="0"/>
                <a:ea typeface="ＭＳ Ｐゴシック" charset="-128"/>
              </a:defRPr>
            </a:lvl4pPr>
            <a:lvl5pPr eaLnBrk="0" hangingPunct="0">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eaLnBrk="1" hangingPunct="1"/>
            <a:r>
              <a:rPr lang="es-PR" altLang="x-none" sz="1800" b="1" i="1">
                <a:solidFill>
                  <a:srgbClr val="000000"/>
                </a:solidFill>
              </a:rPr>
              <a:t>Organización:</a:t>
            </a:r>
          </a:p>
          <a:p>
            <a:pPr eaLnBrk="1" hangingPunct="1">
              <a:buFont typeface="Lucida Grande" charset="0"/>
              <a:buChar char="•"/>
            </a:pPr>
            <a:r>
              <a:rPr lang="es-PR" altLang="x-none" sz="1600">
                <a:solidFill>
                  <a:srgbClr val="000000"/>
                </a:solidFill>
              </a:rPr>
              <a:t>Todos juegan dentro del cuadro que es 15 por 15 yardas; cada jugador portando de una a dos banderas.</a:t>
            </a:r>
          </a:p>
          <a:p>
            <a:pPr eaLnBrk="1" hangingPunct="1">
              <a:buFont typeface="Lucida Grande" charset="0"/>
              <a:buChar char="•"/>
            </a:pPr>
            <a:r>
              <a:rPr lang="es-PR" altLang="x-none" sz="1600">
                <a:solidFill>
                  <a:srgbClr val="000000"/>
                </a:solidFill>
              </a:rPr>
              <a:t>Un jugador es encargado del tiempo (20 a 30 segundos.) </a:t>
            </a:r>
          </a:p>
          <a:p>
            <a:pPr eaLnBrk="1" hangingPunct="1">
              <a:buFont typeface="Lucida Grande" charset="0"/>
              <a:buChar char="•"/>
            </a:pPr>
            <a:r>
              <a:rPr lang="es-PR" altLang="x-none" sz="1600">
                <a:solidFill>
                  <a:srgbClr val="000000"/>
                </a:solidFill>
              </a:rPr>
              <a:t>El encargado del tiempo se remplaza cada dos jugadas.</a:t>
            </a:r>
          </a:p>
        </p:txBody>
      </p:sp>
      <p:sp>
        <p:nvSpPr>
          <p:cNvPr id="9" name="Rectangle 11"/>
          <p:cNvSpPr>
            <a:spLocks noChangeArrowheads="1"/>
          </p:cNvSpPr>
          <p:nvPr/>
        </p:nvSpPr>
        <p:spPr bwMode="auto">
          <a:xfrm>
            <a:off x="1600200" y="8743950"/>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en-US" altLang="x-none" sz="1000" b="1" i="1" dirty="0">
                <a:latin typeface="Times New Roman" charset="0"/>
              </a:rPr>
              <a:t> </a:t>
            </a:r>
            <a:r>
              <a:rPr lang="en-US" altLang="x-none" sz="1000" b="1" i="1" dirty="0" smtClean="0">
                <a:latin typeface="Times New Roman" charset="0"/>
              </a:rPr>
              <a:t>From Complete Guide to Sport Education (3rd ed.); Siedentop, Hastie, </a:t>
            </a:r>
          </a:p>
          <a:p>
            <a:pPr algn="r" eaLnBrk="1" hangingPunct="1"/>
            <a:r>
              <a:rPr lang="en-US" altLang="x-none" sz="1000" b="1" i="1" dirty="0" smtClean="0">
                <a:latin typeface="Times New Roman" charset="0"/>
              </a:rPr>
              <a:t>&amp; van der Mars, 2020, Champaign, IL:  Human Kinetics</a:t>
            </a:r>
            <a:endParaRPr lang="en-US" altLang="x-none" sz="1000" b="1" dirty="0">
              <a:latin typeface="Times New Roman"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18774</TotalTime>
  <Words>2193</Words>
  <Application>Microsoft Macintosh PowerPoint</Application>
  <PresentationFormat>On-screen Show (4:3)</PresentationFormat>
  <Paragraphs>294</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Times New Roman</vt:lpstr>
      <vt:lpstr>ＭＳ Ｐゴシック</vt:lpstr>
      <vt:lpstr>Arial</vt:lpstr>
      <vt:lpstr>Calibri</vt:lpstr>
      <vt:lpstr>Wingdings</vt:lpstr>
      <vt:lpstr>Lucida Grande</vt:lpstr>
      <vt:lpstr>Default Design</vt:lpstr>
      <vt:lpstr>Modificando el Juego de  “Flag Football”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OSU/CN</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Hans van der Mars</dc:creator>
  <cp:lastModifiedBy>Hans Van Der Mars</cp:lastModifiedBy>
  <cp:revision>92</cp:revision>
  <dcterms:created xsi:type="dcterms:W3CDTF">2010-05-24T03:24:46Z</dcterms:created>
  <dcterms:modified xsi:type="dcterms:W3CDTF">2018-07-10T20:33:56Z</dcterms:modified>
</cp:coreProperties>
</file>