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67" r:id="rId2"/>
    <p:sldId id="258" r:id="rId3"/>
    <p:sldId id="278" r:id="rId4"/>
    <p:sldId id="282" r:id="rId5"/>
    <p:sldId id="283" r:id="rId6"/>
    <p:sldId id="284" r:id="rId7"/>
    <p:sldId id="277" r:id="rId8"/>
    <p:sldId id="287" r:id="rId9"/>
    <p:sldId id="288" r:id="rId10"/>
    <p:sldId id="289" r:id="rId11"/>
    <p:sldId id="290" r:id="rId12"/>
    <p:sldId id="285" r:id="rId13"/>
    <p:sldId id="286" r:id="rId14"/>
  </p:sldIdLst>
  <p:sldSz cx="6858000" cy="9144000" type="screen4x3"/>
  <p:notesSz cx="7077075" cy="93694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31"/>
  </p:normalViewPr>
  <p:slideViewPr>
    <p:cSldViewPr>
      <p:cViewPr varScale="1">
        <p:scale>
          <a:sx n="78" d="100"/>
          <a:sy n="78" d="100"/>
        </p:scale>
        <p:origin x="1428" y="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7050" cy="469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438" y="0"/>
            <a:ext cx="3067050" cy="469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C3FE65-56F4-8843-9D67-77ACA54FD61E}" type="datetimeFigureOut">
              <a:rPr lang="en-US" smtClean="0"/>
              <a:t>2/13/2019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99525"/>
            <a:ext cx="3067050" cy="469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438" y="8899525"/>
            <a:ext cx="3067050" cy="469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FBD5CF-793A-D447-BBA7-53C0EBD63D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8219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7050" cy="469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438" y="0"/>
            <a:ext cx="3067050" cy="469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7E090C-34E3-7E40-96F0-693930215938}" type="datetimeFigureOut">
              <a:rPr lang="en-US" smtClean="0"/>
              <a:t>2/13/2019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52675" y="1171575"/>
            <a:ext cx="2371725" cy="31623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8025" y="4508500"/>
            <a:ext cx="5661025" cy="36893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99525"/>
            <a:ext cx="3067050" cy="469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438" y="8899525"/>
            <a:ext cx="3067050" cy="469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0EB8BA-1102-CE44-AC39-F3031A30D2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7719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116323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1743022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11524430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842475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7563452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9391958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1060282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3483721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10506058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9220425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527040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195888" y="8878888"/>
            <a:ext cx="1905000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 i="1">
                <a:solidFill>
                  <a:srgbClr val="FF3300"/>
                </a:solidFill>
                <a:latin typeface="Times New Roman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pitchFamily="-109" charset="-128"/>
          <a:cs typeface="ＭＳ Ｐゴシック" pitchFamily="-109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109" charset="-128"/>
          <a:cs typeface="ＭＳ Ｐゴシック" pitchFamily="-109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109" charset="-128"/>
          <a:cs typeface="ＭＳ Ｐゴシック" pitchFamily="-109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109" charset="-128"/>
          <a:cs typeface="ＭＳ Ｐゴシック" pitchFamily="-109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109" charset="-128"/>
          <a:cs typeface="ＭＳ Ｐゴシック" pitchFamily="-109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-109" charset="-128"/>
          <a:cs typeface="ＭＳ Ｐゴシック" pitchFamily="-109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altLang="x-none" sz="4000" b="1" i="1">
                <a:solidFill>
                  <a:srgbClr val="FF0000"/>
                </a:solidFill>
                <a:latin typeface="Times New Roman" charset="0"/>
                <a:ea typeface="ＭＳ Ｐゴシック" charset="-128"/>
              </a:rPr>
              <a:t>Shaping Game Play</a:t>
            </a:r>
            <a:br>
              <a:rPr lang="en-GB" altLang="x-none" sz="4000" b="1" i="1">
                <a:solidFill>
                  <a:srgbClr val="FF0000"/>
                </a:solidFill>
                <a:latin typeface="Times New Roman" charset="0"/>
                <a:ea typeface="ＭＳ Ｐゴシック" charset="-128"/>
              </a:rPr>
            </a:br>
            <a:r>
              <a:rPr lang="en-GB" altLang="x-none" sz="4000" b="1" i="1">
                <a:solidFill>
                  <a:srgbClr val="FF0000"/>
                </a:solidFill>
                <a:latin typeface="Times New Roman" charset="0"/>
                <a:ea typeface="ＭＳ Ｐゴシック" charset="-128"/>
              </a:rPr>
              <a:t>in Basketball</a:t>
            </a:r>
            <a:br>
              <a:rPr lang="en-GB" altLang="x-none" sz="4000" b="1" i="1">
                <a:solidFill>
                  <a:srgbClr val="FF0000"/>
                </a:solidFill>
                <a:latin typeface="Times New Roman" charset="0"/>
                <a:ea typeface="ＭＳ Ｐゴシック" charset="-128"/>
              </a:rPr>
            </a:br>
            <a:endParaRPr lang="en-GB" altLang="x-none" sz="4000" b="1" i="1">
              <a:solidFill>
                <a:srgbClr val="FF0000"/>
              </a:solidFill>
              <a:latin typeface="Times New Roman" charset="0"/>
              <a:ea typeface="ＭＳ Ｐゴシック" charset="-128"/>
            </a:endParaRPr>
          </a:p>
        </p:txBody>
      </p:sp>
      <p:sp>
        <p:nvSpPr>
          <p:cNvPr id="13315" name="Rectangle 5"/>
          <p:cNvSpPr>
            <a:spLocks noGrp="1" noChangeArrowheads="1"/>
          </p:cNvSpPr>
          <p:nvPr>
            <p:ph type="body" idx="1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buFontTx/>
              <a:buNone/>
              <a:defRPr/>
            </a:pPr>
            <a:r>
              <a:rPr lang="en-GB" b="1" dirty="0" smtClean="0">
                <a:latin typeface="Times New Roman"/>
                <a:ea typeface="ＭＳ Ｐゴシック" pitchFamily="-106" charset="-128"/>
                <a:cs typeface="Times New Roman"/>
              </a:rPr>
              <a:t>Sample ways of shaping game play:</a:t>
            </a:r>
          </a:p>
          <a:p>
            <a:pPr marL="514350" indent="-514350" eaLnBrk="1" hangingPunct="1">
              <a:buFontTx/>
              <a:buAutoNum type="arabicPeriod"/>
              <a:defRPr/>
            </a:pPr>
            <a:r>
              <a:rPr lang="en-GB" b="1" dirty="0" smtClean="0">
                <a:latin typeface="Times New Roman"/>
                <a:ea typeface="ＭＳ Ｐゴシック" pitchFamily="-106" charset="-128"/>
                <a:cs typeface="Times New Roman"/>
              </a:rPr>
              <a:t>Rules </a:t>
            </a:r>
            <a:r>
              <a:rPr lang="en-GB" b="1" dirty="0">
                <a:latin typeface="Times New Roman"/>
                <a:ea typeface="ＭＳ Ｐゴシック" pitchFamily="-106" charset="-128"/>
                <a:cs typeface="Times New Roman"/>
              </a:rPr>
              <a:t>are </a:t>
            </a:r>
            <a:r>
              <a:rPr lang="en-GB" b="1" dirty="0" smtClean="0">
                <a:latin typeface="Times New Roman"/>
                <a:ea typeface="ＭＳ Ｐゴシック" pitchFamily="-106" charset="-128"/>
                <a:cs typeface="Times New Roman"/>
              </a:rPr>
              <a:t>modified</a:t>
            </a:r>
          </a:p>
          <a:p>
            <a:pPr marL="514350" indent="-514350" eaLnBrk="1" hangingPunct="1">
              <a:buFontTx/>
              <a:buAutoNum type="arabicPeriod"/>
              <a:defRPr/>
            </a:pPr>
            <a:r>
              <a:rPr lang="en-GB" b="1" dirty="0" smtClean="0">
                <a:latin typeface="Times New Roman"/>
                <a:ea typeface="ＭＳ Ｐゴシック" pitchFamily="-106" charset="-128"/>
                <a:cs typeface="Times New Roman"/>
              </a:rPr>
              <a:t>Altering </a:t>
            </a:r>
            <a:r>
              <a:rPr lang="en-GB" b="1" dirty="0">
                <a:latin typeface="Times New Roman"/>
                <a:ea typeface="ＭＳ Ｐゴシック" pitchFamily="-106" charset="-128"/>
                <a:cs typeface="Times New Roman"/>
              </a:rPr>
              <a:t>the size and shape of the playing </a:t>
            </a:r>
            <a:r>
              <a:rPr lang="en-GB" b="1" dirty="0" smtClean="0">
                <a:latin typeface="Times New Roman"/>
                <a:ea typeface="ＭＳ Ｐゴシック" pitchFamily="-106" charset="-128"/>
                <a:cs typeface="Times New Roman"/>
              </a:rPr>
              <a:t>area</a:t>
            </a:r>
          </a:p>
          <a:p>
            <a:pPr marL="514350" indent="-514350" eaLnBrk="1" hangingPunct="1">
              <a:buFontTx/>
              <a:buAutoNum type="arabicPeriod"/>
              <a:defRPr/>
            </a:pPr>
            <a:r>
              <a:rPr lang="en-GB" b="1" dirty="0" smtClean="0">
                <a:latin typeface="Times New Roman"/>
                <a:ea typeface="ＭＳ Ｐゴシック" pitchFamily="-106" charset="-128"/>
                <a:cs typeface="Times New Roman"/>
              </a:rPr>
              <a:t>Restricting players movement/actions</a:t>
            </a:r>
          </a:p>
          <a:p>
            <a:pPr marL="514350" indent="-514350" eaLnBrk="1" hangingPunct="1">
              <a:buFontTx/>
              <a:buAutoNum type="arabicPeriod"/>
              <a:defRPr/>
            </a:pPr>
            <a:r>
              <a:rPr lang="en-GB" b="1" dirty="0" smtClean="0">
                <a:latin typeface="Times New Roman"/>
                <a:ea typeface="ＭＳ Ｐゴシック" pitchFamily="-106" charset="-128"/>
                <a:cs typeface="Times New Roman"/>
              </a:rPr>
              <a:t>Differential scoring</a:t>
            </a:r>
          </a:p>
          <a:p>
            <a:pPr marL="514350" indent="-514350" eaLnBrk="1" hangingPunct="1">
              <a:buFontTx/>
              <a:buAutoNum type="arabicPeriod"/>
              <a:defRPr/>
            </a:pPr>
            <a:r>
              <a:rPr lang="en-GB" b="1" dirty="0" smtClean="0">
                <a:latin typeface="Times New Roman"/>
                <a:ea typeface="ＭＳ Ｐゴシック" pitchFamily="-106" charset="-128"/>
                <a:cs typeface="Times New Roman"/>
              </a:rPr>
              <a:t>Targets </a:t>
            </a:r>
            <a:r>
              <a:rPr lang="en-GB" b="1" dirty="0">
                <a:latin typeface="Times New Roman"/>
                <a:ea typeface="ＭＳ Ｐゴシック" pitchFamily="-106" charset="-128"/>
                <a:cs typeface="Times New Roman"/>
              </a:rPr>
              <a:t>are </a:t>
            </a:r>
            <a:r>
              <a:rPr lang="en-GB" b="1" dirty="0" smtClean="0">
                <a:latin typeface="Times New Roman"/>
                <a:ea typeface="ＭＳ Ｐゴシック" pitchFamily="-106" charset="-128"/>
                <a:cs typeface="Times New Roman"/>
              </a:rPr>
              <a:t>changed</a:t>
            </a:r>
          </a:p>
          <a:p>
            <a:pPr marL="514350" indent="-514350" eaLnBrk="1" hangingPunct="1">
              <a:buFontTx/>
              <a:buAutoNum type="arabicPeriod"/>
              <a:defRPr/>
            </a:pPr>
            <a:r>
              <a:rPr lang="en-GB" b="1" dirty="0" smtClean="0">
                <a:latin typeface="Times New Roman"/>
                <a:ea typeface="ＭＳ Ｐゴシック" pitchFamily="-106" charset="-128"/>
                <a:cs typeface="Times New Roman"/>
              </a:rPr>
              <a:t>Equipment </a:t>
            </a:r>
            <a:r>
              <a:rPr lang="en-GB" b="1" dirty="0">
                <a:latin typeface="Times New Roman"/>
                <a:ea typeface="ＭＳ Ｐゴシック" pitchFamily="-106" charset="-128"/>
                <a:cs typeface="Times New Roman"/>
              </a:rPr>
              <a:t>is modified </a:t>
            </a:r>
          </a:p>
        </p:txBody>
      </p:sp>
      <p:sp>
        <p:nvSpPr>
          <p:cNvPr id="6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5"/>
          <p:cNvSpPr txBox="1">
            <a:spLocks noChangeArrowheads="1"/>
          </p:cNvSpPr>
          <p:nvPr/>
        </p:nvSpPr>
        <p:spPr bwMode="auto">
          <a:xfrm>
            <a:off x="2382838" y="1117600"/>
            <a:ext cx="2619375" cy="48260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b="1" i="1">
                <a:solidFill>
                  <a:srgbClr val="FF3300"/>
                </a:solidFill>
              </a:rPr>
              <a:t>Sideline Basketball</a:t>
            </a:r>
          </a:p>
        </p:txBody>
      </p:sp>
      <p:sp>
        <p:nvSpPr>
          <p:cNvPr id="22531" name="Text Box 6"/>
          <p:cNvSpPr txBox="1">
            <a:spLocks noChangeArrowheads="1"/>
          </p:cNvSpPr>
          <p:nvPr/>
        </p:nvSpPr>
        <p:spPr bwMode="auto">
          <a:xfrm>
            <a:off x="465138" y="1844675"/>
            <a:ext cx="6138862" cy="341630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b="1" i="1">
                <a:solidFill>
                  <a:srgbClr val="FF3300"/>
                </a:solidFill>
              </a:rPr>
              <a:t>Game format / Rules: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FF3300"/>
                </a:solidFill>
              </a:rPr>
              <a:t>3 vs. 3 or 4 vs. 4  or 5 vs. 5 </a:t>
            </a:r>
            <a:r>
              <a:rPr lang="en-US" altLang="x-none" sz="1600" b="1" i="1">
                <a:solidFill>
                  <a:srgbClr val="FF3300"/>
                </a:solidFill>
              </a:rPr>
              <a:t>(Teacher’s decision)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FF3300"/>
                </a:solidFill>
              </a:rPr>
              <a:t>Can be played @ Half court or Full Court </a:t>
            </a:r>
            <a:r>
              <a:rPr lang="en-US" altLang="x-none" sz="1600" b="1" i="1">
                <a:solidFill>
                  <a:srgbClr val="FF3300"/>
                </a:solidFill>
              </a:rPr>
              <a:t>(Teacher’s Decision)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FF3300"/>
                </a:solidFill>
              </a:rPr>
              <a:t>1 additional player of each team plays just outside of the  sideline (both sides).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FF3300"/>
                </a:solidFill>
              </a:rPr>
              <a:t>Sideline players cannot guard each other.  That is, the side line player(s) of the the team that is in possession of the ball, are the only ones who can participate. 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FF3300"/>
                </a:solidFill>
              </a:rPr>
              <a:t>A pass to a side line player cannot be intercepted by the sideline player of the opposing team.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FF3300"/>
                </a:solidFill>
              </a:rPr>
              <a:t>Sideline players can dribble freely up and down side line.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FF3300"/>
                </a:solidFill>
              </a:rPr>
              <a:t>Sideline player cannot hold the ball for more than 3 seconds.  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FF3300"/>
                </a:solidFill>
              </a:rPr>
              <a:t>Otherwise, regular violation rules apply. </a:t>
            </a:r>
          </a:p>
        </p:txBody>
      </p:sp>
      <p:sp>
        <p:nvSpPr>
          <p:cNvPr id="22532" name="Text Box 19"/>
          <p:cNvSpPr txBox="1">
            <a:spLocks noChangeArrowheads="1"/>
          </p:cNvSpPr>
          <p:nvPr/>
        </p:nvSpPr>
        <p:spPr bwMode="auto">
          <a:xfrm>
            <a:off x="431800" y="5562600"/>
            <a:ext cx="2997200" cy="941388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200" b="1" i="1">
                <a:solidFill>
                  <a:srgbClr val="FF3300"/>
                </a:solidFill>
              </a:rPr>
              <a:t>Players – How To Score</a:t>
            </a:r>
            <a:endParaRPr lang="en-US" altLang="x-none" sz="2200">
              <a:solidFill>
                <a:srgbClr val="FF3300"/>
              </a:solidFill>
            </a:endParaRPr>
          </a:p>
          <a:p>
            <a:pPr eaLnBrk="1" hangingPunct="1"/>
            <a:r>
              <a:rPr lang="en-US" altLang="x-none" sz="1600">
                <a:solidFill>
                  <a:srgbClr val="FF3300"/>
                </a:solidFill>
              </a:rPr>
              <a:t>Regular scoring</a:t>
            </a:r>
          </a:p>
          <a:p>
            <a:pPr eaLnBrk="1" hangingPunct="1"/>
            <a:endParaRPr lang="en-US" altLang="x-none" sz="1600">
              <a:solidFill>
                <a:srgbClr val="FF3300"/>
              </a:solidFill>
            </a:endParaRPr>
          </a:p>
        </p:txBody>
      </p:sp>
      <p:sp>
        <p:nvSpPr>
          <p:cNvPr id="22533" name="Text Box 3"/>
          <p:cNvSpPr txBox="1">
            <a:spLocks noChangeArrowheads="1"/>
          </p:cNvSpPr>
          <p:nvPr/>
        </p:nvSpPr>
        <p:spPr bwMode="auto">
          <a:xfrm>
            <a:off x="2138363" y="514350"/>
            <a:ext cx="3170237" cy="40005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000" b="1">
                <a:solidFill>
                  <a:srgbClr val="FF0000"/>
                </a:solidFill>
              </a:rPr>
              <a:t>TEAM PRACTICE CARD</a:t>
            </a:r>
          </a:p>
        </p:txBody>
      </p:sp>
      <p:pic>
        <p:nvPicPr>
          <p:cNvPr id="22535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96" t="30579" r="8264"/>
          <a:stretch>
            <a:fillRect/>
          </a:stretch>
        </p:blipFill>
        <p:spPr bwMode="auto">
          <a:xfrm>
            <a:off x="3581400" y="5570538"/>
            <a:ext cx="3022600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6" name="Text Box 8"/>
          <p:cNvSpPr txBox="1">
            <a:spLocks noChangeArrowheads="1"/>
          </p:cNvSpPr>
          <p:nvPr/>
        </p:nvSpPr>
        <p:spPr bwMode="auto">
          <a:xfrm>
            <a:off x="5259388" y="-15875"/>
            <a:ext cx="16398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/>
              <a:t>Players’ Side</a:t>
            </a: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347663" y="4624388"/>
            <a:ext cx="3048000" cy="3111500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000" b="1" i="1"/>
              <a:t>Possible questions to ask:</a:t>
            </a:r>
          </a:p>
          <a:p>
            <a:pPr eaLnBrk="1" hangingPunct="1">
              <a:buFontTx/>
              <a:buChar char="•"/>
            </a:pPr>
            <a:r>
              <a:rPr lang="en-US" altLang="x-none" sz="1600"/>
              <a:t>What is the role of the sideline players? </a:t>
            </a:r>
          </a:p>
          <a:p>
            <a:pPr eaLnBrk="1" hangingPunct="1">
              <a:buFontTx/>
              <a:buChar char="•"/>
            </a:pPr>
            <a:r>
              <a:rPr lang="en-US" altLang="x-none" sz="1600"/>
              <a:t>When might it be good to use the sideline player?  </a:t>
            </a:r>
          </a:p>
          <a:p>
            <a:pPr eaLnBrk="1" hangingPunct="1">
              <a:buFontTx/>
              <a:buChar char="•"/>
            </a:pPr>
            <a:r>
              <a:rPr lang="en-US" altLang="x-none" sz="1600"/>
              <a:t>How might the sideline player be used as an offensive threat?</a:t>
            </a:r>
          </a:p>
          <a:p>
            <a:pPr eaLnBrk="1" hangingPunct="1">
              <a:buFontTx/>
              <a:buChar char="•"/>
            </a:pPr>
            <a:r>
              <a:rPr lang="en-US" altLang="x-none" sz="1600"/>
              <a:t>How might you be able to avoid the need for passing to the sideline player?  </a:t>
            </a:r>
          </a:p>
          <a:p>
            <a:pPr eaLnBrk="1" hangingPunct="1">
              <a:buFontTx/>
              <a:buChar char="•"/>
            </a:pPr>
            <a:r>
              <a:rPr lang="en-US" altLang="x-none" sz="1600"/>
              <a:t>What should your sideline players look for? </a:t>
            </a:r>
            <a:endParaRPr lang="en-US" altLang="x-none" sz="1500"/>
          </a:p>
        </p:txBody>
      </p:sp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3719513" y="4624388"/>
            <a:ext cx="3036887" cy="4062412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7663" indent="-347663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000" b="1" i="1"/>
              <a:t>Teacher or Team Coach:</a:t>
            </a:r>
          </a:p>
          <a:p>
            <a:pPr eaLnBrk="1" hangingPunct="1">
              <a:buFontTx/>
              <a:buChar char="•"/>
            </a:pPr>
            <a:r>
              <a:rPr lang="en-US" altLang="x-none" sz="1500"/>
              <a:t>Look to see how the sideline players are being utilized!</a:t>
            </a:r>
          </a:p>
          <a:p>
            <a:pPr eaLnBrk="1" hangingPunct="1">
              <a:buFontTx/>
              <a:buChar char="•"/>
            </a:pPr>
            <a:r>
              <a:rPr lang="en-US" altLang="x-none" sz="1500"/>
              <a:t>What do you see happening?</a:t>
            </a:r>
          </a:p>
          <a:p>
            <a:pPr eaLnBrk="1" hangingPunct="1">
              <a:buFontTx/>
              <a:buChar char="•"/>
            </a:pPr>
            <a:r>
              <a:rPr lang="en-US" altLang="x-none" sz="1500"/>
              <a:t>What might you do to encourage the use of the sideline player?. </a:t>
            </a:r>
          </a:p>
          <a:p>
            <a:pPr eaLnBrk="1" hangingPunct="1">
              <a:buFontTx/>
              <a:buChar char="•"/>
            </a:pPr>
            <a:r>
              <a:rPr lang="en-US" altLang="x-none" sz="1500"/>
              <a:t>Judge what the players are doing well, and what is not working well.</a:t>
            </a:r>
          </a:p>
          <a:p>
            <a:pPr eaLnBrk="1" hangingPunct="1">
              <a:buFontTx/>
              <a:buChar char="•"/>
            </a:pPr>
            <a:r>
              <a:rPr lang="en-US" altLang="x-none" sz="1500" b="1"/>
              <a:t>Let them know! </a:t>
            </a:r>
            <a:r>
              <a:rPr lang="en-US" altLang="x-none" sz="1500" b="1">
                <a:sym typeface="Wingdings" charset="2"/>
              </a:rPr>
              <a:t></a:t>
            </a:r>
            <a:endParaRPr lang="en-US" altLang="x-none" sz="1500" b="1"/>
          </a:p>
          <a:p>
            <a:pPr eaLnBrk="1" hangingPunct="1"/>
            <a:endParaRPr lang="en-US" altLang="x-none" sz="800" b="1"/>
          </a:p>
          <a:p>
            <a:pPr eaLnBrk="1" hangingPunct="1"/>
            <a:r>
              <a:rPr lang="en-US" altLang="x-none" sz="2000" b="1" i="1"/>
              <a:t>If/when using time-outs:</a:t>
            </a:r>
            <a:r>
              <a:rPr lang="en-US" altLang="x-none" sz="1400" u="sng"/>
              <a:t>                      </a:t>
            </a:r>
          </a:p>
          <a:p>
            <a:pPr eaLnBrk="1" hangingPunct="1">
              <a:buFontTx/>
              <a:buChar char="•"/>
            </a:pPr>
            <a:r>
              <a:rPr lang="en-US" altLang="x-none" sz="1500"/>
              <a:t>Ask him/her what might be</a:t>
            </a:r>
          </a:p>
          <a:p>
            <a:pPr eaLnBrk="1" hangingPunct="1"/>
            <a:r>
              <a:rPr lang="en-US" altLang="x-none" sz="1500"/>
              <a:t>      done differently to play    effectively. </a:t>
            </a:r>
          </a:p>
          <a:p>
            <a:pPr eaLnBrk="1" hangingPunct="1">
              <a:buFontTx/>
              <a:buChar char="•"/>
            </a:pPr>
            <a:r>
              <a:rPr lang="en-US" altLang="x-none" sz="1500"/>
              <a:t>Give feedback on what is going well. </a:t>
            </a:r>
          </a:p>
        </p:txBody>
      </p:sp>
      <p:sp>
        <p:nvSpPr>
          <p:cNvPr id="23556" name="Text Box 7"/>
          <p:cNvSpPr txBox="1">
            <a:spLocks noChangeArrowheads="1"/>
          </p:cNvSpPr>
          <p:nvPr/>
        </p:nvSpPr>
        <p:spPr bwMode="auto">
          <a:xfrm>
            <a:off x="2222500" y="576263"/>
            <a:ext cx="2619375" cy="4826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b="1" i="1"/>
              <a:t>Sideline Basketball</a:t>
            </a:r>
          </a:p>
        </p:txBody>
      </p:sp>
      <p:sp>
        <p:nvSpPr>
          <p:cNvPr id="23557" name="Text Box 8"/>
          <p:cNvSpPr txBox="1">
            <a:spLocks noChangeArrowheads="1"/>
          </p:cNvSpPr>
          <p:nvPr/>
        </p:nvSpPr>
        <p:spPr bwMode="auto">
          <a:xfrm>
            <a:off x="347663" y="3336925"/>
            <a:ext cx="6400800" cy="1125538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 b="1"/>
              <a:t>What tactical moves are emphasized? </a:t>
            </a:r>
          </a:p>
          <a:p>
            <a:pPr eaLnBrk="1" hangingPunct="1">
              <a:buFont typeface="Wingdings" charset="2"/>
              <a:buChar char="v"/>
            </a:pPr>
            <a:r>
              <a:rPr lang="en-US" altLang="x-none" sz="1600"/>
              <a:t>  </a:t>
            </a:r>
            <a:r>
              <a:rPr lang="en-US" altLang="x-none" sz="1600" b="1" i="1"/>
              <a:t>Offensive</a:t>
            </a:r>
            <a:r>
              <a:rPr lang="en-US" altLang="x-none" sz="1600"/>
              <a:t> – Decision-making?  Support?  Adjust?  Setting up a score?</a:t>
            </a:r>
          </a:p>
          <a:p>
            <a:pPr eaLnBrk="1" hangingPunct="1"/>
            <a:r>
              <a:rPr lang="en-US" altLang="x-none" sz="1600"/>
              <a:t>                          Creating space?) </a:t>
            </a:r>
            <a:r>
              <a:rPr lang="en-US" altLang="x-none" sz="1200"/>
              <a:t>(e.g., off-the-ball moves, screens, V or L cuts)</a:t>
            </a:r>
          </a:p>
          <a:p>
            <a:pPr eaLnBrk="1" hangingPunct="1">
              <a:buFont typeface="Wingdings" charset="2"/>
              <a:buChar char="v"/>
            </a:pPr>
            <a:r>
              <a:rPr lang="en-US" altLang="x-none" sz="1600" b="1" i="1"/>
              <a:t>  Defensive</a:t>
            </a:r>
            <a:r>
              <a:rPr lang="en-US" altLang="x-none" sz="1600"/>
              <a:t> – Decision making?  Cover?  Adjust?  </a:t>
            </a:r>
            <a:r>
              <a:rPr lang="en-US" altLang="x-none" sz="1200"/>
              <a:t>(e.g., switching)</a:t>
            </a:r>
          </a:p>
        </p:txBody>
      </p:sp>
      <p:sp>
        <p:nvSpPr>
          <p:cNvPr id="23558" name="Text Box 10"/>
          <p:cNvSpPr txBox="1">
            <a:spLocks noChangeArrowheads="1"/>
          </p:cNvSpPr>
          <p:nvPr/>
        </p:nvSpPr>
        <p:spPr bwMode="auto">
          <a:xfrm>
            <a:off x="522288" y="1238250"/>
            <a:ext cx="5949950" cy="422275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000" b="1"/>
              <a:t>Instructional Focus For Teacher and/or Team Coach</a:t>
            </a:r>
          </a:p>
        </p:txBody>
      </p:sp>
      <p:sp>
        <p:nvSpPr>
          <p:cNvPr id="23559" name="Text Box 11"/>
          <p:cNvSpPr txBox="1">
            <a:spLocks noChangeArrowheads="1"/>
          </p:cNvSpPr>
          <p:nvPr/>
        </p:nvSpPr>
        <p:spPr bwMode="auto">
          <a:xfrm>
            <a:off x="347663" y="1806575"/>
            <a:ext cx="6400800" cy="1370013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 b="1"/>
              <a:t>What are the tactical problems to be solved?</a:t>
            </a:r>
          </a:p>
          <a:p>
            <a:pPr eaLnBrk="1" hangingPunct="1">
              <a:buClr>
                <a:schemeClr val="tx1"/>
              </a:buClr>
              <a:buFont typeface="Wingdings" charset="2"/>
              <a:buChar char="v"/>
            </a:pPr>
            <a:r>
              <a:rPr lang="en-US" altLang="x-none" sz="1600"/>
              <a:t>    </a:t>
            </a:r>
            <a:r>
              <a:rPr lang="en-US" altLang="x-none" sz="1600" b="1" i="1"/>
              <a:t>Offensive</a:t>
            </a:r>
            <a:r>
              <a:rPr lang="en-US" altLang="x-none" sz="1600"/>
              <a:t> – Maintaining possession? Transition play? Creating space?</a:t>
            </a:r>
          </a:p>
          <a:p>
            <a:pPr eaLnBrk="1" hangingPunct="1">
              <a:buClr>
                <a:schemeClr val="tx1"/>
              </a:buClr>
              <a:buFont typeface="Wingdings" charset="2"/>
              <a:buNone/>
            </a:pPr>
            <a:r>
              <a:rPr lang="en-US" altLang="x-none" sz="1600"/>
              <a:t>                           Creating scoring opportunities?  </a:t>
            </a:r>
          </a:p>
          <a:p>
            <a:pPr eaLnBrk="1" hangingPunct="1">
              <a:buClr>
                <a:schemeClr val="tx1"/>
              </a:buClr>
              <a:buFont typeface="Wingdings" charset="2"/>
              <a:buChar char="v"/>
            </a:pPr>
            <a:r>
              <a:rPr lang="en-US" altLang="x-none" sz="1600"/>
              <a:t>    </a:t>
            </a:r>
            <a:r>
              <a:rPr lang="en-US" altLang="x-none" sz="1600" b="1" i="1"/>
              <a:t>Defensive</a:t>
            </a:r>
            <a:r>
              <a:rPr lang="en-US" altLang="x-none" sz="1600"/>
              <a:t> – (Re-)gaining possession. Defending space or a player?</a:t>
            </a:r>
          </a:p>
          <a:p>
            <a:pPr eaLnBrk="1" hangingPunct="1">
              <a:buClr>
                <a:schemeClr val="tx1"/>
              </a:buClr>
              <a:buFont typeface="Wingdings" charset="2"/>
              <a:buNone/>
            </a:pPr>
            <a:r>
              <a:rPr lang="en-US" altLang="x-none" sz="1600"/>
              <a:t>                            Defending as a team?          </a:t>
            </a:r>
          </a:p>
        </p:txBody>
      </p:sp>
      <p:sp>
        <p:nvSpPr>
          <p:cNvPr id="23561" name="Text Box 8"/>
          <p:cNvSpPr txBox="1">
            <a:spLocks noChangeArrowheads="1"/>
          </p:cNvSpPr>
          <p:nvPr/>
        </p:nvSpPr>
        <p:spPr bwMode="auto">
          <a:xfrm>
            <a:off x="3810000" y="0"/>
            <a:ext cx="30892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/>
              <a:t>Teacher/Team Coach Side</a:t>
            </a:r>
          </a:p>
        </p:txBody>
      </p:sp>
      <p:sp>
        <p:nvSpPr>
          <p:cNvPr id="10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4"/>
          <p:cNvSpPr txBox="1">
            <a:spLocks noChangeArrowheads="1"/>
          </p:cNvSpPr>
          <p:nvPr/>
        </p:nvSpPr>
        <p:spPr bwMode="auto">
          <a:xfrm>
            <a:off x="457200" y="4038600"/>
            <a:ext cx="6248400" cy="708025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b="1" i="1">
                <a:solidFill>
                  <a:srgbClr val="FF3300"/>
                </a:solidFill>
              </a:rPr>
              <a:t>For Players-How points are scored: </a:t>
            </a:r>
          </a:p>
          <a:p>
            <a:pPr eaLnBrk="1" hangingPunct="1"/>
            <a:r>
              <a:rPr lang="en-US" altLang="x-none" sz="1600">
                <a:solidFill>
                  <a:srgbClr val="FF3300"/>
                </a:solidFill>
              </a:rPr>
              <a:t>Regular scoring </a:t>
            </a:r>
          </a:p>
        </p:txBody>
      </p:sp>
      <p:sp>
        <p:nvSpPr>
          <p:cNvPr id="24579" name="Text Box 17"/>
          <p:cNvSpPr txBox="1">
            <a:spLocks noChangeArrowheads="1"/>
          </p:cNvSpPr>
          <p:nvPr/>
        </p:nvSpPr>
        <p:spPr bwMode="auto">
          <a:xfrm>
            <a:off x="1119188" y="736600"/>
            <a:ext cx="4584700" cy="48260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b="1" i="1">
                <a:solidFill>
                  <a:srgbClr val="FF3300"/>
                </a:solidFill>
              </a:rPr>
              <a:t>No dribble Basketball – Full Court</a:t>
            </a:r>
          </a:p>
        </p:txBody>
      </p:sp>
      <p:sp>
        <p:nvSpPr>
          <p:cNvPr id="24580" name="Text Box 18"/>
          <p:cNvSpPr txBox="1">
            <a:spLocks noChangeArrowheads="1"/>
          </p:cNvSpPr>
          <p:nvPr/>
        </p:nvSpPr>
        <p:spPr bwMode="auto">
          <a:xfrm>
            <a:off x="457200" y="4953000"/>
            <a:ext cx="3505200" cy="2185988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b="1" i="1">
                <a:solidFill>
                  <a:srgbClr val="FF3300"/>
                </a:solidFill>
                <a:sym typeface="Wingdings" charset="2"/>
              </a:rPr>
              <a:t>Game Scoring Variation:</a:t>
            </a:r>
          </a:p>
          <a:p>
            <a:pPr eaLnBrk="1" hangingPunct="1"/>
            <a:endParaRPr lang="en-US" altLang="x-none" sz="1600" b="1">
              <a:solidFill>
                <a:srgbClr val="FF3300"/>
              </a:solidFill>
              <a:sym typeface="Wingdings" charset="2"/>
            </a:endParaRPr>
          </a:p>
          <a:p>
            <a:pPr eaLnBrk="1" hangingPunct="1"/>
            <a:r>
              <a:rPr lang="en-US" altLang="x-none" sz="1600" b="1">
                <a:solidFill>
                  <a:srgbClr val="FF3300"/>
                </a:solidFill>
                <a:sym typeface="Wingdings" charset="2"/>
              </a:rPr>
              <a:t>As above, but in addition:</a:t>
            </a:r>
          </a:p>
          <a:p>
            <a:pPr eaLnBrk="1" hangingPunct="1"/>
            <a:endParaRPr lang="en-US" altLang="x-none" sz="1600">
              <a:solidFill>
                <a:srgbClr val="FF3300"/>
              </a:solidFill>
              <a:sym typeface="Wingdings" charset="2"/>
            </a:endParaRPr>
          </a:p>
          <a:p>
            <a:pPr eaLnBrk="1" hangingPunct="1"/>
            <a:r>
              <a:rPr lang="en-US" altLang="x-none" sz="1600">
                <a:solidFill>
                  <a:srgbClr val="FF3300"/>
                </a:solidFill>
                <a:sym typeface="Wingdings" charset="2"/>
              </a:rPr>
              <a:t>Shots made from outside 3-point </a:t>
            </a:r>
          </a:p>
          <a:p>
            <a:pPr eaLnBrk="1" hangingPunct="1"/>
            <a:r>
              <a:rPr lang="en-US" altLang="x-none" sz="1600">
                <a:solidFill>
                  <a:srgbClr val="FF3300"/>
                </a:solidFill>
                <a:sym typeface="Wingdings" charset="2"/>
              </a:rPr>
              <a:t>line=0 points</a:t>
            </a:r>
          </a:p>
          <a:p>
            <a:pPr eaLnBrk="1" hangingPunct="1"/>
            <a:r>
              <a:rPr lang="en-US" altLang="x-none" sz="1600" b="1">
                <a:solidFill>
                  <a:srgbClr val="FF3300"/>
                </a:solidFill>
                <a:sym typeface="Wingdings" charset="2"/>
              </a:rPr>
              <a:t>AND </a:t>
            </a:r>
          </a:p>
          <a:p>
            <a:pPr eaLnBrk="1" hangingPunct="1"/>
            <a:r>
              <a:rPr lang="en-US" altLang="x-none" sz="1600">
                <a:solidFill>
                  <a:srgbClr val="FF3300"/>
                </a:solidFill>
                <a:sym typeface="Wingdings" charset="2"/>
              </a:rPr>
              <a:t>Shots made from inside key=3 points.</a:t>
            </a:r>
            <a:endParaRPr lang="en-US" altLang="x-none" sz="1600">
              <a:solidFill>
                <a:srgbClr val="FF3300"/>
              </a:solidFill>
            </a:endParaRPr>
          </a:p>
        </p:txBody>
      </p:sp>
      <p:sp>
        <p:nvSpPr>
          <p:cNvPr id="24581" name="Text Box 19"/>
          <p:cNvSpPr txBox="1">
            <a:spLocks noChangeArrowheads="1"/>
          </p:cNvSpPr>
          <p:nvPr/>
        </p:nvSpPr>
        <p:spPr bwMode="auto">
          <a:xfrm>
            <a:off x="457200" y="1447800"/>
            <a:ext cx="6248400" cy="240030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b="1" i="1">
                <a:solidFill>
                  <a:srgbClr val="FF3300"/>
                </a:solidFill>
              </a:rPr>
              <a:t>Game format / Rules: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800">
                <a:solidFill>
                  <a:srgbClr val="FF3300"/>
                </a:solidFill>
              </a:rPr>
              <a:t>8 vs. 8 @ full court with 4 on offensive and 4 on defensive half only. So the game is full court, but players either play only on the offensive or defensive half.</a:t>
            </a:r>
          </a:p>
          <a:p>
            <a:pPr eaLnBrk="1" hangingPunct="1"/>
            <a:endParaRPr lang="en-US" altLang="x-none" sz="1800">
              <a:solidFill>
                <a:srgbClr val="FF3300"/>
              </a:solidFill>
            </a:endParaRPr>
          </a:p>
          <a:p>
            <a:pPr eaLnBrk="1" hangingPunct="1">
              <a:buFontTx/>
              <a:buAutoNum type="arabicPeriod"/>
            </a:pPr>
            <a:r>
              <a:rPr lang="en-US" altLang="x-none" sz="1800">
                <a:solidFill>
                  <a:srgbClr val="FF3300"/>
                </a:solidFill>
              </a:rPr>
              <a:t>Foul anywhere on the court = Free throw for other team.</a:t>
            </a:r>
          </a:p>
          <a:p>
            <a:pPr eaLnBrk="1" hangingPunct="1"/>
            <a:endParaRPr lang="en-US" altLang="x-none" sz="1800">
              <a:solidFill>
                <a:srgbClr val="FF3300"/>
              </a:solidFill>
            </a:endParaRPr>
          </a:p>
          <a:p>
            <a:pPr eaLnBrk="1" hangingPunct="1">
              <a:buFontTx/>
              <a:buAutoNum type="arabicPeriod"/>
            </a:pPr>
            <a:r>
              <a:rPr lang="en-US" altLang="x-none" sz="1800">
                <a:solidFill>
                  <a:srgbClr val="FF3300"/>
                </a:solidFill>
              </a:rPr>
              <a:t>No dribbling allowed  &gt;&gt;  Violation = Turnover</a:t>
            </a:r>
            <a:r>
              <a:rPr lang="en-US" altLang="x-none" sz="1800" b="1" i="1">
                <a:solidFill>
                  <a:srgbClr val="FF3300"/>
                </a:solidFill>
              </a:rPr>
              <a:t> </a:t>
            </a:r>
          </a:p>
        </p:txBody>
      </p:sp>
      <p:sp>
        <p:nvSpPr>
          <p:cNvPr id="24582" name="Text Box 3"/>
          <p:cNvSpPr txBox="1">
            <a:spLocks noChangeArrowheads="1"/>
          </p:cNvSpPr>
          <p:nvPr/>
        </p:nvSpPr>
        <p:spPr bwMode="auto">
          <a:xfrm>
            <a:off x="1782763" y="133350"/>
            <a:ext cx="3398837" cy="40005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000" b="1">
                <a:solidFill>
                  <a:srgbClr val="FF0000"/>
                </a:solidFill>
              </a:rPr>
              <a:t>TEAM PRACTICE CARD</a:t>
            </a:r>
          </a:p>
        </p:txBody>
      </p:sp>
      <p:pic>
        <p:nvPicPr>
          <p:cNvPr id="24584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4953000"/>
            <a:ext cx="2438400" cy="3694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5" name="Text Box 8"/>
          <p:cNvSpPr txBox="1">
            <a:spLocks noChangeArrowheads="1"/>
          </p:cNvSpPr>
          <p:nvPr/>
        </p:nvSpPr>
        <p:spPr bwMode="auto">
          <a:xfrm>
            <a:off x="5259388" y="-15875"/>
            <a:ext cx="16398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/>
              <a:t>Players’ Side</a:t>
            </a:r>
          </a:p>
        </p:txBody>
      </p:sp>
      <p:sp>
        <p:nvSpPr>
          <p:cNvPr id="10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373063" y="4340225"/>
            <a:ext cx="3048000" cy="350837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600" b="1" i="1"/>
              <a:t>Possible Tactics questions:</a:t>
            </a:r>
          </a:p>
          <a:p>
            <a:pPr eaLnBrk="1" hangingPunct="1"/>
            <a:r>
              <a:rPr lang="en-US" altLang="x-none" sz="1500" b="1"/>
              <a:t>Offense:</a:t>
            </a:r>
            <a:r>
              <a:rPr lang="en-US" altLang="x-none" sz="1500" b="1" i="1"/>
              <a:t> </a:t>
            </a:r>
          </a:p>
          <a:p>
            <a:pPr eaLnBrk="1" hangingPunct="1">
              <a:buFontTx/>
              <a:buChar char="•"/>
            </a:pPr>
            <a:r>
              <a:rPr lang="en-US" altLang="x-none" sz="1600"/>
              <a:t>What will increase your chances of getting good shot opportunities?</a:t>
            </a:r>
          </a:p>
          <a:p>
            <a:pPr eaLnBrk="1" hangingPunct="1">
              <a:buFontTx/>
              <a:buChar char="•"/>
            </a:pPr>
            <a:r>
              <a:rPr lang="en-US" altLang="x-none" sz="1600"/>
              <a:t>What does the ball handler have to watch for?</a:t>
            </a:r>
          </a:p>
          <a:p>
            <a:pPr eaLnBrk="1" hangingPunct="1"/>
            <a:endParaRPr lang="en-US" altLang="x-none" sz="1600"/>
          </a:p>
          <a:p>
            <a:pPr eaLnBrk="1" hangingPunct="1"/>
            <a:r>
              <a:rPr lang="en-US" altLang="x-none" sz="1500" b="1"/>
              <a:t>Defense:</a:t>
            </a:r>
            <a:r>
              <a:rPr lang="en-US" altLang="x-none" sz="1500" b="1" i="1"/>
              <a:t> </a:t>
            </a:r>
          </a:p>
          <a:p>
            <a:pPr eaLnBrk="1" hangingPunct="1">
              <a:buFontTx/>
              <a:buChar char="•"/>
            </a:pPr>
            <a:r>
              <a:rPr lang="en-US" altLang="x-none" sz="1600"/>
              <a:t>What is the better position for you to defend an opponent who is not on-the-ball?</a:t>
            </a:r>
          </a:p>
          <a:p>
            <a:pPr eaLnBrk="1" hangingPunct="1">
              <a:buFontTx/>
              <a:buChar char="•"/>
            </a:pPr>
            <a:r>
              <a:rPr lang="en-US" altLang="x-none" sz="1600"/>
              <a:t>What about the one who is outside the 3 point line?</a:t>
            </a:r>
            <a:r>
              <a:rPr lang="en-US" altLang="x-none" sz="1600" b="1" i="1"/>
              <a:t> </a:t>
            </a:r>
          </a:p>
        </p:txBody>
      </p:sp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3744913" y="4340225"/>
            <a:ext cx="3036887" cy="4278313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231775" indent="-23177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600" b="1" i="1"/>
              <a:t>Teacher / Team Coach:</a:t>
            </a:r>
          </a:p>
          <a:p>
            <a:pPr eaLnBrk="1" hangingPunct="1">
              <a:buFontTx/>
              <a:buChar char="•"/>
            </a:pPr>
            <a:r>
              <a:rPr lang="en-US" altLang="x-none" sz="1600"/>
              <a:t>Focus on either offensive or defensive play only.</a:t>
            </a:r>
          </a:p>
          <a:p>
            <a:pPr eaLnBrk="1" hangingPunct="1">
              <a:buFontTx/>
              <a:buChar char="•"/>
            </a:pPr>
            <a:r>
              <a:rPr lang="en-US" altLang="x-none" sz="1600"/>
              <a:t>Watch the action away from the ball!! </a:t>
            </a:r>
          </a:p>
          <a:p>
            <a:pPr eaLnBrk="1" hangingPunct="1">
              <a:buFontTx/>
              <a:buChar char="•"/>
            </a:pPr>
            <a:r>
              <a:rPr lang="en-US" altLang="x-none" sz="1600"/>
              <a:t>What do you see happening?</a:t>
            </a:r>
          </a:p>
          <a:p>
            <a:pPr eaLnBrk="1" hangingPunct="1">
              <a:buFontTx/>
              <a:buChar char="•"/>
            </a:pPr>
            <a:r>
              <a:rPr lang="en-US" altLang="x-none" sz="1600"/>
              <a:t>Judge what your players are doing well, and what is not working well.</a:t>
            </a:r>
          </a:p>
          <a:p>
            <a:pPr eaLnBrk="1" hangingPunct="1">
              <a:buFontTx/>
              <a:buChar char="•"/>
            </a:pPr>
            <a:r>
              <a:rPr lang="en-US" altLang="x-none" sz="1600" b="1"/>
              <a:t>Let them know! </a:t>
            </a:r>
            <a:r>
              <a:rPr lang="en-US" altLang="x-none" sz="1600" b="1">
                <a:sym typeface="Wingdings" charset="2"/>
              </a:rPr>
              <a:t></a:t>
            </a:r>
            <a:endParaRPr lang="en-US" altLang="x-none" sz="1600" b="1"/>
          </a:p>
          <a:p>
            <a:pPr eaLnBrk="1" hangingPunct="1"/>
            <a:endParaRPr lang="en-US" altLang="x-none" sz="1600" b="1"/>
          </a:p>
          <a:p>
            <a:pPr eaLnBrk="1" hangingPunct="1"/>
            <a:r>
              <a:rPr lang="en-US" altLang="x-none" sz="1600" b="1" i="1"/>
              <a:t>If/when Using time-outs:</a:t>
            </a:r>
            <a:r>
              <a:rPr lang="en-US" altLang="x-none" sz="1400" u="sng"/>
              <a:t>                      </a:t>
            </a:r>
          </a:p>
          <a:p>
            <a:pPr eaLnBrk="1" hangingPunct="1">
              <a:buFontTx/>
              <a:buChar char="•"/>
            </a:pPr>
            <a:r>
              <a:rPr lang="en-US" altLang="x-none" sz="1600"/>
              <a:t>Ask him/her what might be done differently to be more effectively.  </a:t>
            </a:r>
          </a:p>
          <a:p>
            <a:pPr eaLnBrk="1" hangingPunct="1">
              <a:buFontTx/>
              <a:buChar char="•"/>
            </a:pPr>
            <a:r>
              <a:rPr lang="en-US" altLang="x-none" sz="1600"/>
              <a:t>Give feedback on what is going well. </a:t>
            </a:r>
          </a:p>
        </p:txBody>
      </p:sp>
      <p:sp>
        <p:nvSpPr>
          <p:cNvPr id="25604" name="Text Box 5"/>
          <p:cNvSpPr txBox="1">
            <a:spLocks noChangeArrowheads="1"/>
          </p:cNvSpPr>
          <p:nvPr/>
        </p:nvSpPr>
        <p:spPr bwMode="auto">
          <a:xfrm>
            <a:off x="381000" y="1524000"/>
            <a:ext cx="6400800" cy="1370013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 b="1"/>
              <a:t>What are the tactical problems to be solved?</a:t>
            </a:r>
          </a:p>
          <a:p>
            <a:pPr eaLnBrk="1" hangingPunct="1">
              <a:buClr>
                <a:schemeClr val="tx1"/>
              </a:buClr>
              <a:buFont typeface="Wingdings" charset="2"/>
              <a:buChar char="v"/>
            </a:pPr>
            <a:r>
              <a:rPr lang="en-US" altLang="x-none" sz="1600"/>
              <a:t>    </a:t>
            </a:r>
            <a:r>
              <a:rPr lang="en-US" altLang="x-none" sz="1600" b="1" i="1"/>
              <a:t>Offensive</a:t>
            </a:r>
            <a:r>
              <a:rPr lang="en-US" altLang="x-none" sz="1600"/>
              <a:t> – Maintaining possession? Transition play? Creating space?</a:t>
            </a:r>
          </a:p>
          <a:p>
            <a:pPr eaLnBrk="1" hangingPunct="1">
              <a:buClr>
                <a:schemeClr val="tx1"/>
              </a:buClr>
              <a:buFont typeface="Wingdings" charset="2"/>
              <a:buNone/>
            </a:pPr>
            <a:r>
              <a:rPr lang="en-US" altLang="x-none" sz="1600"/>
              <a:t>                           Creating scoring opportunities?  </a:t>
            </a:r>
          </a:p>
          <a:p>
            <a:pPr eaLnBrk="1" hangingPunct="1">
              <a:buClr>
                <a:schemeClr val="tx1"/>
              </a:buClr>
              <a:buFont typeface="Wingdings" charset="2"/>
              <a:buChar char="v"/>
            </a:pPr>
            <a:r>
              <a:rPr lang="en-US" altLang="x-none" sz="1600"/>
              <a:t>    </a:t>
            </a:r>
            <a:r>
              <a:rPr lang="en-US" altLang="x-none" sz="1600" b="1" i="1"/>
              <a:t>Defensive</a:t>
            </a:r>
            <a:r>
              <a:rPr lang="en-US" altLang="x-none" sz="1600"/>
              <a:t> – (Re-)gaining possession. Defending space or a player?</a:t>
            </a:r>
          </a:p>
          <a:p>
            <a:pPr eaLnBrk="1" hangingPunct="1">
              <a:buClr>
                <a:schemeClr val="tx1"/>
              </a:buClr>
              <a:buFont typeface="Wingdings" charset="2"/>
              <a:buNone/>
            </a:pPr>
            <a:r>
              <a:rPr lang="en-US" altLang="x-none" sz="1600"/>
              <a:t>                            Defending as a team?          </a:t>
            </a:r>
          </a:p>
        </p:txBody>
      </p:sp>
      <p:sp>
        <p:nvSpPr>
          <p:cNvPr id="25605" name="Text Box 6"/>
          <p:cNvSpPr txBox="1">
            <a:spLocks noChangeArrowheads="1"/>
          </p:cNvSpPr>
          <p:nvPr/>
        </p:nvSpPr>
        <p:spPr bwMode="auto">
          <a:xfrm>
            <a:off x="1271588" y="381000"/>
            <a:ext cx="4584700" cy="4826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b="1" i="1"/>
              <a:t>No dribble Basketball – Full Court</a:t>
            </a:r>
          </a:p>
        </p:txBody>
      </p:sp>
      <p:sp>
        <p:nvSpPr>
          <p:cNvPr id="25606" name="Text Box 7"/>
          <p:cNvSpPr txBox="1">
            <a:spLocks noChangeArrowheads="1"/>
          </p:cNvSpPr>
          <p:nvPr/>
        </p:nvSpPr>
        <p:spPr bwMode="auto">
          <a:xfrm>
            <a:off x="381000" y="3028950"/>
            <a:ext cx="6400800" cy="11557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 b="1"/>
              <a:t>What tactical moves are emphasized? </a:t>
            </a:r>
          </a:p>
          <a:p>
            <a:pPr eaLnBrk="1" hangingPunct="1">
              <a:buFont typeface="Wingdings" charset="2"/>
              <a:buChar char="v"/>
            </a:pPr>
            <a:r>
              <a:rPr lang="en-US" altLang="x-none" sz="1800"/>
              <a:t> </a:t>
            </a:r>
            <a:r>
              <a:rPr lang="en-US" altLang="x-none" sz="1600" b="1" i="1"/>
              <a:t>Offensive</a:t>
            </a:r>
            <a:r>
              <a:rPr lang="en-US" altLang="x-none" sz="1600"/>
              <a:t> – Decision-making? Support?  Adjust? Setting up a </a:t>
            </a:r>
          </a:p>
          <a:p>
            <a:pPr eaLnBrk="1" hangingPunct="1"/>
            <a:r>
              <a:rPr lang="en-US" altLang="x-none" sz="1600"/>
              <a:t>                         score?  Creating space?)  </a:t>
            </a:r>
            <a:r>
              <a:rPr lang="en-US" altLang="x-none" sz="1200"/>
              <a:t>(e.g., off-the-ball moves, screens, V or L cuts)</a:t>
            </a:r>
          </a:p>
          <a:p>
            <a:pPr eaLnBrk="1" hangingPunct="1">
              <a:buFont typeface="Wingdings" charset="2"/>
              <a:buChar char="v"/>
            </a:pPr>
            <a:r>
              <a:rPr lang="en-US" altLang="x-none" sz="1600" b="1" i="1"/>
              <a:t>  Defensive</a:t>
            </a:r>
            <a:r>
              <a:rPr lang="en-US" altLang="x-none" sz="1600"/>
              <a:t> – Decision making? Cover? Adjust?  </a:t>
            </a:r>
            <a:r>
              <a:rPr lang="en-US" altLang="x-none" sz="1200"/>
              <a:t>(e.g., switching)</a:t>
            </a:r>
          </a:p>
        </p:txBody>
      </p:sp>
      <p:sp>
        <p:nvSpPr>
          <p:cNvPr id="25607" name="Text Box 9"/>
          <p:cNvSpPr txBox="1">
            <a:spLocks noChangeArrowheads="1"/>
          </p:cNvSpPr>
          <p:nvPr/>
        </p:nvSpPr>
        <p:spPr bwMode="auto">
          <a:xfrm>
            <a:off x="555625" y="992188"/>
            <a:ext cx="5949950" cy="422275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000" b="1"/>
              <a:t>Instructional Focus For Teacher and/or Team Coach</a:t>
            </a:r>
          </a:p>
        </p:txBody>
      </p:sp>
      <p:sp>
        <p:nvSpPr>
          <p:cNvPr id="25609" name="Text Box 8"/>
          <p:cNvSpPr txBox="1">
            <a:spLocks noChangeArrowheads="1"/>
          </p:cNvSpPr>
          <p:nvPr/>
        </p:nvSpPr>
        <p:spPr bwMode="auto">
          <a:xfrm>
            <a:off x="3810000" y="0"/>
            <a:ext cx="30892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/>
              <a:t>Teacher/Team Coach Side</a:t>
            </a:r>
          </a:p>
        </p:txBody>
      </p:sp>
      <p:sp>
        <p:nvSpPr>
          <p:cNvPr id="10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5"/>
          <p:cNvSpPr txBox="1">
            <a:spLocks noChangeArrowheads="1"/>
          </p:cNvSpPr>
          <p:nvPr/>
        </p:nvSpPr>
        <p:spPr bwMode="auto">
          <a:xfrm>
            <a:off x="685800" y="4572000"/>
            <a:ext cx="5943600" cy="2308225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</p:spPr>
        <p:txBody>
          <a:bodyPr anchor="ctr" anchorCtr="1">
            <a:spAutoFit/>
          </a:bodyPr>
          <a:lstStyle/>
          <a:p>
            <a:pPr>
              <a:defRPr/>
            </a:pPr>
            <a:r>
              <a:rPr lang="en-US" sz="2400" b="1" i="1" dirty="0">
                <a:solidFill>
                  <a:srgbClr val="FF3300"/>
                </a:solidFill>
                <a:latin typeface="Times New Roman" pitchFamily="-106" charset="0"/>
                <a:ea typeface="+mn-ea"/>
              </a:rPr>
              <a:t>Players-How points are scored: </a:t>
            </a:r>
          </a:p>
          <a:p>
            <a:pPr>
              <a:defRPr/>
            </a:pPr>
            <a:r>
              <a:rPr lang="en-US" sz="2000" b="1" i="1" dirty="0">
                <a:solidFill>
                  <a:srgbClr val="FF3300"/>
                </a:solidFill>
                <a:latin typeface="Times New Roman" pitchFamily="-106" charset="0"/>
                <a:ea typeface="+mn-ea"/>
              </a:rPr>
              <a:t>Free-throwers:  </a:t>
            </a:r>
          </a:p>
          <a:p>
            <a:pPr>
              <a:defRPr/>
            </a:pPr>
            <a:r>
              <a:rPr lang="en-US" sz="1600" dirty="0">
                <a:solidFill>
                  <a:srgbClr val="FF3300"/>
                </a:solidFill>
                <a:latin typeface="Times New Roman" pitchFamily="-106" charset="0"/>
                <a:ea typeface="+mn-ea"/>
              </a:rPr>
              <a:t>Make your free-throws! </a:t>
            </a:r>
          </a:p>
          <a:p>
            <a:pPr>
              <a:defRPr/>
            </a:pPr>
            <a:r>
              <a:rPr lang="en-US" sz="1600" dirty="0">
                <a:solidFill>
                  <a:srgbClr val="FF3300"/>
                </a:solidFill>
                <a:latin typeface="Times New Roman" pitchFamily="-106" charset="0"/>
                <a:ea typeface="+mn-ea"/>
              </a:rPr>
              <a:t>Made free throw = 1 point </a:t>
            </a:r>
            <a:r>
              <a:rPr lang="en-US" sz="1600" dirty="0" err="1">
                <a:solidFill>
                  <a:srgbClr val="FF3300"/>
                </a:solidFill>
                <a:latin typeface="Times New Roman" pitchFamily="-106" charset="0"/>
                <a:ea typeface="+mn-ea"/>
                <a:sym typeface="Wingdings" pitchFamily="-106" charset="2"/>
              </a:rPr>
              <a:t></a:t>
            </a:r>
            <a:endParaRPr lang="en-US" sz="1600" dirty="0">
              <a:solidFill>
                <a:srgbClr val="FF3300"/>
              </a:solidFill>
              <a:latin typeface="Times New Roman" pitchFamily="-106" charset="0"/>
              <a:ea typeface="+mn-ea"/>
            </a:endParaRPr>
          </a:p>
          <a:p>
            <a:pPr>
              <a:defRPr/>
            </a:pPr>
            <a:endParaRPr lang="en-US" sz="1050" dirty="0">
              <a:solidFill>
                <a:srgbClr val="FF3300"/>
              </a:solidFill>
              <a:latin typeface="Times New Roman" pitchFamily="-106" charset="0"/>
              <a:ea typeface="+mn-ea"/>
            </a:endParaRPr>
          </a:p>
          <a:p>
            <a:pPr>
              <a:defRPr/>
            </a:pPr>
            <a:r>
              <a:rPr lang="en-US" sz="2000" b="1" i="1" dirty="0">
                <a:solidFill>
                  <a:srgbClr val="FF3300"/>
                </a:solidFill>
                <a:latin typeface="Times New Roman" pitchFamily="-106" charset="0"/>
                <a:ea typeface="+mn-ea"/>
              </a:rPr>
              <a:t>Rebounders:  </a:t>
            </a:r>
          </a:p>
          <a:p>
            <a:pPr>
              <a:defRPr/>
            </a:pPr>
            <a:r>
              <a:rPr lang="en-US" sz="1600" dirty="0">
                <a:solidFill>
                  <a:srgbClr val="FF3300"/>
                </a:solidFill>
                <a:latin typeface="Times New Roman" pitchFamily="-106" charset="0"/>
                <a:ea typeface="+mn-ea"/>
              </a:rPr>
              <a:t>Get your rebounds!-</a:t>
            </a:r>
          </a:p>
          <a:p>
            <a:pPr>
              <a:defRPr/>
            </a:pPr>
            <a:r>
              <a:rPr lang="en-US" sz="1600" dirty="0">
                <a:solidFill>
                  <a:srgbClr val="FF3300"/>
                </a:solidFill>
                <a:latin typeface="Times New Roman" pitchFamily="-106" charset="0"/>
                <a:ea typeface="+mn-ea"/>
              </a:rPr>
              <a:t>Defensive rebound grabbed = 1point </a:t>
            </a:r>
            <a:r>
              <a:rPr lang="en-US" sz="1600" dirty="0" err="1">
                <a:solidFill>
                  <a:srgbClr val="FF3300"/>
                </a:solidFill>
                <a:latin typeface="Times New Roman" pitchFamily="-106" charset="0"/>
                <a:ea typeface="+mn-ea"/>
                <a:sym typeface="Wingdings" pitchFamily="-106" charset="2"/>
              </a:rPr>
              <a:t></a:t>
            </a:r>
            <a:r>
              <a:rPr lang="en-US" sz="1600" dirty="0">
                <a:solidFill>
                  <a:srgbClr val="FF3300"/>
                </a:solidFill>
                <a:latin typeface="Times New Roman" pitchFamily="-106" charset="0"/>
                <a:ea typeface="+mn-ea"/>
              </a:rPr>
              <a:t> </a:t>
            </a:r>
          </a:p>
        </p:txBody>
      </p:sp>
      <p:sp>
        <p:nvSpPr>
          <p:cNvPr id="14339" name="Text Box 26"/>
          <p:cNvSpPr txBox="1">
            <a:spLocks noChangeArrowheads="1"/>
          </p:cNvSpPr>
          <p:nvPr/>
        </p:nvSpPr>
        <p:spPr bwMode="auto">
          <a:xfrm>
            <a:off x="1042988" y="844550"/>
            <a:ext cx="4733925" cy="522288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800" b="1" i="1">
                <a:solidFill>
                  <a:srgbClr val="FF3300"/>
                </a:solidFill>
              </a:rPr>
              <a:t>Free-throwers vs. Rebounders</a:t>
            </a:r>
          </a:p>
        </p:txBody>
      </p:sp>
      <p:sp>
        <p:nvSpPr>
          <p:cNvPr id="14340" name="Text Box 33"/>
          <p:cNvSpPr txBox="1">
            <a:spLocks noChangeArrowheads="1"/>
          </p:cNvSpPr>
          <p:nvPr/>
        </p:nvSpPr>
        <p:spPr bwMode="auto">
          <a:xfrm>
            <a:off x="698500" y="1511300"/>
            <a:ext cx="5930900" cy="290830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b="1" i="1">
                <a:solidFill>
                  <a:srgbClr val="FF3300"/>
                </a:solidFill>
              </a:rPr>
              <a:t>Game format / rules: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FF3300"/>
                </a:solidFill>
              </a:rPr>
              <a:t>3 vs. 3 or 4 vs. 4.</a:t>
            </a:r>
          </a:p>
          <a:p>
            <a:pPr eaLnBrk="1" hangingPunct="1"/>
            <a:endParaRPr lang="en-US" altLang="x-none" sz="1100">
              <a:solidFill>
                <a:srgbClr val="FF3300"/>
              </a:solidFill>
            </a:endParaRP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FF3300"/>
                </a:solidFill>
              </a:rPr>
              <a:t>Free-throw team members rotate after every 4 free-throws.</a:t>
            </a:r>
          </a:p>
          <a:p>
            <a:pPr eaLnBrk="1" hangingPunct="1">
              <a:buFontTx/>
              <a:buAutoNum type="arabicPeriod"/>
            </a:pPr>
            <a:endParaRPr lang="en-US" altLang="x-none" sz="1100">
              <a:solidFill>
                <a:srgbClr val="FF3300"/>
              </a:solidFill>
            </a:endParaRP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FF3300"/>
                </a:solidFill>
              </a:rPr>
              <a:t>With each miss, free-throw team is allowed one follow-up shot.</a:t>
            </a:r>
          </a:p>
          <a:p>
            <a:pPr eaLnBrk="1" hangingPunct="1">
              <a:buFontTx/>
              <a:buAutoNum type="arabicPeriod"/>
            </a:pPr>
            <a:endParaRPr lang="en-US" altLang="x-none" sz="1100">
              <a:solidFill>
                <a:srgbClr val="FF3300"/>
              </a:solidFill>
            </a:endParaRP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FF3300"/>
                </a:solidFill>
              </a:rPr>
              <a:t>Once each player on each team has had its free throw turn, teams switch.</a:t>
            </a:r>
          </a:p>
          <a:p>
            <a:pPr eaLnBrk="1" hangingPunct="1">
              <a:buFontTx/>
              <a:buAutoNum type="arabicPeriod"/>
            </a:pPr>
            <a:endParaRPr lang="en-US" altLang="x-none" sz="1100">
              <a:solidFill>
                <a:srgbClr val="FF3300"/>
              </a:solidFill>
            </a:endParaRP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FF3300"/>
                </a:solidFill>
              </a:rPr>
              <a:t>Watch for rough play (e.g., coming over the back) </a:t>
            </a:r>
          </a:p>
          <a:p>
            <a:pPr eaLnBrk="1" hangingPunct="1">
              <a:buFontTx/>
              <a:buAutoNum type="arabicPeriod"/>
            </a:pPr>
            <a:endParaRPr lang="en-US" altLang="x-none" sz="1600">
              <a:solidFill>
                <a:srgbClr val="FF3300"/>
              </a:solidFill>
            </a:endParaRPr>
          </a:p>
        </p:txBody>
      </p:sp>
      <p:sp>
        <p:nvSpPr>
          <p:cNvPr id="14341" name="Text Box 3"/>
          <p:cNvSpPr txBox="1">
            <a:spLocks noChangeArrowheads="1"/>
          </p:cNvSpPr>
          <p:nvPr/>
        </p:nvSpPr>
        <p:spPr bwMode="auto">
          <a:xfrm>
            <a:off x="1828800" y="304800"/>
            <a:ext cx="3170238" cy="40005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1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000" b="1">
                <a:solidFill>
                  <a:srgbClr val="FF0000"/>
                </a:solidFill>
              </a:rPr>
              <a:t>TEAM PRACTICE CARD</a:t>
            </a:r>
          </a:p>
        </p:txBody>
      </p:sp>
      <p:pic>
        <p:nvPicPr>
          <p:cNvPr id="14342" name="Picture 2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6934200"/>
            <a:ext cx="13716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5259388" y="0"/>
            <a:ext cx="16398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/>
              <a:t>Players’ Side</a:t>
            </a: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412750" y="3200400"/>
            <a:ext cx="3048000" cy="3517900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231775" indent="-23177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600" b="1" i="1"/>
              <a:t>Possible questions to ask:</a:t>
            </a:r>
          </a:p>
          <a:p>
            <a:pPr eaLnBrk="1" hangingPunct="1"/>
            <a:r>
              <a:rPr lang="en-US" altLang="x-none" sz="1600" b="1"/>
              <a:t>Free Throw team: </a:t>
            </a:r>
            <a:r>
              <a:rPr lang="en-US" altLang="x-none" sz="1600" b="1" i="1"/>
              <a:t> </a:t>
            </a:r>
          </a:p>
          <a:p>
            <a:pPr eaLnBrk="1" hangingPunct="1">
              <a:buFontTx/>
              <a:buChar char="•"/>
            </a:pPr>
            <a:r>
              <a:rPr lang="en-US" altLang="x-none" sz="1500"/>
              <a:t>What will increase your chance of getting in a good rebound spot?</a:t>
            </a:r>
          </a:p>
          <a:p>
            <a:pPr eaLnBrk="1" hangingPunct="1">
              <a:buFontTx/>
              <a:buChar char="•"/>
            </a:pPr>
            <a:r>
              <a:rPr lang="en-US" altLang="x-none" sz="1500"/>
              <a:t>If your team loses the rebound, what is your new responsibility?</a:t>
            </a:r>
          </a:p>
          <a:p>
            <a:pPr eaLnBrk="1" hangingPunct="1">
              <a:buFontTx/>
              <a:buChar char="•"/>
            </a:pPr>
            <a:endParaRPr lang="en-US" altLang="x-none" sz="1000"/>
          </a:p>
          <a:p>
            <a:pPr eaLnBrk="1" hangingPunct="1"/>
            <a:r>
              <a:rPr lang="en-US" altLang="x-none" sz="1600" b="1"/>
              <a:t>Rebounding Team:</a:t>
            </a:r>
            <a:r>
              <a:rPr lang="en-US" altLang="x-none" sz="1600" b="1" i="1"/>
              <a:t> </a:t>
            </a:r>
          </a:p>
          <a:p>
            <a:pPr eaLnBrk="1" hangingPunct="1">
              <a:buFontTx/>
              <a:buChar char="•"/>
            </a:pPr>
            <a:r>
              <a:rPr lang="en-US" altLang="x-none" sz="1500"/>
              <a:t>How do you decide where to line up along the key?  </a:t>
            </a:r>
          </a:p>
          <a:p>
            <a:pPr eaLnBrk="1" hangingPunct="1">
              <a:buFontTx/>
              <a:buChar char="•"/>
            </a:pPr>
            <a:r>
              <a:rPr lang="en-US" altLang="x-none" sz="1500"/>
              <a:t>If you do not get the rebound, what is your task?</a:t>
            </a:r>
          </a:p>
          <a:p>
            <a:pPr eaLnBrk="1" hangingPunct="1">
              <a:buFontTx/>
              <a:buChar char="•"/>
            </a:pPr>
            <a:r>
              <a:rPr lang="en-US" altLang="x-none" sz="1500"/>
              <a:t>If your team gains possession, do not get the rebound, how can you help in transition?</a:t>
            </a:r>
            <a:endParaRPr lang="en-US" altLang="x-none" sz="1500" b="1" i="1"/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3719513" y="3200400"/>
            <a:ext cx="3036887" cy="3635375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600" b="1" i="1"/>
              <a:t>Teacher  / Team Coach:</a:t>
            </a:r>
          </a:p>
          <a:p>
            <a:pPr eaLnBrk="1" hangingPunct="1">
              <a:buFontTx/>
              <a:buChar char="•"/>
            </a:pPr>
            <a:r>
              <a:rPr lang="en-US" altLang="x-none" sz="1400"/>
              <a:t>  With each free throw, pick a</a:t>
            </a:r>
          </a:p>
          <a:p>
            <a:pPr eaLnBrk="1" hangingPunct="1"/>
            <a:r>
              <a:rPr lang="en-US" altLang="x-none" sz="1400"/>
              <a:t>   game play dimension and one of</a:t>
            </a:r>
          </a:p>
          <a:p>
            <a:pPr eaLnBrk="1" hangingPunct="1"/>
            <a:r>
              <a:rPr lang="en-US" altLang="x-none" sz="1400"/>
              <a:t>   your players. </a:t>
            </a:r>
          </a:p>
          <a:p>
            <a:pPr eaLnBrk="1" hangingPunct="1">
              <a:buFontTx/>
              <a:buChar char="•"/>
            </a:pPr>
            <a:r>
              <a:rPr lang="en-US" altLang="x-none" sz="1400"/>
              <a:t>  What do you see happening?</a:t>
            </a:r>
          </a:p>
          <a:p>
            <a:pPr eaLnBrk="1" hangingPunct="1">
              <a:buFontTx/>
              <a:buChar char="•"/>
            </a:pPr>
            <a:r>
              <a:rPr lang="en-US" altLang="x-none" sz="1400"/>
              <a:t>  Judge what your player is doing</a:t>
            </a:r>
          </a:p>
          <a:p>
            <a:pPr eaLnBrk="1" hangingPunct="1"/>
            <a:r>
              <a:rPr lang="en-US" altLang="x-none" sz="1400"/>
              <a:t>   well, and what is not working</a:t>
            </a:r>
          </a:p>
          <a:p>
            <a:pPr eaLnBrk="1" hangingPunct="1"/>
            <a:r>
              <a:rPr lang="en-US" altLang="x-none" sz="1400"/>
              <a:t>   well.</a:t>
            </a:r>
          </a:p>
          <a:p>
            <a:pPr eaLnBrk="1" hangingPunct="1">
              <a:buFontTx/>
              <a:buChar char="•"/>
            </a:pPr>
            <a:r>
              <a:rPr lang="en-US" altLang="x-none" sz="1600" b="1"/>
              <a:t>  Let him/her know! </a:t>
            </a:r>
            <a:r>
              <a:rPr lang="en-US" altLang="x-none" sz="1600" b="1">
                <a:sym typeface="Wingdings" charset="2"/>
              </a:rPr>
              <a:t></a:t>
            </a:r>
            <a:endParaRPr lang="en-US" altLang="x-none" sz="1600" b="1"/>
          </a:p>
          <a:p>
            <a:pPr eaLnBrk="1" hangingPunct="1"/>
            <a:endParaRPr lang="en-US" altLang="x-none" sz="1000" b="1"/>
          </a:p>
          <a:p>
            <a:pPr eaLnBrk="1" hangingPunct="1"/>
            <a:r>
              <a:rPr lang="en-US" altLang="x-none" sz="1600" b="1" i="1"/>
              <a:t>If/when Using time-outs:</a:t>
            </a:r>
          </a:p>
          <a:p>
            <a:pPr eaLnBrk="1" hangingPunct="1">
              <a:buFontTx/>
              <a:buChar char="•"/>
            </a:pPr>
            <a:r>
              <a:rPr lang="en-US" altLang="x-none" sz="1500"/>
              <a:t>  Ask him/her what might be  </a:t>
            </a:r>
          </a:p>
          <a:p>
            <a:pPr eaLnBrk="1" hangingPunct="1"/>
            <a:r>
              <a:rPr lang="en-US" altLang="x-none" sz="1500"/>
              <a:t>   done differently to play</a:t>
            </a:r>
          </a:p>
          <a:p>
            <a:pPr eaLnBrk="1" hangingPunct="1"/>
            <a:r>
              <a:rPr lang="en-US" altLang="x-none" sz="1500"/>
              <a:t>   effectively.</a:t>
            </a:r>
          </a:p>
          <a:p>
            <a:pPr eaLnBrk="1" hangingPunct="1">
              <a:buFontTx/>
              <a:buChar char="•"/>
            </a:pPr>
            <a:r>
              <a:rPr lang="en-US" altLang="x-none" sz="1500"/>
              <a:t>  Give feedback on what is going</a:t>
            </a:r>
          </a:p>
          <a:p>
            <a:pPr eaLnBrk="1" hangingPunct="1"/>
            <a:r>
              <a:rPr lang="en-US" altLang="x-none" sz="1500"/>
              <a:t>    well. </a:t>
            </a:r>
          </a:p>
        </p:txBody>
      </p:sp>
      <p:sp>
        <p:nvSpPr>
          <p:cNvPr id="15364" name="Text Box 6"/>
          <p:cNvSpPr txBox="1">
            <a:spLocks noChangeArrowheads="1"/>
          </p:cNvSpPr>
          <p:nvPr/>
        </p:nvSpPr>
        <p:spPr bwMode="auto">
          <a:xfrm>
            <a:off x="1828800" y="522288"/>
            <a:ext cx="3162300" cy="369887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1800" b="1" i="1"/>
              <a:t>Free throwers vs. Rebounders </a:t>
            </a:r>
          </a:p>
        </p:txBody>
      </p:sp>
      <p:sp>
        <p:nvSpPr>
          <p:cNvPr id="15365" name="Text Box 9"/>
          <p:cNvSpPr txBox="1">
            <a:spLocks noChangeArrowheads="1"/>
          </p:cNvSpPr>
          <p:nvPr/>
        </p:nvSpPr>
        <p:spPr bwMode="auto">
          <a:xfrm>
            <a:off x="419100" y="7010400"/>
            <a:ext cx="6324600" cy="1168400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b="1" i="1">
                <a:sym typeface="Wingdings" charset="2"/>
              </a:rPr>
              <a:t>Game Variation:</a:t>
            </a:r>
          </a:p>
          <a:p>
            <a:pPr eaLnBrk="1" hangingPunct="1"/>
            <a:r>
              <a:rPr lang="en-US" altLang="x-none" sz="1500">
                <a:sym typeface="Wingdings" charset="2"/>
              </a:rPr>
              <a:t>Same as above, but if the rebounding team, upon gaining possession, gets ball to half-court line within 8 secs. = 2 pts.</a:t>
            </a:r>
          </a:p>
          <a:p>
            <a:pPr eaLnBrk="1" hangingPunct="1"/>
            <a:r>
              <a:rPr lang="en-US" altLang="x-none" sz="1500">
                <a:sym typeface="Wingdings" charset="2"/>
              </a:rPr>
              <a:t>If the free throw team prevents this (i.e., &gt; than 8 secs.) = 2 pts.</a:t>
            </a:r>
            <a:endParaRPr lang="en-US" altLang="x-none" sz="1500"/>
          </a:p>
        </p:txBody>
      </p:sp>
      <p:sp>
        <p:nvSpPr>
          <p:cNvPr id="15366" name="Text Box 11"/>
          <p:cNvSpPr txBox="1">
            <a:spLocks noChangeArrowheads="1"/>
          </p:cNvSpPr>
          <p:nvPr/>
        </p:nvSpPr>
        <p:spPr bwMode="auto">
          <a:xfrm>
            <a:off x="366713" y="1025525"/>
            <a:ext cx="6400800" cy="400050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000" b="1"/>
              <a:t> For Teacher and/or Team Coach</a:t>
            </a:r>
          </a:p>
        </p:txBody>
      </p:sp>
      <p:sp>
        <p:nvSpPr>
          <p:cNvPr id="15367" name="Text Box 13"/>
          <p:cNvSpPr txBox="1">
            <a:spLocks noChangeArrowheads="1"/>
          </p:cNvSpPr>
          <p:nvPr/>
        </p:nvSpPr>
        <p:spPr bwMode="auto">
          <a:xfrm>
            <a:off x="400050" y="1601788"/>
            <a:ext cx="6381750" cy="1370012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 b="1"/>
              <a:t>What are the tactical problems to be solved?</a:t>
            </a:r>
          </a:p>
          <a:p>
            <a:pPr eaLnBrk="1" hangingPunct="1">
              <a:buClr>
                <a:schemeClr val="tx1"/>
              </a:buClr>
              <a:buFont typeface="Wingdings" charset="2"/>
              <a:buChar char="v"/>
            </a:pPr>
            <a:r>
              <a:rPr lang="en-US" altLang="x-none" sz="1600"/>
              <a:t>  </a:t>
            </a:r>
            <a:r>
              <a:rPr lang="en-US" altLang="x-none" sz="1600" b="1" i="1"/>
              <a:t>Offensive</a:t>
            </a:r>
            <a:r>
              <a:rPr lang="en-US" altLang="x-none" sz="1600"/>
              <a:t> – Maintaining possession? Transition play? Creating space?</a:t>
            </a:r>
          </a:p>
          <a:p>
            <a:pPr eaLnBrk="1" hangingPunct="1">
              <a:buClr>
                <a:schemeClr val="tx1"/>
              </a:buClr>
              <a:buFont typeface="Wingdings" charset="2"/>
              <a:buNone/>
            </a:pPr>
            <a:r>
              <a:rPr lang="en-US" altLang="x-none" sz="1600"/>
              <a:t>                         Creating scoring opportunities?  </a:t>
            </a:r>
          </a:p>
          <a:p>
            <a:pPr eaLnBrk="1" hangingPunct="1">
              <a:buClr>
                <a:schemeClr val="tx1"/>
              </a:buClr>
              <a:buFont typeface="Wingdings" charset="2"/>
              <a:buChar char="v"/>
            </a:pPr>
            <a:r>
              <a:rPr lang="en-US" altLang="x-none" sz="1600"/>
              <a:t>  </a:t>
            </a:r>
            <a:r>
              <a:rPr lang="en-US" altLang="x-none" sz="1600" b="1" i="1"/>
              <a:t>Defensive</a:t>
            </a:r>
            <a:r>
              <a:rPr lang="en-US" altLang="x-none" sz="1600"/>
              <a:t> – (Re-)gaining possession. Defending space or a player?</a:t>
            </a:r>
          </a:p>
          <a:p>
            <a:pPr eaLnBrk="1" hangingPunct="1">
              <a:buClr>
                <a:schemeClr val="tx1"/>
              </a:buClr>
              <a:buFont typeface="Wingdings" charset="2"/>
              <a:buNone/>
            </a:pPr>
            <a:r>
              <a:rPr lang="en-US" altLang="x-none" sz="1600"/>
              <a:t>                          Defending as a team?          </a:t>
            </a:r>
          </a:p>
        </p:txBody>
      </p:sp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3810000" y="0"/>
            <a:ext cx="30892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/>
              <a:t>Teacher/Team Coach Side</a:t>
            </a:r>
          </a:p>
        </p:txBody>
      </p:sp>
      <p:sp>
        <p:nvSpPr>
          <p:cNvPr id="10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4"/>
          <p:cNvSpPr txBox="1">
            <a:spLocks noChangeArrowheads="1"/>
          </p:cNvSpPr>
          <p:nvPr/>
        </p:nvSpPr>
        <p:spPr bwMode="auto">
          <a:xfrm>
            <a:off x="533400" y="3810000"/>
            <a:ext cx="6172200" cy="708025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b="1" i="1">
                <a:solidFill>
                  <a:srgbClr val="FF3300"/>
                </a:solidFill>
              </a:rPr>
              <a:t>How points are scored: </a:t>
            </a:r>
          </a:p>
          <a:p>
            <a:pPr eaLnBrk="1" hangingPunct="1"/>
            <a:r>
              <a:rPr lang="en-US" altLang="x-none" sz="1600">
                <a:solidFill>
                  <a:srgbClr val="FF3300"/>
                </a:solidFill>
              </a:rPr>
              <a:t>Regular scoring </a:t>
            </a:r>
          </a:p>
        </p:txBody>
      </p:sp>
      <p:sp>
        <p:nvSpPr>
          <p:cNvPr id="16387" name="Text Box 17"/>
          <p:cNvSpPr txBox="1">
            <a:spLocks noChangeArrowheads="1"/>
          </p:cNvSpPr>
          <p:nvPr/>
        </p:nvSpPr>
        <p:spPr bwMode="auto">
          <a:xfrm>
            <a:off x="1892300" y="1055688"/>
            <a:ext cx="3517900" cy="392112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1800" b="1" i="1">
                <a:solidFill>
                  <a:srgbClr val="FF3300"/>
                </a:solidFill>
              </a:rPr>
              <a:t>No dribble Basketball – Half Court</a:t>
            </a:r>
          </a:p>
        </p:txBody>
      </p:sp>
      <p:sp>
        <p:nvSpPr>
          <p:cNvPr id="16388" name="Text Box 18"/>
          <p:cNvSpPr txBox="1">
            <a:spLocks noChangeArrowheads="1"/>
          </p:cNvSpPr>
          <p:nvPr/>
        </p:nvSpPr>
        <p:spPr bwMode="auto">
          <a:xfrm>
            <a:off x="533400" y="4757738"/>
            <a:ext cx="3429000" cy="2862262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b="1" i="1">
                <a:solidFill>
                  <a:srgbClr val="FF3300"/>
                </a:solidFill>
                <a:sym typeface="Wingdings" charset="2"/>
              </a:rPr>
              <a:t>Game Scoring Variation:</a:t>
            </a:r>
          </a:p>
          <a:p>
            <a:pPr eaLnBrk="1" hangingPunct="1"/>
            <a:endParaRPr lang="en-US" altLang="x-none" sz="1400">
              <a:solidFill>
                <a:srgbClr val="FF3300"/>
              </a:solidFill>
              <a:sym typeface="Wingdings" charset="2"/>
            </a:endParaRPr>
          </a:p>
          <a:p>
            <a:pPr eaLnBrk="1" hangingPunct="1"/>
            <a:r>
              <a:rPr lang="en-US" altLang="x-none" sz="1600" b="1">
                <a:solidFill>
                  <a:srgbClr val="FF3300"/>
                </a:solidFill>
                <a:sym typeface="Wingdings" charset="2"/>
              </a:rPr>
              <a:t>As above, but in addition:</a:t>
            </a:r>
          </a:p>
          <a:p>
            <a:pPr eaLnBrk="1" hangingPunct="1"/>
            <a:endParaRPr lang="en-US" altLang="x-none" sz="1600">
              <a:solidFill>
                <a:srgbClr val="FF3300"/>
              </a:solidFill>
              <a:sym typeface="Wingdings" charset="2"/>
            </a:endParaRPr>
          </a:p>
          <a:p>
            <a:pPr eaLnBrk="1" hangingPunct="1"/>
            <a:r>
              <a:rPr lang="en-US" altLang="x-none" sz="1600">
                <a:solidFill>
                  <a:srgbClr val="FF3300"/>
                </a:solidFill>
                <a:sym typeface="Wingdings" charset="2"/>
              </a:rPr>
              <a:t>Shots made from outside 3-point line = </a:t>
            </a:r>
          </a:p>
          <a:p>
            <a:pPr eaLnBrk="1" hangingPunct="1"/>
            <a:r>
              <a:rPr lang="en-US" altLang="x-none" sz="1600">
                <a:solidFill>
                  <a:srgbClr val="FF3300"/>
                </a:solidFill>
                <a:sym typeface="Wingdings" charset="2"/>
              </a:rPr>
              <a:t>4 points.</a:t>
            </a:r>
          </a:p>
          <a:p>
            <a:pPr eaLnBrk="1" hangingPunct="1"/>
            <a:endParaRPr lang="en-US" altLang="x-none" sz="1600" b="1">
              <a:solidFill>
                <a:srgbClr val="FF3300"/>
              </a:solidFill>
              <a:sym typeface="Wingdings" charset="2"/>
            </a:endParaRPr>
          </a:p>
          <a:p>
            <a:pPr eaLnBrk="1" hangingPunct="1"/>
            <a:r>
              <a:rPr lang="en-US" altLang="x-none" sz="1600" b="1">
                <a:solidFill>
                  <a:srgbClr val="FF3300"/>
                </a:solidFill>
                <a:sym typeface="Wingdings" charset="2"/>
              </a:rPr>
              <a:t>OR THE REVERSE</a:t>
            </a:r>
          </a:p>
          <a:p>
            <a:pPr eaLnBrk="1" hangingPunct="1"/>
            <a:endParaRPr lang="en-US" altLang="x-none" sz="1600">
              <a:solidFill>
                <a:srgbClr val="FF3300"/>
              </a:solidFill>
              <a:sym typeface="Wingdings" charset="2"/>
            </a:endParaRPr>
          </a:p>
          <a:p>
            <a:pPr eaLnBrk="1" hangingPunct="1"/>
            <a:r>
              <a:rPr lang="en-US" altLang="x-none" sz="1600">
                <a:solidFill>
                  <a:srgbClr val="FF3300"/>
                </a:solidFill>
                <a:sym typeface="Wingdings" charset="2"/>
              </a:rPr>
              <a:t>Shots made from inside key=3 points. </a:t>
            </a:r>
          </a:p>
          <a:p>
            <a:pPr eaLnBrk="1" hangingPunct="1"/>
            <a:endParaRPr lang="en-US" altLang="x-none" sz="1400">
              <a:solidFill>
                <a:srgbClr val="FF3300"/>
              </a:solidFill>
              <a:sym typeface="Wingdings" charset="2"/>
            </a:endParaRPr>
          </a:p>
        </p:txBody>
      </p:sp>
      <p:sp>
        <p:nvSpPr>
          <p:cNvPr id="16389" name="Text Box 19"/>
          <p:cNvSpPr txBox="1">
            <a:spLocks noChangeArrowheads="1"/>
          </p:cNvSpPr>
          <p:nvPr/>
        </p:nvSpPr>
        <p:spPr bwMode="auto">
          <a:xfrm>
            <a:off x="533400" y="1676400"/>
            <a:ext cx="6172200" cy="192405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b="1" i="1">
                <a:solidFill>
                  <a:srgbClr val="FF3300"/>
                </a:solidFill>
              </a:rPr>
              <a:t>Game format / Rules: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FF3300"/>
                </a:solidFill>
              </a:rPr>
              <a:t>3 vs. 3 or 4 vs. 4 or 5 vs. 5 @ half court </a:t>
            </a:r>
            <a:r>
              <a:rPr lang="en-US" altLang="x-none" sz="1600" b="1" i="1">
                <a:solidFill>
                  <a:srgbClr val="FF3300"/>
                </a:solidFill>
              </a:rPr>
              <a:t>(Teacher decision)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FF3300"/>
                </a:solidFill>
              </a:rPr>
              <a:t>Absolutely NO dribbling allowed (Violation:  Opposing team takes over outside top of key.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FF3300"/>
                </a:solidFill>
              </a:rPr>
              <a:t>Turnover off rebound?  Back to top of key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FF3300"/>
                </a:solidFill>
              </a:rPr>
              <a:t>Foul = 1 Free throw for other team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FF3300"/>
                </a:solidFill>
              </a:rPr>
              <a:t>Otherwise, use standard rules</a:t>
            </a:r>
          </a:p>
        </p:txBody>
      </p:sp>
      <p:sp>
        <p:nvSpPr>
          <p:cNvPr id="16390" name="Text Box 3"/>
          <p:cNvSpPr txBox="1">
            <a:spLocks noChangeArrowheads="1"/>
          </p:cNvSpPr>
          <p:nvPr/>
        </p:nvSpPr>
        <p:spPr bwMode="auto">
          <a:xfrm>
            <a:off x="1892300" y="514350"/>
            <a:ext cx="3505200" cy="40005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000" b="1">
                <a:solidFill>
                  <a:srgbClr val="FF0000"/>
                </a:solidFill>
              </a:rPr>
              <a:t>TEAM PRACTICE CARD</a:t>
            </a:r>
          </a:p>
        </p:txBody>
      </p:sp>
      <p:pic>
        <p:nvPicPr>
          <p:cNvPr id="16392" name="Picture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7825" y="4705350"/>
            <a:ext cx="2517775" cy="382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3" name="Text Box 8"/>
          <p:cNvSpPr txBox="1">
            <a:spLocks noChangeArrowheads="1"/>
          </p:cNvSpPr>
          <p:nvPr/>
        </p:nvSpPr>
        <p:spPr bwMode="auto">
          <a:xfrm>
            <a:off x="5259388" y="-15875"/>
            <a:ext cx="16398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/>
              <a:t>Players’ Side</a:t>
            </a:r>
          </a:p>
        </p:txBody>
      </p:sp>
      <p:sp>
        <p:nvSpPr>
          <p:cNvPr id="10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381000" y="4422775"/>
            <a:ext cx="3048000" cy="4140200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 b="1" i="1"/>
              <a:t>Possible questions to ask:</a:t>
            </a:r>
          </a:p>
          <a:p>
            <a:pPr eaLnBrk="1" hangingPunct="1"/>
            <a:r>
              <a:rPr lang="en-US" altLang="x-none" sz="1500" b="1"/>
              <a:t>Offense:</a:t>
            </a:r>
            <a:r>
              <a:rPr lang="en-US" altLang="x-none" sz="1500" b="1" i="1"/>
              <a:t>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600"/>
              <a:t>What will increase your chances of getting good shot opponents?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600"/>
              <a:t>When would it be a better time shoot from within the key.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600"/>
              <a:t>What does the ball handler have to watch for?</a:t>
            </a:r>
          </a:p>
          <a:p>
            <a:pPr eaLnBrk="1" hangingPunct="1"/>
            <a:endParaRPr lang="en-US" altLang="x-none" sz="700"/>
          </a:p>
          <a:p>
            <a:pPr eaLnBrk="1" hangingPunct="1"/>
            <a:r>
              <a:rPr lang="en-US" altLang="x-none" sz="1500" b="1"/>
              <a:t>Defense:</a:t>
            </a:r>
            <a:r>
              <a:rPr lang="en-US" altLang="x-none" sz="1500" b="1" i="1"/>
              <a:t>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600"/>
              <a:t>What is the better position for you to defend an opponent who is not on-the-ball?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600"/>
              <a:t>What about the one who is outside the 3 point line?</a:t>
            </a:r>
            <a:endParaRPr lang="en-US" altLang="x-none" sz="1600" b="1" i="1"/>
          </a:p>
          <a:p>
            <a:pPr eaLnBrk="1" hangingPunct="1">
              <a:buFontTx/>
              <a:buAutoNum type="arabicPeriod"/>
            </a:pPr>
            <a:endParaRPr lang="en-US" altLang="x-none" sz="1600"/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3733800" y="4422775"/>
            <a:ext cx="3036888" cy="4340225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 b="1" i="1"/>
              <a:t>Teacher / Team Coach:</a:t>
            </a:r>
          </a:p>
          <a:p>
            <a:pPr eaLnBrk="1" hangingPunct="1">
              <a:buFontTx/>
              <a:buChar char="•"/>
            </a:pPr>
            <a:r>
              <a:rPr lang="en-US" altLang="x-none" sz="1600"/>
              <a:t>  Focus on either offensive or</a:t>
            </a:r>
          </a:p>
          <a:p>
            <a:pPr eaLnBrk="1" hangingPunct="1"/>
            <a:r>
              <a:rPr lang="en-US" altLang="x-none" sz="1600"/>
              <a:t>   defensive play only.</a:t>
            </a:r>
          </a:p>
          <a:p>
            <a:pPr eaLnBrk="1" hangingPunct="1">
              <a:buFontTx/>
              <a:buChar char="•"/>
            </a:pPr>
            <a:r>
              <a:rPr lang="en-US" altLang="x-none" sz="1600"/>
              <a:t>  Focus on the action away from</a:t>
            </a:r>
          </a:p>
          <a:p>
            <a:pPr eaLnBrk="1" hangingPunct="1"/>
            <a:r>
              <a:rPr lang="en-US" altLang="x-none" sz="1600"/>
              <a:t>    the ball!! </a:t>
            </a:r>
          </a:p>
          <a:p>
            <a:pPr eaLnBrk="1" hangingPunct="1">
              <a:buFontTx/>
              <a:buChar char="•"/>
            </a:pPr>
            <a:r>
              <a:rPr lang="en-US" altLang="x-none" sz="1600"/>
              <a:t>  What do you see happening?</a:t>
            </a:r>
          </a:p>
          <a:p>
            <a:pPr eaLnBrk="1" hangingPunct="1">
              <a:buFontTx/>
              <a:buChar char="•"/>
            </a:pPr>
            <a:r>
              <a:rPr lang="en-US" altLang="x-none" sz="1600"/>
              <a:t>  Judge what your players are</a:t>
            </a:r>
          </a:p>
          <a:p>
            <a:pPr eaLnBrk="1" hangingPunct="1"/>
            <a:r>
              <a:rPr lang="en-US" altLang="x-none" sz="1600"/>
              <a:t>   doing well, and what is not</a:t>
            </a:r>
          </a:p>
          <a:p>
            <a:pPr eaLnBrk="1" hangingPunct="1"/>
            <a:r>
              <a:rPr lang="en-US" altLang="x-none" sz="1600"/>
              <a:t>   working well.</a:t>
            </a:r>
          </a:p>
          <a:p>
            <a:pPr eaLnBrk="1" hangingPunct="1">
              <a:buFontTx/>
              <a:buChar char="•"/>
            </a:pPr>
            <a:r>
              <a:rPr lang="en-US" altLang="x-none" sz="1600" b="1"/>
              <a:t>  Let them know! </a:t>
            </a:r>
            <a:r>
              <a:rPr lang="en-US" altLang="x-none" sz="1600" b="1">
                <a:sym typeface="Wingdings" charset="2"/>
              </a:rPr>
              <a:t></a:t>
            </a:r>
          </a:p>
          <a:p>
            <a:pPr eaLnBrk="1" hangingPunct="1"/>
            <a:endParaRPr lang="en-US" altLang="x-none" sz="1600" b="1">
              <a:sym typeface="Wingdings" charset="2"/>
            </a:endParaRPr>
          </a:p>
          <a:p>
            <a:pPr eaLnBrk="1" hangingPunct="1"/>
            <a:r>
              <a:rPr lang="en-US" altLang="x-none" sz="1800" b="1" i="1"/>
              <a:t>If/when Using time-outs:</a:t>
            </a:r>
            <a:r>
              <a:rPr lang="en-US" altLang="x-none" sz="1800" u="sng"/>
              <a:t> </a:t>
            </a:r>
          </a:p>
          <a:p>
            <a:pPr eaLnBrk="1" hangingPunct="1">
              <a:buFontTx/>
              <a:buChar char="•"/>
            </a:pPr>
            <a:r>
              <a:rPr lang="en-US" altLang="x-none" sz="1600"/>
              <a:t>  Ask what might be done</a:t>
            </a:r>
          </a:p>
          <a:p>
            <a:pPr eaLnBrk="1" hangingPunct="1"/>
            <a:r>
              <a:rPr lang="en-US" altLang="x-none" sz="1600"/>
              <a:t>   differently to play</a:t>
            </a:r>
          </a:p>
          <a:p>
            <a:pPr eaLnBrk="1" hangingPunct="1"/>
            <a:r>
              <a:rPr lang="en-US" altLang="x-none" sz="1600"/>
              <a:t>   effectively.</a:t>
            </a:r>
          </a:p>
          <a:p>
            <a:pPr eaLnBrk="1" hangingPunct="1">
              <a:buFontTx/>
              <a:buChar char="•"/>
            </a:pPr>
            <a:r>
              <a:rPr lang="en-US" altLang="x-none" sz="1600"/>
              <a:t>  Give feedback on what is</a:t>
            </a:r>
          </a:p>
          <a:p>
            <a:pPr eaLnBrk="1" hangingPunct="1"/>
            <a:r>
              <a:rPr lang="en-US" altLang="x-none" sz="1600"/>
              <a:t>   going well. </a:t>
            </a:r>
            <a:endParaRPr lang="en-US" altLang="x-none" sz="1400"/>
          </a:p>
        </p:txBody>
      </p:sp>
      <p:sp>
        <p:nvSpPr>
          <p:cNvPr id="17412" name="Text Box 6"/>
          <p:cNvSpPr txBox="1">
            <a:spLocks noChangeArrowheads="1"/>
          </p:cNvSpPr>
          <p:nvPr/>
        </p:nvSpPr>
        <p:spPr bwMode="auto">
          <a:xfrm>
            <a:off x="1785938" y="457200"/>
            <a:ext cx="3552825" cy="36988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1800" b="1" i="1"/>
              <a:t>No dribble Basketball – Half court</a:t>
            </a:r>
          </a:p>
        </p:txBody>
      </p:sp>
      <p:sp>
        <p:nvSpPr>
          <p:cNvPr id="17413" name="Text Box 11"/>
          <p:cNvSpPr txBox="1">
            <a:spLocks noChangeArrowheads="1"/>
          </p:cNvSpPr>
          <p:nvPr/>
        </p:nvSpPr>
        <p:spPr bwMode="auto">
          <a:xfrm>
            <a:off x="555625" y="914400"/>
            <a:ext cx="5949950" cy="422275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000" b="1"/>
              <a:t>Instructional Focus For Teacher and/or Team Coach</a:t>
            </a:r>
          </a:p>
        </p:txBody>
      </p:sp>
      <p:sp>
        <p:nvSpPr>
          <p:cNvPr id="17414" name="Text Box 12"/>
          <p:cNvSpPr txBox="1">
            <a:spLocks noChangeArrowheads="1"/>
          </p:cNvSpPr>
          <p:nvPr/>
        </p:nvSpPr>
        <p:spPr bwMode="auto">
          <a:xfrm>
            <a:off x="381000" y="2959100"/>
            <a:ext cx="6400800" cy="1308100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 b="1"/>
              <a:t>What tactical moves are emphasized? </a:t>
            </a:r>
          </a:p>
          <a:p>
            <a:pPr eaLnBrk="1" hangingPunct="1">
              <a:buFont typeface="Wingdings" charset="2"/>
              <a:buChar char="v"/>
            </a:pPr>
            <a:r>
              <a:rPr lang="en-US" altLang="x-none" sz="1600"/>
              <a:t>  </a:t>
            </a:r>
            <a:r>
              <a:rPr lang="en-US" altLang="x-none" sz="1600" b="1" i="1"/>
              <a:t>Offensive</a:t>
            </a:r>
            <a:r>
              <a:rPr lang="en-US" altLang="x-none" sz="1600"/>
              <a:t> – Decision-making? Support?  Adjust? Setting up a </a:t>
            </a:r>
          </a:p>
          <a:p>
            <a:pPr eaLnBrk="1" hangingPunct="1">
              <a:buFont typeface="Wingdings" charset="2"/>
              <a:buNone/>
            </a:pPr>
            <a:r>
              <a:rPr lang="en-US" altLang="x-none" sz="1600"/>
              <a:t>                          score?  Creating space?) </a:t>
            </a:r>
            <a:r>
              <a:rPr lang="en-US" altLang="x-none" sz="1200"/>
              <a:t>(e.g., off-the-ball moves, screens, V or L cuts)</a:t>
            </a:r>
          </a:p>
          <a:p>
            <a:pPr eaLnBrk="1" hangingPunct="1">
              <a:buFont typeface="Wingdings" charset="2"/>
              <a:buChar char="v"/>
            </a:pPr>
            <a:r>
              <a:rPr lang="en-US" altLang="x-none" sz="1600" b="1" i="1"/>
              <a:t>  Defensive</a:t>
            </a:r>
            <a:r>
              <a:rPr lang="en-US" altLang="x-none" sz="1600"/>
              <a:t> – Decision making? Cover? Adjust?  </a:t>
            </a:r>
            <a:r>
              <a:rPr lang="en-US" altLang="x-none" sz="1200"/>
              <a:t>(e.g., switching, defending </a:t>
            </a:r>
          </a:p>
          <a:p>
            <a:pPr eaLnBrk="1" hangingPunct="1">
              <a:buFont typeface="Wingdings" charset="2"/>
              <a:buNone/>
            </a:pPr>
            <a:r>
              <a:rPr lang="en-US" altLang="x-none" sz="1200"/>
              <a:t>                                  space vs. a player)</a:t>
            </a:r>
          </a:p>
        </p:txBody>
      </p:sp>
      <p:sp>
        <p:nvSpPr>
          <p:cNvPr id="17415" name="Text Box 13"/>
          <p:cNvSpPr txBox="1">
            <a:spLocks noChangeArrowheads="1"/>
          </p:cNvSpPr>
          <p:nvPr/>
        </p:nvSpPr>
        <p:spPr bwMode="auto">
          <a:xfrm>
            <a:off x="381000" y="1476375"/>
            <a:ext cx="6400800" cy="1370013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 b="1"/>
              <a:t>What are the tactical problems to be solved?</a:t>
            </a:r>
          </a:p>
          <a:p>
            <a:pPr eaLnBrk="1" hangingPunct="1">
              <a:buClr>
                <a:schemeClr val="tx1"/>
              </a:buClr>
              <a:buFont typeface="Wingdings" charset="2"/>
              <a:buChar char="v"/>
            </a:pPr>
            <a:r>
              <a:rPr lang="en-US" altLang="x-none" sz="1600"/>
              <a:t>  </a:t>
            </a:r>
            <a:r>
              <a:rPr lang="en-US" altLang="x-none" sz="1600" b="1" i="1"/>
              <a:t>Offensive</a:t>
            </a:r>
            <a:r>
              <a:rPr lang="en-US" altLang="x-none" sz="1600"/>
              <a:t> – Maintaining possession? Transition play? Creating space?</a:t>
            </a:r>
          </a:p>
          <a:p>
            <a:pPr eaLnBrk="1" hangingPunct="1">
              <a:buClr>
                <a:schemeClr val="tx1"/>
              </a:buClr>
              <a:buFont typeface="Wingdings" charset="2"/>
              <a:buNone/>
            </a:pPr>
            <a:r>
              <a:rPr lang="en-US" altLang="x-none" sz="1600"/>
              <a:t>                         Creating scoring opportunities?  </a:t>
            </a:r>
          </a:p>
          <a:p>
            <a:pPr eaLnBrk="1" hangingPunct="1">
              <a:buClr>
                <a:schemeClr val="tx1"/>
              </a:buClr>
              <a:buFont typeface="Wingdings" charset="2"/>
              <a:buChar char="v"/>
            </a:pPr>
            <a:r>
              <a:rPr lang="en-US" altLang="x-none" sz="1600"/>
              <a:t>  </a:t>
            </a:r>
            <a:r>
              <a:rPr lang="en-US" altLang="x-none" sz="1600" b="1" i="1"/>
              <a:t>Defensive</a:t>
            </a:r>
            <a:r>
              <a:rPr lang="en-US" altLang="x-none" sz="1600"/>
              <a:t> – (Re-)gaining possession. Defending space or a player?</a:t>
            </a:r>
          </a:p>
          <a:p>
            <a:pPr eaLnBrk="1" hangingPunct="1">
              <a:buClr>
                <a:schemeClr val="tx1"/>
              </a:buClr>
              <a:buFont typeface="Wingdings" charset="2"/>
              <a:buNone/>
            </a:pPr>
            <a:r>
              <a:rPr lang="en-US" altLang="x-none" sz="1600"/>
              <a:t>                          Defending as a team?          </a:t>
            </a:r>
          </a:p>
        </p:txBody>
      </p:sp>
      <p:sp>
        <p:nvSpPr>
          <p:cNvPr id="17417" name="Text Box 8"/>
          <p:cNvSpPr txBox="1">
            <a:spLocks noChangeArrowheads="1"/>
          </p:cNvSpPr>
          <p:nvPr/>
        </p:nvSpPr>
        <p:spPr bwMode="auto">
          <a:xfrm>
            <a:off x="3810000" y="0"/>
            <a:ext cx="30892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/>
              <a:t>Teacher/Team Coach Side</a:t>
            </a:r>
          </a:p>
        </p:txBody>
      </p:sp>
      <p:sp>
        <p:nvSpPr>
          <p:cNvPr id="10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17"/>
          <p:cNvSpPr txBox="1">
            <a:spLocks noChangeArrowheads="1"/>
          </p:cNvSpPr>
          <p:nvPr/>
        </p:nvSpPr>
        <p:spPr bwMode="auto">
          <a:xfrm>
            <a:off x="1662113" y="1117600"/>
            <a:ext cx="3806825" cy="461963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b="1" i="1">
                <a:solidFill>
                  <a:srgbClr val="FF3300"/>
                </a:solidFill>
              </a:rPr>
              <a:t>Get it Close . . . Get inside!!</a:t>
            </a:r>
          </a:p>
        </p:txBody>
      </p:sp>
      <p:sp>
        <p:nvSpPr>
          <p:cNvPr id="18435" name="Text Box 21"/>
          <p:cNvSpPr txBox="1">
            <a:spLocks noChangeArrowheads="1"/>
          </p:cNvSpPr>
          <p:nvPr/>
        </p:nvSpPr>
        <p:spPr bwMode="auto">
          <a:xfrm>
            <a:off x="381000" y="1817688"/>
            <a:ext cx="6324600" cy="954087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b="1" i="1">
                <a:solidFill>
                  <a:srgbClr val="FF3300"/>
                </a:solidFill>
              </a:rPr>
              <a:t>Game format / Rules: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FF3300"/>
                </a:solidFill>
              </a:rPr>
              <a:t>3 vs. 3 or 4 vs. 4  @ Half court </a:t>
            </a:r>
            <a:r>
              <a:rPr lang="en-US" altLang="x-none" sz="1600" b="1" i="1">
                <a:solidFill>
                  <a:srgbClr val="FF3300"/>
                </a:solidFill>
              </a:rPr>
              <a:t>(Teacher decision)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FF3300"/>
                </a:solidFill>
              </a:rPr>
              <a:t>Shots made from inside the key = 3 pts. </a:t>
            </a:r>
          </a:p>
        </p:txBody>
      </p:sp>
      <p:sp>
        <p:nvSpPr>
          <p:cNvPr id="18436" name="Text Box 49"/>
          <p:cNvSpPr txBox="1">
            <a:spLocks noChangeArrowheads="1"/>
          </p:cNvSpPr>
          <p:nvPr/>
        </p:nvSpPr>
        <p:spPr bwMode="auto">
          <a:xfrm>
            <a:off x="381000" y="3036888"/>
            <a:ext cx="6324600" cy="115570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000" b="1" i="1">
                <a:solidFill>
                  <a:srgbClr val="FF3300"/>
                </a:solidFill>
              </a:rPr>
              <a:t>How To Score:</a:t>
            </a:r>
            <a:endParaRPr lang="en-US" altLang="x-none" sz="2000">
              <a:solidFill>
                <a:srgbClr val="FF3300"/>
              </a:solidFill>
            </a:endParaRPr>
          </a:p>
          <a:p>
            <a:pPr eaLnBrk="1" hangingPunct="1"/>
            <a:r>
              <a:rPr lang="en-US" altLang="x-none" sz="1600">
                <a:solidFill>
                  <a:srgbClr val="FF3300"/>
                </a:solidFill>
              </a:rPr>
              <a:t>Regular scoring</a:t>
            </a:r>
          </a:p>
          <a:p>
            <a:pPr eaLnBrk="1" hangingPunct="1"/>
            <a:endParaRPr lang="en-US" altLang="x-none" sz="1600">
              <a:solidFill>
                <a:srgbClr val="FF3300"/>
              </a:solidFill>
            </a:endParaRPr>
          </a:p>
          <a:p>
            <a:pPr eaLnBrk="1" hangingPunct="1"/>
            <a:endParaRPr lang="en-US" altLang="x-none" sz="1600">
              <a:solidFill>
                <a:srgbClr val="FF3300"/>
              </a:solidFill>
            </a:endParaRPr>
          </a:p>
        </p:txBody>
      </p:sp>
      <p:sp>
        <p:nvSpPr>
          <p:cNvPr id="18437" name="Text Box 3"/>
          <p:cNvSpPr txBox="1">
            <a:spLocks noChangeArrowheads="1"/>
          </p:cNvSpPr>
          <p:nvPr/>
        </p:nvSpPr>
        <p:spPr bwMode="auto">
          <a:xfrm>
            <a:off x="1706563" y="438150"/>
            <a:ext cx="3779837" cy="40005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000" b="1">
                <a:solidFill>
                  <a:srgbClr val="FF0000"/>
                </a:solidFill>
              </a:rPr>
              <a:t>TEAM PRACTICE CARD</a:t>
            </a:r>
          </a:p>
        </p:txBody>
      </p:sp>
      <p:sp>
        <p:nvSpPr>
          <p:cNvPr id="18439" name="Text Box 18"/>
          <p:cNvSpPr txBox="1">
            <a:spLocks noChangeArrowheads="1"/>
          </p:cNvSpPr>
          <p:nvPr/>
        </p:nvSpPr>
        <p:spPr bwMode="auto">
          <a:xfrm>
            <a:off x="381000" y="4484688"/>
            <a:ext cx="3352800" cy="2678112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b="1" i="1">
                <a:solidFill>
                  <a:srgbClr val="FF3300"/>
                </a:solidFill>
                <a:sym typeface="Wingdings" charset="2"/>
              </a:rPr>
              <a:t>Game Scoring Variation:</a:t>
            </a:r>
          </a:p>
          <a:p>
            <a:pPr eaLnBrk="1" hangingPunct="1"/>
            <a:endParaRPr lang="en-US" altLang="x-none" sz="1600">
              <a:solidFill>
                <a:srgbClr val="FF3300"/>
              </a:solidFill>
              <a:sym typeface="Wingdings" charset="2"/>
            </a:endParaRPr>
          </a:p>
          <a:p>
            <a:pPr eaLnBrk="1" hangingPunct="1"/>
            <a:r>
              <a:rPr lang="en-US" altLang="x-none" sz="1600">
                <a:solidFill>
                  <a:srgbClr val="FF3300"/>
                </a:solidFill>
                <a:sym typeface="Wingdings" charset="2"/>
              </a:rPr>
              <a:t>As above, but in addition:</a:t>
            </a:r>
            <a:r>
              <a:rPr lang="en-US" altLang="x-none" sz="1600">
                <a:solidFill>
                  <a:srgbClr val="FF3300"/>
                </a:solidFill>
              </a:rPr>
              <a:t> </a:t>
            </a:r>
          </a:p>
          <a:p>
            <a:pPr eaLnBrk="1" hangingPunct="1"/>
            <a:endParaRPr lang="en-US" altLang="x-none" sz="1600">
              <a:solidFill>
                <a:srgbClr val="FF3300"/>
              </a:solidFill>
            </a:endParaRPr>
          </a:p>
          <a:p>
            <a:pPr eaLnBrk="1" hangingPunct="1"/>
            <a:r>
              <a:rPr lang="en-US" altLang="x-none" sz="1600">
                <a:solidFill>
                  <a:srgbClr val="FF3300"/>
                </a:solidFill>
              </a:rPr>
              <a:t>Shots made from outside the 3 pt. arc = only 1 pt.</a:t>
            </a:r>
          </a:p>
          <a:p>
            <a:pPr eaLnBrk="1" hangingPunct="1"/>
            <a:endParaRPr lang="en-US" altLang="x-none" sz="1400">
              <a:solidFill>
                <a:srgbClr val="FF3300"/>
              </a:solidFill>
              <a:sym typeface="Wingdings" charset="2"/>
            </a:endParaRPr>
          </a:p>
          <a:p>
            <a:pPr eaLnBrk="1" hangingPunct="1"/>
            <a:r>
              <a:rPr lang="en-US" altLang="x-none" sz="1400">
                <a:solidFill>
                  <a:srgbClr val="FF3300"/>
                </a:solidFill>
                <a:sym typeface="Wingdings" charset="2"/>
              </a:rPr>
              <a:t> </a:t>
            </a:r>
          </a:p>
          <a:p>
            <a:pPr eaLnBrk="1" hangingPunct="1"/>
            <a:endParaRPr lang="en-US" altLang="x-none" sz="1800" b="1">
              <a:solidFill>
                <a:srgbClr val="FF3300"/>
              </a:solidFill>
              <a:sym typeface="Wingdings" charset="2"/>
            </a:endParaRPr>
          </a:p>
          <a:p>
            <a:pPr eaLnBrk="1" hangingPunct="1"/>
            <a:endParaRPr lang="en-US" altLang="x-none" sz="1800" b="1">
              <a:solidFill>
                <a:srgbClr val="FF3300"/>
              </a:solidFill>
            </a:endParaRPr>
          </a:p>
        </p:txBody>
      </p:sp>
      <p:pic>
        <p:nvPicPr>
          <p:cNvPr id="18440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3988" y="4343400"/>
            <a:ext cx="2728912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41" name="Text Box 8"/>
          <p:cNvSpPr txBox="1">
            <a:spLocks noChangeArrowheads="1"/>
          </p:cNvSpPr>
          <p:nvPr/>
        </p:nvSpPr>
        <p:spPr bwMode="auto">
          <a:xfrm>
            <a:off x="5259388" y="-15875"/>
            <a:ext cx="16398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/>
              <a:t>Players’ Side</a:t>
            </a:r>
          </a:p>
        </p:txBody>
      </p:sp>
      <p:sp>
        <p:nvSpPr>
          <p:cNvPr id="10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381000" y="4419600"/>
            <a:ext cx="3048000" cy="4279900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231775" indent="-23177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600" b="1" i="1"/>
              <a:t>Possible questions to ask:</a:t>
            </a:r>
          </a:p>
          <a:p>
            <a:pPr eaLnBrk="1" hangingPunct="1"/>
            <a:r>
              <a:rPr lang="en-US" altLang="x-none" sz="1500" b="1"/>
              <a:t>Offense:</a:t>
            </a:r>
            <a:r>
              <a:rPr lang="en-US" altLang="x-none" sz="1500" b="1" i="1"/>
              <a:t> </a:t>
            </a:r>
          </a:p>
          <a:p>
            <a:pPr eaLnBrk="1" hangingPunct="1">
              <a:buFontTx/>
              <a:buChar char="•"/>
            </a:pPr>
            <a:r>
              <a:rPr lang="en-US" altLang="x-none" sz="1500"/>
              <a:t>What is necessary to get good shot opportunities inside the key?</a:t>
            </a:r>
          </a:p>
          <a:p>
            <a:pPr eaLnBrk="1" hangingPunct="1">
              <a:buFontTx/>
              <a:buChar char="•"/>
            </a:pPr>
            <a:r>
              <a:rPr lang="en-US" altLang="x-none" sz="1500"/>
              <a:t>When might it be better to shoot from outside the key? </a:t>
            </a:r>
          </a:p>
          <a:p>
            <a:pPr eaLnBrk="1" hangingPunct="1">
              <a:buFontTx/>
              <a:buChar char="•"/>
            </a:pPr>
            <a:r>
              <a:rPr lang="en-US" altLang="x-none" sz="1500"/>
              <a:t>How might you create space inside the key for your teammates?</a:t>
            </a:r>
          </a:p>
          <a:p>
            <a:pPr eaLnBrk="1" hangingPunct="1">
              <a:buFontTx/>
              <a:buChar char="•"/>
            </a:pPr>
            <a:r>
              <a:rPr lang="en-US" altLang="x-none" sz="1500"/>
              <a:t>From which angle are shots perhaps a little easier to make?</a:t>
            </a:r>
            <a:r>
              <a:rPr lang="en-US" altLang="x-none" sz="1600"/>
              <a:t> </a:t>
            </a:r>
          </a:p>
          <a:p>
            <a:pPr eaLnBrk="1" hangingPunct="1">
              <a:buFontTx/>
              <a:buChar char="•"/>
            </a:pPr>
            <a:endParaRPr lang="en-US" altLang="x-none" sz="1600"/>
          </a:p>
          <a:p>
            <a:pPr eaLnBrk="1" hangingPunct="1"/>
            <a:r>
              <a:rPr lang="en-US" altLang="x-none" sz="1500" b="1"/>
              <a:t>Defense:</a:t>
            </a:r>
          </a:p>
          <a:p>
            <a:pPr eaLnBrk="1" hangingPunct="1">
              <a:buFontTx/>
              <a:buChar char="•"/>
            </a:pPr>
            <a:r>
              <a:rPr lang="en-US" altLang="x-none" sz="1500"/>
              <a:t>What will prevent the other team from getting close shots?</a:t>
            </a:r>
          </a:p>
          <a:p>
            <a:pPr eaLnBrk="1" hangingPunct="1">
              <a:buFontTx/>
              <a:buChar char="•"/>
            </a:pPr>
            <a:r>
              <a:rPr lang="en-US" altLang="x-none" sz="1500"/>
              <a:t>What are you noticing about the other team’s choice of shots?  How might you try to stop that? </a:t>
            </a:r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3752850" y="4419600"/>
            <a:ext cx="3036888" cy="3540125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indent="23177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600" b="1" i="1"/>
              <a:t>Teacher or Team Coach:</a:t>
            </a:r>
          </a:p>
          <a:p>
            <a:pPr eaLnBrk="1" hangingPunct="1">
              <a:buFontTx/>
              <a:buChar char="•"/>
            </a:pPr>
            <a:r>
              <a:rPr lang="en-US" altLang="x-none" sz="1600"/>
              <a:t>Pick a game play dimension</a:t>
            </a:r>
          </a:p>
          <a:p>
            <a:pPr eaLnBrk="1" hangingPunct="1"/>
            <a:r>
              <a:rPr lang="en-US" altLang="x-none" sz="1600"/>
              <a:t>and one of your players. </a:t>
            </a:r>
          </a:p>
          <a:p>
            <a:pPr eaLnBrk="1" hangingPunct="1">
              <a:buFontTx/>
              <a:buChar char="•"/>
            </a:pPr>
            <a:r>
              <a:rPr lang="en-US" altLang="x-none" sz="1600"/>
              <a:t>What do you see happening?</a:t>
            </a:r>
          </a:p>
          <a:p>
            <a:pPr eaLnBrk="1" hangingPunct="1">
              <a:buFontTx/>
              <a:buChar char="•"/>
            </a:pPr>
            <a:r>
              <a:rPr lang="en-US" altLang="x-none" sz="1600"/>
              <a:t>Judge what your player is</a:t>
            </a:r>
          </a:p>
          <a:p>
            <a:pPr eaLnBrk="1" hangingPunct="1"/>
            <a:r>
              <a:rPr lang="en-US" altLang="x-none" sz="1600"/>
              <a:t>doing well, and what is not</a:t>
            </a:r>
          </a:p>
          <a:p>
            <a:pPr eaLnBrk="1" hangingPunct="1"/>
            <a:r>
              <a:rPr lang="en-US" altLang="x-none" sz="1600"/>
              <a:t>working well.</a:t>
            </a:r>
          </a:p>
          <a:p>
            <a:pPr eaLnBrk="1" hangingPunct="1">
              <a:buFontTx/>
              <a:buChar char="•"/>
            </a:pPr>
            <a:r>
              <a:rPr lang="en-US" altLang="x-none" sz="1600" b="1"/>
              <a:t>Let them know! </a:t>
            </a:r>
            <a:r>
              <a:rPr lang="en-US" altLang="x-none" sz="1600" b="1">
                <a:sym typeface="Wingdings" charset="2"/>
              </a:rPr>
              <a:t></a:t>
            </a:r>
            <a:endParaRPr lang="en-US" altLang="x-none" sz="1600" b="1"/>
          </a:p>
          <a:p>
            <a:pPr eaLnBrk="1" hangingPunct="1"/>
            <a:endParaRPr lang="en-US" altLang="x-none" sz="1600" b="1" i="1"/>
          </a:p>
          <a:p>
            <a:pPr eaLnBrk="1" hangingPunct="1"/>
            <a:r>
              <a:rPr lang="en-US" altLang="x-none" sz="1600" b="1" i="1"/>
              <a:t>If/when Using time-outs:</a:t>
            </a:r>
            <a:r>
              <a:rPr lang="en-US" altLang="x-none" sz="1400" u="sng"/>
              <a:t> </a:t>
            </a:r>
          </a:p>
          <a:p>
            <a:pPr eaLnBrk="1" hangingPunct="1">
              <a:buFontTx/>
              <a:buChar char="•"/>
            </a:pPr>
            <a:r>
              <a:rPr lang="en-US" altLang="x-none" sz="1400"/>
              <a:t>A</a:t>
            </a:r>
            <a:r>
              <a:rPr lang="en-US" altLang="x-none" sz="1600"/>
              <a:t>sk what might be done</a:t>
            </a:r>
          </a:p>
          <a:p>
            <a:pPr eaLnBrk="1" hangingPunct="1"/>
            <a:r>
              <a:rPr lang="en-US" altLang="x-none" sz="1600"/>
              <a:t>differently to play effectively</a:t>
            </a:r>
          </a:p>
          <a:p>
            <a:pPr eaLnBrk="1" hangingPunct="1">
              <a:buFontTx/>
              <a:buChar char="•"/>
            </a:pPr>
            <a:r>
              <a:rPr lang="en-US" altLang="x-none" sz="1600"/>
              <a:t>Give feedback on what is going</a:t>
            </a:r>
          </a:p>
          <a:p>
            <a:pPr eaLnBrk="1" hangingPunct="1"/>
            <a:r>
              <a:rPr lang="en-US" altLang="x-none" sz="1600"/>
              <a:t>well. </a:t>
            </a:r>
          </a:p>
        </p:txBody>
      </p:sp>
      <p:sp>
        <p:nvSpPr>
          <p:cNvPr id="19460" name="Text Box 6"/>
          <p:cNvSpPr txBox="1">
            <a:spLocks noChangeArrowheads="1"/>
          </p:cNvSpPr>
          <p:nvPr/>
        </p:nvSpPr>
        <p:spPr bwMode="auto">
          <a:xfrm>
            <a:off x="1693863" y="355600"/>
            <a:ext cx="3738562" cy="461963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b="1" i="1"/>
              <a:t>Get it close . . . Get inside!!</a:t>
            </a:r>
          </a:p>
        </p:txBody>
      </p:sp>
      <p:sp>
        <p:nvSpPr>
          <p:cNvPr id="19461" name="Text Box 9"/>
          <p:cNvSpPr txBox="1">
            <a:spLocks noChangeArrowheads="1"/>
          </p:cNvSpPr>
          <p:nvPr/>
        </p:nvSpPr>
        <p:spPr bwMode="auto">
          <a:xfrm>
            <a:off x="381000" y="2959100"/>
            <a:ext cx="6400800" cy="1308100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 b="1"/>
              <a:t>What tactical moves are emphasized? </a:t>
            </a:r>
          </a:p>
          <a:p>
            <a:pPr eaLnBrk="1" hangingPunct="1">
              <a:buFont typeface="Wingdings" charset="2"/>
              <a:buChar char="v"/>
            </a:pPr>
            <a:r>
              <a:rPr lang="en-US" altLang="x-none" sz="1600"/>
              <a:t>  </a:t>
            </a:r>
            <a:r>
              <a:rPr lang="en-US" altLang="x-none" sz="1600" b="1" i="1"/>
              <a:t>Offensive</a:t>
            </a:r>
            <a:r>
              <a:rPr lang="en-US" altLang="x-none" sz="1600"/>
              <a:t> – Decision-making? Support?  Adjust? Setting up a </a:t>
            </a:r>
          </a:p>
          <a:p>
            <a:pPr eaLnBrk="1" hangingPunct="1">
              <a:buFont typeface="Wingdings" charset="2"/>
              <a:buNone/>
            </a:pPr>
            <a:r>
              <a:rPr lang="en-US" altLang="x-none" sz="1600"/>
              <a:t>                          score?  Creating space?) </a:t>
            </a:r>
            <a:r>
              <a:rPr lang="en-US" altLang="x-none" sz="1200"/>
              <a:t>(e.g., off-the-ball moves, screens, V or L cuts)</a:t>
            </a:r>
          </a:p>
          <a:p>
            <a:pPr eaLnBrk="1" hangingPunct="1">
              <a:buFont typeface="Wingdings" charset="2"/>
              <a:buChar char="v"/>
            </a:pPr>
            <a:r>
              <a:rPr lang="en-US" altLang="x-none" sz="1600" b="1" i="1"/>
              <a:t>  Defensive</a:t>
            </a:r>
            <a:r>
              <a:rPr lang="en-US" altLang="x-none" sz="1600"/>
              <a:t> – Decision making? Cover? Adjust?  </a:t>
            </a:r>
            <a:r>
              <a:rPr lang="en-US" altLang="x-none" sz="1200"/>
              <a:t>(e.g., switching, defending </a:t>
            </a:r>
          </a:p>
          <a:p>
            <a:pPr eaLnBrk="1" hangingPunct="1">
              <a:buFont typeface="Wingdings" charset="2"/>
              <a:buNone/>
            </a:pPr>
            <a:r>
              <a:rPr lang="en-US" altLang="x-none" sz="1200"/>
              <a:t>                                  space vs. a player)</a:t>
            </a:r>
          </a:p>
        </p:txBody>
      </p:sp>
      <p:sp>
        <p:nvSpPr>
          <p:cNvPr id="19462" name="Text Box 10"/>
          <p:cNvSpPr txBox="1">
            <a:spLocks noChangeArrowheads="1"/>
          </p:cNvSpPr>
          <p:nvPr/>
        </p:nvSpPr>
        <p:spPr bwMode="auto">
          <a:xfrm>
            <a:off x="439738" y="890588"/>
            <a:ext cx="6248400" cy="400050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000" b="1"/>
              <a:t>Instructional Focus For Teacher and/or Team Coach</a:t>
            </a:r>
          </a:p>
        </p:txBody>
      </p:sp>
      <p:sp>
        <p:nvSpPr>
          <p:cNvPr id="19463" name="Text Box 11"/>
          <p:cNvSpPr txBox="1">
            <a:spLocks noChangeArrowheads="1"/>
          </p:cNvSpPr>
          <p:nvPr/>
        </p:nvSpPr>
        <p:spPr bwMode="auto">
          <a:xfrm>
            <a:off x="381000" y="1449388"/>
            <a:ext cx="6400800" cy="1370012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 b="1"/>
              <a:t>What are the tactical problems to be solved?</a:t>
            </a:r>
          </a:p>
          <a:p>
            <a:pPr eaLnBrk="1" hangingPunct="1">
              <a:buClr>
                <a:schemeClr val="tx1"/>
              </a:buClr>
              <a:buFont typeface="Wingdings" charset="2"/>
              <a:buChar char="v"/>
            </a:pPr>
            <a:r>
              <a:rPr lang="en-US" altLang="x-none" sz="1600"/>
              <a:t>    </a:t>
            </a:r>
            <a:r>
              <a:rPr lang="en-US" altLang="x-none" sz="1600" b="1" i="1"/>
              <a:t>Offensive</a:t>
            </a:r>
            <a:r>
              <a:rPr lang="en-US" altLang="x-none" sz="1600"/>
              <a:t> – Maintaining possession? Transition play? Creating space?</a:t>
            </a:r>
          </a:p>
          <a:p>
            <a:pPr eaLnBrk="1" hangingPunct="1">
              <a:buClr>
                <a:schemeClr val="tx1"/>
              </a:buClr>
              <a:buFont typeface="Wingdings" charset="2"/>
              <a:buNone/>
            </a:pPr>
            <a:r>
              <a:rPr lang="en-US" altLang="x-none" sz="1600"/>
              <a:t>                           Creating scoring opportunities?  </a:t>
            </a:r>
          </a:p>
          <a:p>
            <a:pPr eaLnBrk="1" hangingPunct="1">
              <a:buClr>
                <a:schemeClr val="tx1"/>
              </a:buClr>
              <a:buFont typeface="Wingdings" charset="2"/>
              <a:buChar char="v"/>
            </a:pPr>
            <a:r>
              <a:rPr lang="en-US" altLang="x-none" sz="1600"/>
              <a:t>    </a:t>
            </a:r>
            <a:r>
              <a:rPr lang="en-US" altLang="x-none" sz="1600" b="1" i="1"/>
              <a:t>Defensive</a:t>
            </a:r>
            <a:r>
              <a:rPr lang="en-US" altLang="x-none" sz="1600"/>
              <a:t> – (Re-)gaining possession. Defending space or a player?</a:t>
            </a:r>
          </a:p>
          <a:p>
            <a:pPr eaLnBrk="1" hangingPunct="1">
              <a:buClr>
                <a:schemeClr val="tx1"/>
              </a:buClr>
              <a:buFont typeface="Wingdings" charset="2"/>
              <a:buNone/>
            </a:pPr>
            <a:r>
              <a:rPr lang="en-US" altLang="x-none" sz="1600"/>
              <a:t>                            Defending as a team?          </a:t>
            </a:r>
          </a:p>
        </p:txBody>
      </p:sp>
      <p:sp>
        <p:nvSpPr>
          <p:cNvPr id="19465" name="Text Box 8"/>
          <p:cNvSpPr txBox="1">
            <a:spLocks noChangeArrowheads="1"/>
          </p:cNvSpPr>
          <p:nvPr/>
        </p:nvSpPr>
        <p:spPr bwMode="auto">
          <a:xfrm>
            <a:off x="3810000" y="0"/>
            <a:ext cx="30892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/>
              <a:t>Teacher/Team Coach Side</a:t>
            </a:r>
          </a:p>
        </p:txBody>
      </p:sp>
      <p:sp>
        <p:nvSpPr>
          <p:cNvPr id="10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5"/>
          <p:cNvSpPr txBox="1">
            <a:spLocks noChangeArrowheads="1"/>
          </p:cNvSpPr>
          <p:nvPr/>
        </p:nvSpPr>
        <p:spPr bwMode="auto">
          <a:xfrm>
            <a:off x="1912938" y="293688"/>
            <a:ext cx="3306762" cy="523875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800" b="1" i="1">
                <a:solidFill>
                  <a:srgbClr val="FF3300"/>
                </a:solidFill>
              </a:rPr>
              <a:t>Overload Basketball</a:t>
            </a:r>
          </a:p>
        </p:txBody>
      </p:sp>
      <p:sp>
        <p:nvSpPr>
          <p:cNvPr id="20483" name="Text Box 6"/>
          <p:cNvSpPr txBox="1">
            <a:spLocks noChangeArrowheads="1"/>
          </p:cNvSpPr>
          <p:nvPr/>
        </p:nvSpPr>
        <p:spPr bwMode="auto">
          <a:xfrm>
            <a:off x="381000" y="1143000"/>
            <a:ext cx="6400800" cy="1735138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b="1" i="1" dirty="0">
                <a:solidFill>
                  <a:srgbClr val="FF3300"/>
                </a:solidFill>
              </a:rPr>
              <a:t>Game format / Rules: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600" dirty="0">
                <a:solidFill>
                  <a:srgbClr val="FF3300"/>
                </a:solidFill>
              </a:rPr>
              <a:t>3 vs. 3 or 4 vs. </a:t>
            </a:r>
            <a:r>
              <a:rPr lang="en-US" altLang="x-none" sz="1600">
                <a:solidFill>
                  <a:srgbClr val="FF3300"/>
                </a:solidFill>
              </a:rPr>
              <a:t>4 or 5 </a:t>
            </a:r>
            <a:r>
              <a:rPr lang="en-US" altLang="x-none" sz="1600" smtClean="0">
                <a:solidFill>
                  <a:srgbClr val="FF3300"/>
                </a:solidFill>
              </a:rPr>
              <a:t>vs. </a:t>
            </a:r>
            <a:r>
              <a:rPr lang="en-US" altLang="x-none" sz="1600" dirty="0">
                <a:solidFill>
                  <a:srgbClr val="FF3300"/>
                </a:solidFill>
              </a:rPr>
              <a:t>5  - Half court </a:t>
            </a:r>
            <a:r>
              <a:rPr lang="en-US" altLang="x-none" sz="1800" b="1" i="1" dirty="0">
                <a:solidFill>
                  <a:srgbClr val="FF3300"/>
                </a:solidFill>
              </a:rPr>
              <a:t>(Teacher’s decision)</a:t>
            </a:r>
            <a:endParaRPr lang="en-US" altLang="x-none" sz="1600" dirty="0">
              <a:solidFill>
                <a:srgbClr val="FF3300"/>
              </a:solidFill>
            </a:endParaRPr>
          </a:p>
          <a:p>
            <a:pPr eaLnBrk="1" hangingPunct="1">
              <a:buFontTx/>
              <a:buAutoNum type="arabicPeriod"/>
            </a:pPr>
            <a:r>
              <a:rPr lang="en-US" altLang="x-none" sz="1600" dirty="0">
                <a:solidFill>
                  <a:srgbClr val="FF3300"/>
                </a:solidFill>
              </a:rPr>
              <a:t>4 players on offense; 3 on defense.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600" dirty="0">
                <a:solidFill>
                  <a:srgbClr val="FF3300"/>
                </a:solidFill>
              </a:rPr>
              <a:t>Regular violation rules.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600" dirty="0">
                <a:solidFill>
                  <a:srgbClr val="FF3300"/>
                </a:solidFill>
              </a:rPr>
              <a:t>Only one offensive player in the key allowed at all times.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600" dirty="0">
                <a:solidFill>
                  <a:srgbClr val="FF3300"/>
                </a:solidFill>
              </a:rPr>
              <a:t>Extra defensive player subs in every minute.</a:t>
            </a:r>
          </a:p>
        </p:txBody>
      </p:sp>
      <p:sp>
        <p:nvSpPr>
          <p:cNvPr id="20484" name="Text Box 19"/>
          <p:cNvSpPr txBox="1">
            <a:spLocks noChangeArrowheads="1"/>
          </p:cNvSpPr>
          <p:nvPr/>
        </p:nvSpPr>
        <p:spPr bwMode="auto">
          <a:xfrm>
            <a:off x="376238" y="3124200"/>
            <a:ext cx="6405562" cy="1878013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000" b="1" i="1">
                <a:solidFill>
                  <a:srgbClr val="FF3300"/>
                </a:solidFill>
              </a:rPr>
              <a:t>Players – How To Score</a:t>
            </a:r>
            <a:endParaRPr lang="en-US" altLang="x-none" sz="2000">
              <a:solidFill>
                <a:srgbClr val="FF3300"/>
              </a:solidFill>
            </a:endParaRPr>
          </a:p>
          <a:p>
            <a:pPr eaLnBrk="1" hangingPunct="1"/>
            <a:r>
              <a:rPr lang="en-US" altLang="x-none" sz="1600" b="1">
                <a:solidFill>
                  <a:srgbClr val="FF3300"/>
                </a:solidFill>
              </a:rPr>
              <a:t>Offense: </a:t>
            </a:r>
          </a:p>
          <a:p>
            <a:pPr eaLnBrk="1" hangingPunct="1"/>
            <a:r>
              <a:rPr lang="en-US" altLang="x-none" sz="1600">
                <a:solidFill>
                  <a:srgbClr val="FF3300"/>
                </a:solidFill>
              </a:rPr>
              <a:t>Regular scoring</a:t>
            </a:r>
          </a:p>
          <a:p>
            <a:pPr eaLnBrk="1" hangingPunct="1"/>
            <a:endParaRPr lang="en-US" altLang="x-none" sz="1600">
              <a:solidFill>
                <a:srgbClr val="FF3300"/>
              </a:solidFill>
            </a:endParaRPr>
          </a:p>
          <a:p>
            <a:pPr eaLnBrk="1" hangingPunct="1"/>
            <a:r>
              <a:rPr lang="en-US" altLang="x-none" sz="1600" b="1">
                <a:solidFill>
                  <a:srgbClr val="FF3300"/>
                </a:solidFill>
              </a:rPr>
              <a:t>Defense</a:t>
            </a:r>
          </a:p>
          <a:p>
            <a:pPr eaLnBrk="1" hangingPunct="1"/>
            <a:r>
              <a:rPr lang="en-US" altLang="x-none" sz="1600">
                <a:solidFill>
                  <a:srgbClr val="FF3300"/>
                </a:solidFill>
              </a:rPr>
              <a:t>Any intercepted or touched pass between opponents by short-handed team</a:t>
            </a:r>
          </a:p>
          <a:p>
            <a:pPr eaLnBrk="1" hangingPunct="1"/>
            <a:r>
              <a:rPr lang="en-US" altLang="x-none" sz="1600">
                <a:solidFill>
                  <a:srgbClr val="FF3300"/>
                </a:solidFill>
              </a:rPr>
              <a:t> = 2 pts.</a:t>
            </a:r>
          </a:p>
        </p:txBody>
      </p:sp>
      <p:pic>
        <p:nvPicPr>
          <p:cNvPr id="20486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5334000"/>
            <a:ext cx="2921000" cy="33274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487" name="Text Box 8"/>
          <p:cNvSpPr txBox="1">
            <a:spLocks noChangeArrowheads="1"/>
          </p:cNvSpPr>
          <p:nvPr/>
        </p:nvSpPr>
        <p:spPr bwMode="auto">
          <a:xfrm>
            <a:off x="5259388" y="-15875"/>
            <a:ext cx="16398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/>
              <a:t>Players’ Side</a:t>
            </a: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381000" y="4441825"/>
            <a:ext cx="3048000" cy="420052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600" b="1" i="1"/>
              <a:t>Possible questions to ask:</a:t>
            </a:r>
          </a:p>
          <a:p>
            <a:pPr eaLnBrk="1" hangingPunct="1"/>
            <a:r>
              <a:rPr lang="en-US" altLang="x-none" sz="1500" b="1" i="1"/>
              <a:t>Offense: </a:t>
            </a:r>
          </a:p>
          <a:p>
            <a:pPr eaLnBrk="1" hangingPunct="1">
              <a:buFontTx/>
              <a:buChar char="•"/>
            </a:pPr>
            <a:r>
              <a:rPr lang="en-US" altLang="x-none" sz="1400"/>
              <a:t>What is necessary to get good shot opportunities? </a:t>
            </a:r>
          </a:p>
          <a:p>
            <a:pPr eaLnBrk="1" hangingPunct="1">
              <a:buFontTx/>
              <a:buChar char="•"/>
            </a:pPr>
            <a:r>
              <a:rPr lang="en-US" altLang="x-none" sz="1400"/>
              <a:t>When might it be a better time to drive to the basket? </a:t>
            </a:r>
          </a:p>
          <a:p>
            <a:pPr eaLnBrk="1" hangingPunct="1">
              <a:buFontTx/>
              <a:buChar char="•"/>
            </a:pPr>
            <a:r>
              <a:rPr lang="en-US" altLang="x-none" sz="1400"/>
              <a:t>How might you create space inside the key for your teammates?</a:t>
            </a:r>
          </a:p>
          <a:p>
            <a:pPr eaLnBrk="1" hangingPunct="1">
              <a:buFontTx/>
              <a:buChar char="•"/>
            </a:pPr>
            <a:r>
              <a:rPr lang="en-US" altLang="x-none" sz="1400"/>
              <a:t>From which angle are shots perhaps easier to make? </a:t>
            </a:r>
          </a:p>
          <a:p>
            <a:pPr eaLnBrk="1" hangingPunct="1">
              <a:buFontTx/>
              <a:buChar char="•"/>
            </a:pPr>
            <a:endParaRPr lang="en-US" altLang="x-none" sz="1000"/>
          </a:p>
          <a:p>
            <a:pPr eaLnBrk="1" hangingPunct="1"/>
            <a:r>
              <a:rPr lang="en-US" altLang="x-none" sz="1500" b="1" i="1"/>
              <a:t>Defense:</a:t>
            </a:r>
          </a:p>
          <a:p>
            <a:pPr eaLnBrk="1" hangingPunct="1">
              <a:buFontTx/>
              <a:buChar char="•"/>
            </a:pPr>
            <a:r>
              <a:rPr lang="en-US" altLang="x-none" sz="1400"/>
              <a:t>How are you at an disadvantage defensively?  </a:t>
            </a:r>
          </a:p>
          <a:p>
            <a:pPr eaLnBrk="1" hangingPunct="1">
              <a:buFontTx/>
              <a:buChar char="•"/>
            </a:pPr>
            <a:r>
              <a:rPr lang="en-US" altLang="x-none" sz="1400"/>
              <a:t>How can you their prevent inside shots? </a:t>
            </a:r>
          </a:p>
          <a:p>
            <a:pPr eaLnBrk="1" hangingPunct="1">
              <a:buFontTx/>
              <a:buChar char="•"/>
            </a:pPr>
            <a:r>
              <a:rPr lang="en-US" altLang="x-none" sz="1400"/>
              <a:t>What are you noticing about the other team’s choice of shots? How might you try to stop that? </a:t>
            </a:r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3711575" y="4443413"/>
            <a:ext cx="3036888" cy="37846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indent="23177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600" b="1" i="1"/>
              <a:t>Teacher or Team Coach:</a:t>
            </a:r>
          </a:p>
          <a:p>
            <a:pPr eaLnBrk="1" hangingPunct="1">
              <a:buFontTx/>
              <a:buChar char="•"/>
            </a:pPr>
            <a:r>
              <a:rPr lang="en-US" altLang="x-none" sz="1600"/>
              <a:t>With each free throw, pick a</a:t>
            </a:r>
          </a:p>
          <a:p>
            <a:pPr eaLnBrk="1" hangingPunct="1"/>
            <a:r>
              <a:rPr lang="en-US" altLang="x-none" sz="1600"/>
              <a:t>game play dimension and one</a:t>
            </a:r>
          </a:p>
          <a:p>
            <a:pPr eaLnBrk="1" hangingPunct="1"/>
            <a:r>
              <a:rPr lang="en-US" altLang="x-none" sz="1600"/>
              <a:t>of your players. </a:t>
            </a:r>
          </a:p>
          <a:p>
            <a:pPr eaLnBrk="1" hangingPunct="1">
              <a:buFontTx/>
              <a:buChar char="•"/>
            </a:pPr>
            <a:r>
              <a:rPr lang="en-US" altLang="x-none" sz="1600"/>
              <a:t>What do you see happening?</a:t>
            </a:r>
          </a:p>
          <a:p>
            <a:pPr eaLnBrk="1" hangingPunct="1">
              <a:buFontTx/>
              <a:buChar char="•"/>
            </a:pPr>
            <a:r>
              <a:rPr lang="en-US" altLang="x-none" sz="1600"/>
              <a:t>Judge what your player is </a:t>
            </a:r>
          </a:p>
          <a:p>
            <a:pPr eaLnBrk="1" hangingPunct="1"/>
            <a:r>
              <a:rPr lang="en-US" altLang="x-none" sz="1600"/>
              <a:t>doing well, and what is not</a:t>
            </a:r>
          </a:p>
          <a:p>
            <a:pPr eaLnBrk="1" hangingPunct="1"/>
            <a:r>
              <a:rPr lang="en-US" altLang="x-none" sz="1600"/>
              <a:t>working well.</a:t>
            </a:r>
          </a:p>
          <a:p>
            <a:pPr eaLnBrk="1" hangingPunct="1">
              <a:buFontTx/>
              <a:buChar char="•"/>
            </a:pPr>
            <a:r>
              <a:rPr lang="en-US" altLang="x-none" sz="1600" b="1"/>
              <a:t>Let them know! </a:t>
            </a:r>
            <a:r>
              <a:rPr lang="en-US" altLang="x-none" sz="1600" b="1">
                <a:sym typeface="Wingdings" charset="2"/>
              </a:rPr>
              <a:t></a:t>
            </a:r>
            <a:endParaRPr lang="en-US" altLang="x-none" sz="1600" b="1"/>
          </a:p>
          <a:p>
            <a:pPr eaLnBrk="1" hangingPunct="1"/>
            <a:endParaRPr lang="en-US" altLang="x-none" sz="1600" b="1"/>
          </a:p>
          <a:p>
            <a:pPr eaLnBrk="1" hangingPunct="1"/>
            <a:r>
              <a:rPr lang="en-US" altLang="x-none" sz="1600" b="1" i="1"/>
              <a:t>If/when Using time-outs:</a:t>
            </a:r>
          </a:p>
          <a:p>
            <a:pPr eaLnBrk="1" hangingPunct="1">
              <a:buFontTx/>
              <a:buChar char="•"/>
            </a:pPr>
            <a:r>
              <a:rPr lang="en-US" altLang="x-none" sz="1600"/>
              <a:t>Ask what might be done</a:t>
            </a:r>
          </a:p>
          <a:p>
            <a:pPr eaLnBrk="1" hangingPunct="1"/>
            <a:r>
              <a:rPr lang="en-US" altLang="x-none" sz="1600"/>
              <a:t>differently to play effectively.  </a:t>
            </a:r>
          </a:p>
          <a:p>
            <a:pPr eaLnBrk="1" hangingPunct="1">
              <a:buFontTx/>
              <a:buChar char="•"/>
            </a:pPr>
            <a:r>
              <a:rPr lang="en-US" altLang="x-none" sz="1600"/>
              <a:t>Give feedback on what is going</a:t>
            </a:r>
          </a:p>
          <a:p>
            <a:pPr eaLnBrk="1" hangingPunct="1"/>
            <a:r>
              <a:rPr lang="en-US" altLang="x-none" sz="1600"/>
              <a:t>well. </a:t>
            </a:r>
          </a:p>
        </p:txBody>
      </p:sp>
      <p:sp>
        <p:nvSpPr>
          <p:cNvPr id="21508" name="Text Box 7"/>
          <p:cNvSpPr txBox="1">
            <a:spLocks noChangeArrowheads="1"/>
          </p:cNvSpPr>
          <p:nvPr/>
        </p:nvSpPr>
        <p:spPr bwMode="auto">
          <a:xfrm>
            <a:off x="2098675" y="449263"/>
            <a:ext cx="2935288" cy="461962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b="1" i="1"/>
              <a:t>Overload Basketball</a:t>
            </a:r>
          </a:p>
        </p:txBody>
      </p:sp>
      <p:sp>
        <p:nvSpPr>
          <p:cNvPr id="21509" name="Text Box 8"/>
          <p:cNvSpPr txBox="1">
            <a:spLocks noChangeArrowheads="1"/>
          </p:cNvSpPr>
          <p:nvPr/>
        </p:nvSpPr>
        <p:spPr bwMode="auto">
          <a:xfrm>
            <a:off x="381000" y="3048000"/>
            <a:ext cx="6400800" cy="1308100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 b="1"/>
              <a:t>What tactical moves are emphasized? </a:t>
            </a:r>
          </a:p>
          <a:p>
            <a:pPr eaLnBrk="1" hangingPunct="1">
              <a:buFont typeface="Wingdings" charset="2"/>
              <a:buChar char="v"/>
            </a:pPr>
            <a:r>
              <a:rPr lang="en-US" altLang="x-none" sz="1600"/>
              <a:t>  </a:t>
            </a:r>
            <a:r>
              <a:rPr lang="en-US" altLang="x-none" sz="1600" b="1" i="1"/>
              <a:t>Offensive</a:t>
            </a:r>
            <a:r>
              <a:rPr lang="en-US" altLang="x-none" sz="1600"/>
              <a:t> – Decision-making? Support?  Adjust? Setting up a </a:t>
            </a:r>
          </a:p>
          <a:p>
            <a:pPr eaLnBrk="1" hangingPunct="1">
              <a:buFont typeface="Wingdings" charset="2"/>
              <a:buNone/>
            </a:pPr>
            <a:r>
              <a:rPr lang="en-US" altLang="x-none" sz="1600"/>
              <a:t>                          score?  Creating space?) </a:t>
            </a:r>
            <a:r>
              <a:rPr lang="en-US" altLang="x-none" sz="1200"/>
              <a:t>(e.g., off-the-ball moves, screens, V or L cuts)</a:t>
            </a:r>
          </a:p>
          <a:p>
            <a:pPr eaLnBrk="1" hangingPunct="1">
              <a:buFont typeface="Wingdings" charset="2"/>
              <a:buChar char="v"/>
            </a:pPr>
            <a:r>
              <a:rPr lang="en-US" altLang="x-none" sz="1600" b="1" i="1"/>
              <a:t>  Defensive</a:t>
            </a:r>
            <a:r>
              <a:rPr lang="en-US" altLang="x-none" sz="1600"/>
              <a:t> – Decision making? Cover? Adjust?  </a:t>
            </a:r>
            <a:r>
              <a:rPr lang="en-US" altLang="x-none" sz="1200"/>
              <a:t>(e.g., switching, defending </a:t>
            </a:r>
          </a:p>
          <a:p>
            <a:pPr eaLnBrk="1" hangingPunct="1">
              <a:buFont typeface="Wingdings" charset="2"/>
              <a:buNone/>
            </a:pPr>
            <a:r>
              <a:rPr lang="en-US" altLang="x-none" sz="1200"/>
              <a:t>                                  space vs. a player)</a:t>
            </a:r>
          </a:p>
        </p:txBody>
      </p:sp>
      <p:sp>
        <p:nvSpPr>
          <p:cNvPr id="21510" name="Text Box 10"/>
          <p:cNvSpPr txBox="1">
            <a:spLocks noChangeArrowheads="1"/>
          </p:cNvSpPr>
          <p:nvPr/>
        </p:nvSpPr>
        <p:spPr bwMode="auto">
          <a:xfrm>
            <a:off x="555625" y="1035050"/>
            <a:ext cx="5949950" cy="422275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000" b="1"/>
              <a:t>Instructional Focus For Teacher and/or Team Coach</a:t>
            </a:r>
          </a:p>
        </p:txBody>
      </p:sp>
      <p:sp>
        <p:nvSpPr>
          <p:cNvPr id="21511" name="Text Box 11"/>
          <p:cNvSpPr txBox="1">
            <a:spLocks noChangeArrowheads="1"/>
          </p:cNvSpPr>
          <p:nvPr/>
        </p:nvSpPr>
        <p:spPr bwMode="auto">
          <a:xfrm>
            <a:off x="381000" y="1592263"/>
            <a:ext cx="6400800" cy="1370012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 b="1"/>
              <a:t>What are the tactical problems to be solved?</a:t>
            </a:r>
          </a:p>
          <a:p>
            <a:pPr eaLnBrk="1" hangingPunct="1">
              <a:buClr>
                <a:schemeClr val="tx1"/>
              </a:buClr>
              <a:buFont typeface="Wingdings" charset="2"/>
              <a:buChar char="v"/>
            </a:pPr>
            <a:r>
              <a:rPr lang="en-US" altLang="x-none" sz="1600"/>
              <a:t>    </a:t>
            </a:r>
            <a:r>
              <a:rPr lang="en-US" altLang="x-none" sz="1600" b="1" i="1"/>
              <a:t>Offensive</a:t>
            </a:r>
            <a:r>
              <a:rPr lang="en-US" altLang="x-none" sz="1600"/>
              <a:t> – Maintaining possession? Transition play? Creating space?</a:t>
            </a:r>
          </a:p>
          <a:p>
            <a:pPr eaLnBrk="1" hangingPunct="1">
              <a:buClr>
                <a:schemeClr val="tx1"/>
              </a:buClr>
              <a:buFont typeface="Wingdings" charset="2"/>
              <a:buNone/>
            </a:pPr>
            <a:r>
              <a:rPr lang="en-US" altLang="x-none" sz="1600"/>
              <a:t>                           Creating scoring opportunities?  </a:t>
            </a:r>
          </a:p>
          <a:p>
            <a:pPr eaLnBrk="1" hangingPunct="1">
              <a:buClr>
                <a:schemeClr val="tx1"/>
              </a:buClr>
              <a:buFont typeface="Wingdings" charset="2"/>
              <a:buChar char="v"/>
            </a:pPr>
            <a:r>
              <a:rPr lang="en-US" altLang="x-none" sz="1600"/>
              <a:t>    </a:t>
            </a:r>
            <a:r>
              <a:rPr lang="en-US" altLang="x-none" sz="1600" b="1" i="1"/>
              <a:t>Defensive</a:t>
            </a:r>
            <a:r>
              <a:rPr lang="en-US" altLang="x-none" sz="1600"/>
              <a:t> – (Re-)gaining possession. Defending space or a player?</a:t>
            </a:r>
          </a:p>
          <a:p>
            <a:pPr eaLnBrk="1" hangingPunct="1">
              <a:buClr>
                <a:schemeClr val="tx1"/>
              </a:buClr>
              <a:buFont typeface="Wingdings" charset="2"/>
              <a:buNone/>
            </a:pPr>
            <a:r>
              <a:rPr lang="en-US" altLang="x-none" sz="1600"/>
              <a:t>                            Defending as a team?          </a:t>
            </a:r>
          </a:p>
        </p:txBody>
      </p:sp>
      <p:sp>
        <p:nvSpPr>
          <p:cNvPr id="21513" name="Text Box 8"/>
          <p:cNvSpPr txBox="1">
            <a:spLocks noChangeArrowheads="1"/>
          </p:cNvSpPr>
          <p:nvPr/>
        </p:nvSpPr>
        <p:spPr bwMode="auto">
          <a:xfrm>
            <a:off x="3810000" y="0"/>
            <a:ext cx="30892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/>
              <a:t>Teacher/Team Coach Side</a:t>
            </a:r>
          </a:p>
        </p:txBody>
      </p:sp>
      <p:sp>
        <p:nvSpPr>
          <p:cNvPr id="10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18432</TotalTime>
  <Words>2643</Words>
  <Application>Microsoft Office PowerPoint</Application>
  <PresentationFormat>On-screen Show (4:3)</PresentationFormat>
  <Paragraphs>349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ＭＳ Ｐゴシック</vt:lpstr>
      <vt:lpstr>Arial</vt:lpstr>
      <vt:lpstr>Calibri</vt:lpstr>
      <vt:lpstr>Times New Roman</vt:lpstr>
      <vt:lpstr>Wingdings</vt:lpstr>
      <vt:lpstr>Default Design</vt:lpstr>
      <vt:lpstr>Shaping Game Play in Basketball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OSU/CN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Hans van der Mars</dc:creator>
  <cp:lastModifiedBy>Melissa Feld</cp:lastModifiedBy>
  <cp:revision>61</cp:revision>
  <dcterms:created xsi:type="dcterms:W3CDTF">2010-05-23T18:30:50Z</dcterms:created>
  <dcterms:modified xsi:type="dcterms:W3CDTF">2019-02-13T20:57:23Z</dcterms:modified>
</cp:coreProperties>
</file>