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compatMode="1" saveSubsetFonts="1" autoCompressPictures="0">
  <p:sldMasterIdLst>
    <p:sldMasterId id="2147483648" r:id="rId1"/>
  </p:sldMasterIdLst>
  <p:sldIdLst>
    <p:sldId id="258" r:id="rId2"/>
    <p:sldId id="297" r:id="rId3"/>
    <p:sldId id="287" r:id="rId4"/>
    <p:sldId id="298" r:id="rId5"/>
    <p:sldId id="299" r:id="rId6"/>
    <p:sldId id="300" r:id="rId7"/>
    <p:sldId id="301" r:id="rId8"/>
    <p:sldId id="302" r:id="rId9"/>
  </p:sldIdLst>
  <p:sldSz cx="6858000" cy="9144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8"/>
    <p:restoredTop sz="94631"/>
  </p:normalViewPr>
  <p:slideViewPr>
    <p:cSldViewPr>
      <p:cViewPr>
        <p:scale>
          <a:sx n="100" d="100"/>
          <a:sy n="100" d="100"/>
        </p:scale>
        <p:origin x="2048" y="-11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038"/>
            <a:ext cx="5829300" cy="1960562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(van der Mars, 2008)</a:t>
            </a:r>
          </a:p>
        </p:txBody>
      </p:sp>
    </p:spTree>
    <p:extLst>
      <p:ext uri="{BB962C8B-B14F-4D97-AF65-F5344CB8AC3E}">
        <p14:creationId xmlns:p14="http://schemas.microsoft.com/office/powerpoint/2010/main" val="20378618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713"/>
            <a:ext cx="6172200" cy="1524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2133600"/>
            <a:ext cx="6172200" cy="603408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(van der Mars, 2008)</a:t>
            </a:r>
          </a:p>
        </p:txBody>
      </p:sp>
    </p:spTree>
    <p:extLst>
      <p:ext uri="{BB962C8B-B14F-4D97-AF65-F5344CB8AC3E}">
        <p14:creationId xmlns:p14="http://schemas.microsoft.com/office/powerpoint/2010/main" val="19764722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713"/>
            <a:ext cx="1543050" cy="780097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713"/>
            <a:ext cx="4476750" cy="78009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(van der Mars, 2008)</a:t>
            </a:r>
          </a:p>
        </p:txBody>
      </p:sp>
    </p:spTree>
    <p:extLst>
      <p:ext uri="{BB962C8B-B14F-4D97-AF65-F5344CB8AC3E}">
        <p14:creationId xmlns:p14="http://schemas.microsoft.com/office/powerpoint/2010/main" val="12922892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713"/>
            <a:ext cx="6172200" cy="1524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2900" y="2133600"/>
            <a:ext cx="6172200" cy="6034088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(van der Mars, 2008)</a:t>
            </a:r>
          </a:p>
        </p:txBody>
      </p:sp>
    </p:spTree>
    <p:extLst>
      <p:ext uri="{BB962C8B-B14F-4D97-AF65-F5344CB8AC3E}">
        <p14:creationId xmlns:p14="http://schemas.microsoft.com/office/powerpoint/2010/main" val="1278135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338" y="5875338"/>
            <a:ext cx="5829300" cy="1816100"/>
          </a:xfrm>
          <a:prstGeom prst="rect">
            <a:avLst/>
          </a:prstGeom>
        </p:spPr>
        <p:txBody>
          <a:bodyPr vert="horz"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338" y="3875088"/>
            <a:ext cx="5829300" cy="200025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(van der Mars, 2008)</a:t>
            </a:r>
          </a:p>
        </p:txBody>
      </p:sp>
    </p:spTree>
    <p:extLst>
      <p:ext uri="{BB962C8B-B14F-4D97-AF65-F5344CB8AC3E}">
        <p14:creationId xmlns:p14="http://schemas.microsoft.com/office/powerpoint/2010/main" val="6779819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713"/>
            <a:ext cx="6172200" cy="1524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0"/>
            <a:ext cx="3009900" cy="6034088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505200" y="2133600"/>
            <a:ext cx="3009900" cy="6034088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(van der Mars, 2008)</a:t>
            </a:r>
          </a:p>
        </p:txBody>
      </p:sp>
    </p:spTree>
    <p:extLst>
      <p:ext uri="{BB962C8B-B14F-4D97-AF65-F5344CB8AC3E}">
        <p14:creationId xmlns:p14="http://schemas.microsoft.com/office/powerpoint/2010/main" val="2945035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713"/>
            <a:ext cx="6172200" cy="1524000"/>
          </a:xfrm>
          <a:prstGeom prst="rect">
            <a:avLst/>
          </a:prstGeom>
        </p:spPr>
        <p:txBody>
          <a:bodyPr vert="horz"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288"/>
            <a:ext cx="3030538" cy="854075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900363"/>
            <a:ext cx="3030538" cy="5267325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4563" y="2046288"/>
            <a:ext cx="3030537" cy="854075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4563" y="2900363"/>
            <a:ext cx="3030537" cy="5267325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(van der Mars, 2008)</a:t>
            </a:r>
          </a:p>
        </p:txBody>
      </p:sp>
    </p:spTree>
    <p:extLst>
      <p:ext uri="{BB962C8B-B14F-4D97-AF65-F5344CB8AC3E}">
        <p14:creationId xmlns:p14="http://schemas.microsoft.com/office/powerpoint/2010/main" val="19181698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713"/>
            <a:ext cx="6172200" cy="1524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(van der Mars, 2008)</a:t>
            </a:r>
          </a:p>
        </p:txBody>
      </p:sp>
    </p:spTree>
    <p:extLst>
      <p:ext uri="{BB962C8B-B14F-4D97-AF65-F5344CB8AC3E}">
        <p14:creationId xmlns:p14="http://schemas.microsoft.com/office/powerpoint/2010/main" val="6566980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(van der Mars, 2008)</a:t>
            </a:r>
          </a:p>
        </p:txBody>
      </p:sp>
    </p:spTree>
    <p:extLst>
      <p:ext uri="{BB962C8B-B14F-4D97-AF65-F5344CB8AC3E}">
        <p14:creationId xmlns:p14="http://schemas.microsoft.com/office/powerpoint/2010/main" val="12049921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3538"/>
            <a:ext cx="2255838" cy="1549400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8" y="363538"/>
            <a:ext cx="3833812" cy="7804150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2938"/>
            <a:ext cx="2255838" cy="625475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(van der Mars, 2008)</a:t>
            </a:r>
          </a:p>
        </p:txBody>
      </p:sp>
    </p:spTree>
    <p:extLst>
      <p:ext uri="{BB962C8B-B14F-4D97-AF65-F5344CB8AC3E}">
        <p14:creationId xmlns:p14="http://schemas.microsoft.com/office/powerpoint/2010/main" val="15320553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613" y="6400800"/>
            <a:ext cx="4114800" cy="755650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613" y="817563"/>
            <a:ext cx="4114800" cy="548640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613" y="7156450"/>
            <a:ext cx="4114800" cy="107315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(van der Mars, 2008)</a:t>
            </a:r>
          </a:p>
        </p:txBody>
      </p:sp>
    </p:spTree>
    <p:extLst>
      <p:ext uri="{BB962C8B-B14F-4D97-AF65-F5344CB8AC3E}">
        <p14:creationId xmlns:p14="http://schemas.microsoft.com/office/powerpoint/2010/main" val="9253231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914900" y="8821738"/>
            <a:ext cx="2171700" cy="360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1" i="1">
                <a:solidFill>
                  <a:srgbClr val="FF3300"/>
                </a:solidFill>
                <a:latin typeface="Times New Roman" charset="0"/>
                <a:ea typeface="+mn-ea"/>
              </a:defRPr>
            </a:lvl1pPr>
          </a:lstStyle>
          <a:p>
            <a:pPr>
              <a:defRPr/>
            </a:pPr>
            <a:r>
              <a:rPr lang="en-US"/>
              <a:t>(van der Mars, 2008)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ＭＳ Ｐゴシック" charset="-128"/>
          <a:cs typeface="ＭＳ Ｐゴシック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ＭＳ Ｐゴシック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3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ChangeArrowheads="1"/>
          </p:cNvSpPr>
          <p:nvPr>
            <p:ph type="title"/>
          </p:nvPr>
        </p:nvSpPr>
        <p:spPr bwMode="auto">
          <a:xfrm>
            <a:off x="342900" y="304800"/>
            <a:ext cx="6172200" cy="685800"/>
          </a:xfrm>
          <a:solidFill>
            <a:srgbClr val="FFFFFF"/>
          </a:solidFill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altLang="x-none" sz="3200" b="1" i="1">
                <a:solidFill>
                  <a:srgbClr val="FF0000"/>
                </a:solidFill>
                <a:latin typeface="Times New Roman" charset="0"/>
              </a:rPr>
              <a:t>Action Fantasy Game - Hockey</a:t>
            </a:r>
            <a:endParaRPr lang="en-GB" altLang="x-none" sz="4000" i="1">
              <a:solidFill>
                <a:srgbClr val="FF0000"/>
              </a:solidFill>
              <a:latin typeface="Times New Roman" charset="0"/>
            </a:endParaRPr>
          </a:p>
        </p:txBody>
      </p:sp>
      <p:sp>
        <p:nvSpPr>
          <p:cNvPr id="13315" name="Rectangle 4"/>
          <p:cNvSpPr>
            <a:spLocks noChangeArrowheads="1"/>
          </p:cNvSpPr>
          <p:nvPr/>
        </p:nvSpPr>
        <p:spPr bwMode="auto">
          <a:xfrm>
            <a:off x="304800" y="4419600"/>
            <a:ext cx="6248400" cy="2892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sz="2800" b="1" i="1">
                <a:latin typeface="Times New Roman" charset="0"/>
              </a:rPr>
              <a:t>Rules: </a:t>
            </a:r>
            <a:r>
              <a:rPr lang="en-US" altLang="x-none" sz="1800" b="1">
                <a:latin typeface="Times New Roman" charset="0"/>
              </a:rPr>
              <a:t>Basic Hockey rules in effect / Half court</a:t>
            </a:r>
          </a:p>
          <a:p>
            <a:pPr eaLnBrk="1" hangingPunct="1"/>
            <a:r>
              <a:rPr lang="en-US" altLang="x-none" sz="1800" b="1">
                <a:latin typeface="Times New Roman" charset="0"/>
              </a:rPr>
              <a:t>	  4 v 4 (or teacher’s choice) </a:t>
            </a:r>
          </a:p>
          <a:p>
            <a:pPr eaLnBrk="1" hangingPunct="1"/>
            <a:r>
              <a:rPr lang="en-US" altLang="x-none" sz="1800" b="1">
                <a:latin typeface="Times New Roman" charset="0"/>
              </a:rPr>
              <a:t>	  No goalies</a:t>
            </a:r>
          </a:p>
          <a:p>
            <a:pPr eaLnBrk="1" hangingPunct="1"/>
            <a:r>
              <a:rPr lang="en-US" altLang="x-none" sz="1800" b="1">
                <a:latin typeface="Times New Roman" charset="0"/>
              </a:rPr>
              <a:t>	  No off. or def. players allowed in goal crease</a:t>
            </a:r>
          </a:p>
          <a:p>
            <a:pPr eaLnBrk="1" hangingPunct="1"/>
            <a:endParaRPr lang="en-US" altLang="x-none" sz="1800" b="1">
              <a:latin typeface="Times New Roman" charset="0"/>
            </a:endParaRPr>
          </a:p>
          <a:p>
            <a:pPr eaLnBrk="1" hangingPunct="1"/>
            <a:r>
              <a:rPr lang="en-US" altLang="x-none" sz="2800" b="1" i="1">
                <a:latin typeface="Times New Roman" charset="0"/>
              </a:rPr>
              <a:t>Match Status:</a:t>
            </a:r>
          </a:p>
          <a:p>
            <a:pPr eaLnBrk="1" hangingPunct="1"/>
            <a:r>
              <a:rPr lang="en-US" altLang="x-none" sz="1800" b="1">
                <a:latin typeface="Times New Roman" charset="0"/>
              </a:rPr>
              <a:t>	  USA down 1 - 0</a:t>
            </a:r>
          </a:p>
          <a:p>
            <a:pPr eaLnBrk="1" hangingPunct="1"/>
            <a:r>
              <a:rPr lang="en-US" altLang="x-none" sz="1800" b="1">
                <a:latin typeface="Times New Roman" charset="0"/>
              </a:rPr>
              <a:t>	  Time left in match:  2:30 </a:t>
            </a:r>
          </a:p>
          <a:p>
            <a:pPr eaLnBrk="1" hangingPunct="1"/>
            <a:r>
              <a:rPr lang="en-US" altLang="x-none" sz="1800" b="1">
                <a:latin typeface="Times New Roman" charset="0"/>
              </a:rPr>
              <a:t>	  Soviets have 1 player penalty box</a:t>
            </a:r>
          </a:p>
        </p:txBody>
      </p:sp>
      <p:sp>
        <p:nvSpPr>
          <p:cNvPr id="13316" name="Rectangle 8"/>
          <p:cNvSpPr>
            <a:spLocks noChangeArrowheads="1"/>
          </p:cNvSpPr>
          <p:nvPr/>
        </p:nvSpPr>
        <p:spPr bwMode="auto">
          <a:xfrm>
            <a:off x="152400" y="4343400"/>
            <a:ext cx="6553200" cy="3276600"/>
          </a:xfrm>
          <a:prstGeom prst="rect">
            <a:avLst/>
          </a:prstGeom>
          <a:noFill/>
          <a:ln w="38100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endParaRPr lang="x-none" altLang="x-none" sz="1800"/>
          </a:p>
        </p:txBody>
      </p:sp>
      <p:sp>
        <p:nvSpPr>
          <p:cNvPr id="13317" name="Rectangle 9"/>
          <p:cNvSpPr>
            <a:spLocks noChangeArrowheads="1"/>
          </p:cNvSpPr>
          <p:nvPr/>
        </p:nvSpPr>
        <p:spPr bwMode="auto">
          <a:xfrm>
            <a:off x="1879600" y="1103313"/>
            <a:ext cx="3038475" cy="1230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altLang="x-none" sz="2800" b="1">
                <a:latin typeface="Times New Roman" charset="0"/>
              </a:rPr>
              <a:t>Olympics Final</a:t>
            </a:r>
            <a:endParaRPr lang="en-US" altLang="x-none" sz="1800" b="1">
              <a:latin typeface="Times New Roman" charset="0"/>
            </a:endParaRPr>
          </a:p>
          <a:p>
            <a:pPr algn="ctr" eaLnBrk="1" hangingPunct="1"/>
            <a:endParaRPr lang="en-US" altLang="x-none" sz="1800" b="1">
              <a:latin typeface="Times New Roman" charset="0"/>
            </a:endParaRPr>
          </a:p>
          <a:p>
            <a:pPr algn="ctr" eaLnBrk="1" hangingPunct="1"/>
            <a:r>
              <a:rPr lang="en-US" altLang="x-none" sz="2800" b="1">
                <a:latin typeface="Times New Roman" charset="0"/>
              </a:rPr>
              <a:t>U.S.A. vs. U.S.S.R.</a:t>
            </a:r>
          </a:p>
        </p:txBody>
      </p:sp>
      <p:sp>
        <p:nvSpPr>
          <p:cNvPr id="13318" name="Text Box 8"/>
          <p:cNvSpPr txBox="1">
            <a:spLocks noChangeArrowheads="1"/>
          </p:cNvSpPr>
          <p:nvPr/>
        </p:nvSpPr>
        <p:spPr bwMode="auto">
          <a:xfrm>
            <a:off x="5289550" y="-76200"/>
            <a:ext cx="16446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2000" b="1" i="1">
                <a:latin typeface="Calibri" charset="0"/>
              </a:rPr>
              <a:t>Players’  Side</a:t>
            </a:r>
          </a:p>
        </p:txBody>
      </p:sp>
      <p:sp>
        <p:nvSpPr>
          <p:cNvPr id="13319" name="TextBox 11"/>
          <p:cNvSpPr txBox="1">
            <a:spLocks noChangeArrowheads="1"/>
          </p:cNvSpPr>
          <p:nvPr/>
        </p:nvSpPr>
        <p:spPr bwMode="auto">
          <a:xfrm>
            <a:off x="914400" y="7772400"/>
            <a:ext cx="5029200" cy="830263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altLang="x-none" b="1" i="1">
                <a:solidFill>
                  <a:srgbClr val="FF0000"/>
                </a:solidFill>
                <a:latin typeface="Times New Roman" charset="0"/>
              </a:rPr>
              <a:t>If time permits, play out the scenario</a:t>
            </a:r>
          </a:p>
          <a:p>
            <a:pPr algn="ctr" eaLnBrk="1" hangingPunct="1"/>
            <a:r>
              <a:rPr lang="en-US" altLang="x-none" b="1" i="1">
                <a:solidFill>
                  <a:srgbClr val="FF0000"/>
                </a:solidFill>
                <a:latin typeface="Times New Roman" charset="0"/>
              </a:rPr>
              <a:t>three times . . . Like a “best of three.” </a:t>
            </a:r>
          </a:p>
        </p:txBody>
      </p:sp>
      <p:pic>
        <p:nvPicPr>
          <p:cNvPr id="13320" name="Picture 1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1400" y="2438400"/>
            <a:ext cx="2667000" cy="163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21" name="Picture 1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2438400"/>
            <a:ext cx="2670175" cy="167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ectangle 11"/>
          <p:cNvSpPr>
            <a:spLocks noChangeArrowheads="1"/>
          </p:cNvSpPr>
          <p:nvPr/>
        </p:nvSpPr>
        <p:spPr bwMode="auto">
          <a:xfrm>
            <a:off x="1600200" y="8743950"/>
            <a:ext cx="5257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1000" b="1" i="1" dirty="0">
                <a:latin typeface="Times New Roman" charset="0"/>
              </a:rPr>
              <a:t> </a:t>
            </a:r>
            <a:r>
              <a:rPr lang="en-US" altLang="x-none" sz="1000" b="1" i="1" dirty="0" smtClean="0">
                <a:latin typeface="Times New Roman" charset="0"/>
              </a:rPr>
              <a:t>From Complete Guide to Sport Education (3rd ed.); Siedentop, Hastie, </a:t>
            </a:r>
          </a:p>
          <a:p>
            <a:pPr algn="r" eaLnBrk="1" hangingPunct="1"/>
            <a:r>
              <a:rPr lang="en-US" altLang="x-none" sz="1000" b="1" i="1" dirty="0" smtClean="0">
                <a:latin typeface="Times New Roman" charset="0"/>
              </a:rPr>
              <a:t>&amp; van der Mars, 2020, Champaign, IL:  Human Kinetics</a:t>
            </a:r>
            <a:endParaRPr lang="en-US" altLang="x-none" sz="1000" b="1" dirty="0">
              <a:latin typeface="Times New Roman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2"/>
          <p:cNvSpPr txBox="1">
            <a:spLocks noChangeArrowheads="1"/>
          </p:cNvSpPr>
          <p:nvPr/>
        </p:nvSpPr>
        <p:spPr bwMode="auto">
          <a:xfrm>
            <a:off x="685800" y="609600"/>
            <a:ext cx="5486400" cy="954088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altLang="x-none" sz="2800" b="1" i="1">
                <a:latin typeface="Calibri" charset="0"/>
              </a:rPr>
              <a:t>Action Fantasy Game-Hockey</a:t>
            </a:r>
          </a:p>
          <a:p>
            <a:pPr algn="ctr" eaLnBrk="1" hangingPunct="1"/>
            <a:r>
              <a:rPr lang="en-US" altLang="x-none" sz="2800" b="1" i="1">
                <a:latin typeface="Calibri" charset="0"/>
              </a:rPr>
              <a:t>Questions to consider . . . </a:t>
            </a:r>
          </a:p>
        </p:txBody>
      </p:sp>
      <p:sp>
        <p:nvSpPr>
          <p:cNvPr id="14339" name="Text Box 5"/>
          <p:cNvSpPr txBox="1">
            <a:spLocks noChangeArrowheads="1"/>
          </p:cNvSpPr>
          <p:nvPr/>
        </p:nvSpPr>
        <p:spPr bwMode="auto">
          <a:xfrm>
            <a:off x="304800" y="5715000"/>
            <a:ext cx="6324600" cy="2446338"/>
          </a:xfrm>
          <a:prstGeom prst="rect">
            <a:avLst/>
          </a:prstGeom>
          <a:noFill/>
          <a:ln w="254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marL="223838" indent="-223838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sz="2100" b="1" i="1">
                <a:latin typeface="Calibri" charset="0"/>
              </a:rPr>
              <a:t>Ask yourselves:</a:t>
            </a:r>
          </a:p>
          <a:p>
            <a:pPr eaLnBrk="1" hangingPunct="1">
              <a:buFont typeface="Wingdings" charset="2"/>
              <a:buChar char="v"/>
            </a:pPr>
            <a:r>
              <a:rPr lang="en-US" altLang="x-none" sz="1600">
                <a:latin typeface="Calibri" charset="0"/>
              </a:rPr>
              <a:t>  What will the opponents’ game plan most likely be?</a:t>
            </a:r>
          </a:p>
          <a:p>
            <a:pPr eaLnBrk="1" hangingPunct="1"/>
            <a:r>
              <a:rPr lang="en-US" altLang="x-none" sz="1000">
                <a:latin typeface="Calibri" charset="0"/>
              </a:rPr>
              <a:t> </a:t>
            </a:r>
          </a:p>
          <a:p>
            <a:pPr eaLnBrk="1" hangingPunct="1">
              <a:buFont typeface="Wingdings" charset="2"/>
              <a:buChar char="v"/>
            </a:pPr>
            <a:r>
              <a:rPr lang="en-US" altLang="x-none" sz="1600">
                <a:latin typeface="Calibri" charset="0"/>
              </a:rPr>
              <a:t>  What should you focus on? </a:t>
            </a:r>
          </a:p>
          <a:p>
            <a:pPr eaLnBrk="1" hangingPunct="1"/>
            <a:endParaRPr lang="en-US" altLang="x-none" sz="1000">
              <a:latin typeface="Calibri" charset="0"/>
            </a:endParaRPr>
          </a:p>
          <a:p>
            <a:pPr eaLnBrk="1" hangingPunct="1">
              <a:buFont typeface="Wingdings" charset="2"/>
              <a:buChar char="v"/>
            </a:pPr>
            <a:r>
              <a:rPr lang="en-US" altLang="x-none" sz="1600">
                <a:latin typeface="Calibri" charset="0"/>
              </a:rPr>
              <a:t>  What seem to be the strengths of the opponents? How can you limit</a:t>
            </a:r>
          </a:p>
          <a:p>
            <a:pPr eaLnBrk="1" hangingPunct="1"/>
            <a:r>
              <a:rPr lang="en-US" altLang="x-none" sz="1600">
                <a:latin typeface="Calibri" charset="0"/>
              </a:rPr>
              <a:t>       that strength? </a:t>
            </a:r>
            <a:endParaRPr lang="en-US" altLang="x-none" sz="1000">
              <a:latin typeface="Calibri" charset="0"/>
            </a:endParaRPr>
          </a:p>
          <a:p>
            <a:pPr eaLnBrk="1" hangingPunct="1">
              <a:buFontTx/>
              <a:buChar char="•"/>
            </a:pPr>
            <a:endParaRPr lang="en-US" altLang="x-none" sz="1000">
              <a:latin typeface="Calibri" charset="0"/>
            </a:endParaRPr>
          </a:p>
          <a:p>
            <a:pPr eaLnBrk="1" hangingPunct="1">
              <a:buFont typeface="Wingdings" charset="2"/>
              <a:buChar char="v"/>
            </a:pPr>
            <a:r>
              <a:rPr lang="en-US" altLang="x-none" sz="1600">
                <a:latin typeface="Calibri" charset="0"/>
              </a:rPr>
              <a:t>  What seems to cause our team the most difficulty in general?  Against</a:t>
            </a:r>
          </a:p>
          <a:p>
            <a:pPr eaLnBrk="1" hangingPunct="1"/>
            <a:r>
              <a:rPr lang="en-US" altLang="x-none" sz="1600">
                <a:latin typeface="Calibri" charset="0"/>
              </a:rPr>
              <a:t>       this opponent?</a:t>
            </a:r>
            <a:endParaRPr lang="en-US" altLang="x-none" sz="2000" b="1" i="1">
              <a:latin typeface="Calibri" charset="0"/>
            </a:endParaRPr>
          </a:p>
        </p:txBody>
      </p:sp>
      <p:sp>
        <p:nvSpPr>
          <p:cNvPr id="14340" name="Text Box 8"/>
          <p:cNvSpPr txBox="1">
            <a:spLocks noChangeArrowheads="1"/>
          </p:cNvSpPr>
          <p:nvPr/>
        </p:nvSpPr>
        <p:spPr bwMode="auto">
          <a:xfrm>
            <a:off x="3676650" y="92075"/>
            <a:ext cx="30797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2000" b="1" i="1">
                <a:latin typeface="Calibri" charset="0"/>
              </a:rPr>
              <a:t>Teacher / Team Coach Side</a:t>
            </a:r>
          </a:p>
        </p:txBody>
      </p:sp>
      <p:sp>
        <p:nvSpPr>
          <p:cNvPr id="14341" name="Rectangle 11"/>
          <p:cNvSpPr>
            <a:spLocks noChangeArrowheads="1"/>
          </p:cNvSpPr>
          <p:nvPr/>
        </p:nvSpPr>
        <p:spPr bwMode="auto">
          <a:xfrm>
            <a:off x="304800" y="1676400"/>
            <a:ext cx="6324600" cy="1616075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buClr>
                <a:srgbClr val="000000"/>
              </a:buClr>
            </a:pPr>
            <a:r>
              <a:rPr lang="en-US" altLang="x-none" sz="2100" b="1" i="1">
                <a:latin typeface="Calibri" charset="0"/>
              </a:rPr>
              <a:t>What is our team’s overall game plan (i.e., strategy)? </a:t>
            </a:r>
            <a:endParaRPr lang="en-US" altLang="x-none" sz="2100">
              <a:solidFill>
                <a:srgbClr val="000000"/>
              </a:solidFill>
            </a:endParaRPr>
          </a:p>
          <a:p>
            <a:pPr eaLnBrk="1" hangingPunct="1">
              <a:buClr>
                <a:srgbClr val="000000"/>
              </a:buClr>
              <a:buFont typeface="Wingdings" charset="2"/>
              <a:buChar char="v"/>
            </a:pPr>
            <a:r>
              <a:rPr lang="en-US" altLang="x-none" sz="1800" b="1" i="1">
                <a:solidFill>
                  <a:srgbClr val="000000"/>
                </a:solidFill>
              </a:rPr>
              <a:t>  Offensive </a:t>
            </a:r>
            <a:r>
              <a:rPr lang="en-US" altLang="x-none" sz="1800">
                <a:solidFill>
                  <a:srgbClr val="000000"/>
                </a:solidFill>
              </a:rPr>
              <a:t>- </a:t>
            </a:r>
            <a:r>
              <a:rPr lang="en-US" altLang="x-none" sz="1600">
                <a:solidFill>
                  <a:srgbClr val="000000"/>
                </a:solidFill>
              </a:rPr>
              <a:t>Maintaining possession? Transition play?   </a:t>
            </a:r>
          </a:p>
          <a:p>
            <a:pPr eaLnBrk="1" hangingPunct="1">
              <a:buClr>
                <a:srgbClr val="000000"/>
              </a:buClr>
            </a:pPr>
            <a:r>
              <a:rPr lang="en-US" altLang="x-none" sz="1600">
                <a:solidFill>
                  <a:srgbClr val="000000"/>
                </a:solidFill>
              </a:rPr>
              <a:t>      Creating space? Creating scoring opportunities?  </a:t>
            </a:r>
            <a:endParaRPr lang="en-US" altLang="x-none" sz="1000">
              <a:solidFill>
                <a:srgbClr val="000000"/>
              </a:solidFill>
            </a:endParaRPr>
          </a:p>
          <a:p>
            <a:pPr eaLnBrk="1" hangingPunct="1">
              <a:buClr>
                <a:srgbClr val="000000"/>
              </a:buClr>
            </a:pPr>
            <a:endParaRPr lang="en-US" altLang="x-none" sz="1000">
              <a:solidFill>
                <a:srgbClr val="000000"/>
              </a:solidFill>
            </a:endParaRPr>
          </a:p>
          <a:p>
            <a:pPr eaLnBrk="1" hangingPunct="1">
              <a:buClr>
                <a:srgbClr val="000000"/>
              </a:buClr>
              <a:buFont typeface="Wingdings" charset="2"/>
              <a:buChar char="v"/>
            </a:pPr>
            <a:r>
              <a:rPr lang="en-US" altLang="x-none" sz="1800">
                <a:solidFill>
                  <a:srgbClr val="000000"/>
                </a:solidFill>
              </a:rPr>
              <a:t>  </a:t>
            </a:r>
            <a:r>
              <a:rPr lang="en-US" altLang="x-none" sz="1800" b="1" i="1">
                <a:solidFill>
                  <a:srgbClr val="000000"/>
                </a:solidFill>
              </a:rPr>
              <a:t>Defensive</a:t>
            </a:r>
            <a:r>
              <a:rPr lang="en-US" altLang="x-none" sz="1800">
                <a:solidFill>
                  <a:srgbClr val="000000"/>
                </a:solidFill>
              </a:rPr>
              <a:t> – </a:t>
            </a:r>
            <a:r>
              <a:rPr lang="en-US" altLang="x-none" sz="1600">
                <a:solidFill>
                  <a:srgbClr val="000000"/>
                </a:solidFill>
              </a:rPr>
              <a:t>How regain possession? To defend space or a</a:t>
            </a:r>
          </a:p>
          <a:p>
            <a:pPr eaLnBrk="1" hangingPunct="1">
              <a:buClr>
                <a:srgbClr val="000000"/>
              </a:buClr>
            </a:pPr>
            <a:r>
              <a:rPr lang="en-US" altLang="x-none" sz="1600">
                <a:solidFill>
                  <a:srgbClr val="000000"/>
                </a:solidFill>
              </a:rPr>
              <a:t>      player?  Defending as a team? Look for a break-away?         </a:t>
            </a:r>
          </a:p>
        </p:txBody>
      </p:sp>
      <p:sp>
        <p:nvSpPr>
          <p:cNvPr id="14342" name="Text Box 8"/>
          <p:cNvSpPr txBox="1">
            <a:spLocks noChangeArrowheads="1"/>
          </p:cNvSpPr>
          <p:nvPr/>
        </p:nvSpPr>
        <p:spPr bwMode="auto">
          <a:xfrm>
            <a:off x="304800" y="3581400"/>
            <a:ext cx="6324600" cy="1846263"/>
          </a:xfrm>
          <a:prstGeom prst="rect">
            <a:avLst/>
          </a:prstGeom>
          <a:noFill/>
          <a:ln w="254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sz="2100" b="1" i="1"/>
              <a:t>What tactical moves might be critical? </a:t>
            </a:r>
          </a:p>
          <a:p>
            <a:pPr eaLnBrk="1" hangingPunct="1">
              <a:buFont typeface="Wingdings" charset="2"/>
              <a:buChar char="v"/>
            </a:pPr>
            <a:r>
              <a:rPr lang="en-US" altLang="x-none" sz="1800"/>
              <a:t>  </a:t>
            </a:r>
            <a:r>
              <a:rPr lang="en-US" altLang="x-none" sz="1800" b="1" i="1"/>
              <a:t>Offensive</a:t>
            </a:r>
            <a:r>
              <a:rPr lang="en-US" altLang="x-none" sz="1800"/>
              <a:t> – </a:t>
            </a:r>
            <a:r>
              <a:rPr lang="en-US" altLang="x-none" sz="1600"/>
              <a:t>Decision-making? Support?  Adjust?  Setting</a:t>
            </a:r>
          </a:p>
          <a:p>
            <a:pPr eaLnBrk="1" hangingPunct="1"/>
            <a:r>
              <a:rPr lang="en-US" altLang="x-none" sz="1600"/>
              <a:t>      up a score?  Scanning the court?  Creating space? (e.g.,</a:t>
            </a:r>
          </a:p>
          <a:p>
            <a:pPr eaLnBrk="1" hangingPunct="1"/>
            <a:r>
              <a:rPr lang="en-US" altLang="x-none" sz="1600"/>
              <a:t>      off-the-ball moves, give &amp; go).</a:t>
            </a:r>
            <a:endParaRPr lang="en-US" altLang="x-none" sz="1000"/>
          </a:p>
          <a:p>
            <a:pPr eaLnBrk="1" hangingPunct="1">
              <a:buFont typeface="Wingdings" charset="2"/>
              <a:buNone/>
            </a:pPr>
            <a:endParaRPr lang="en-US" altLang="x-none" sz="1000"/>
          </a:p>
          <a:p>
            <a:pPr eaLnBrk="1" hangingPunct="1">
              <a:buFont typeface="Wingdings" charset="2"/>
              <a:buChar char="v"/>
            </a:pPr>
            <a:r>
              <a:rPr lang="en-US" altLang="x-none" sz="1800" b="1" i="1"/>
              <a:t>  Defensive</a:t>
            </a:r>
            <a:r>
              <a:rPr lang="en-US" altLang="x-none" sz="1800"/>
              <a:t> – </a:t>
            </a:r>
            <a:r>
              <a:rPr lang="en-US" altLang="x-none" sz="1600"/>
              <a:t>Decision making? Cover a teammate? Adjust? </a:t>
            </a:r>
          </a:p>
          <a:p>
            <a:pPr eaLnBrk="1" hangingPunct="1"/>
            <a:r>
              <a:rPr lang="en-US" altLang="x-none" sz="1600"/>
              <a:t>       How close to guard an opponent?  Quick restarts?  </a:t>
            </a:r>
          </a:p>
        </p:txBody>
      </p:sp>
      <p:sp>
        <p:nvSpPr>
          <p:cNvPr id="8" name="Rectangle 11"/>
          <p:cNvSpPr>
            <a:spLocks noChangeArrowheads="1"/>
          </p:cNvSpPr>
          <p:nvPr/>
        </p:nvSpPr>
        <p:spPr bwMode="auto">
          <a:xfrm>
            <a:off x="1600200" y="8743950"/>
            <a:ext cx="5257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1000" b="1" i="1" dirty="0">
                <a:latin typeface="Times New Roman" charset="0"/>
              </a:rPr>
              <a:t> </a:t>
            </a:r>
            <a:r>
              <a:rPr lang="en-US" altLang="x-none" sz="1000" b="1" i="1" dirty="0" smtClean="0">
                <a:latin typeface="Times New Roman" charset="0"/>
              </a:rPr>
              <a:t>From Complete Guide to Sport Education (3rd ed.); Siedentop, Hastie, </a:t>
            </a:r>
          </a:p>
          <a:p>
            <a:pPr algn="r" eaLnBrk="1" hangingPunct="1"/>
            <a:r>
              <a:rPr lang="en-US" altLang="x-none" sz="1000" b="1" i="1" dirty="0" smtClean="0">
                <a:latin typeface="Times New Roman" charset="0"/>
              </a:rPr>
              <a:t>&amp; van der Mars, 2020, Champaign, IL:  Human Kinetics</a:t>
            </a:r>
            <a:endParaRPr lang="en-US" altLang="x-none" sz="1000" b="1" dirty="0">
              <a:latin typeface="Times New Roman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8"/>
          <p:cNvSpPr>
            <a:spLocks noChangeArrowheads="1"/>
          </p:cNvSpPr>
          <p:nvPr/>
        </p:nvSpPr>
        <p:spPr bwMode="auto">
          <a:xfrm>
            <a:off x="152400" y="4038600"/>
            <a:ext cx="6553200" cy="3276600"/>
          </a:xfrm>
          <a:prstGeom prst="rect">
            <a:avLst/>
          </a:prstGeom>
          <a:noFill/>
          <a:ln w="38100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endParaRPr lang="x-none" altLang="x-none" sz="1800"/>
          </a:p>
        </p:txBody>
      </p:sp>
      <p:sp>
        <p:nvSpPr>
          <p:cNvPr id="15363" name="Text Box 8"/>
          <p:cNvSpPr txBox="1">
            <a:spLocks noChangeArrowheads="1"/>
          </p:cNvSpPr>
          <p:nvPr/>
        </p:nvSpPr>
        <p:spPr bwMode="auto">
          <a:xfrm>
            <a:off x="5289550" y="-76200"/>
            <a:ext cx="16446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2000" b="1" i="1">
                <a:latin typeface="Calibri" charset="0"/>
              </a:rPr>
              <a:t>Players’  Side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52400" y="1905000"/>
            <a:ext cx="1512888" cy="2032000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>
                <a:solidFill>
                  <a:srgbClr val="7F7F7F"/>
                </a:solidFill>
                <a:latin typeface="Arial" pitchFamily="-112" charset="0"/>
                <a:ea typeface="+mn-ea"/>
              </a:rPr>
              <a:t> </a:t>
            </a:r>
          </a:p>
          <a:p>
            <a:pPr algn="ctr">
              <a:defRPr/>
            </a:pPr>
            <a:r>
              <a:rPr lang="en-US">
                <a:solidFill>
                  <a:srgbClr val="7F7F7F"/>
                </a:solidFill>
                <a:latin typeface="Arial" pitchFamily="-112" charset="0"/>
                <a:ea typeface="+mn-ea"/>
              </a:rPr>
              <a:t>Team Logo</a:t>
            </a:r>
          </a:p>
          <a:p>
            <a:pPr algn="ctr">
              <a:defRPr/>
            </a:pPr>
            <a:r>
              <a:rPr lang="en-US">
                <a:solidFill>
                  <a:srgbClr val="7F7F7F"/>
                </a:solidFill>
                <a:latin typeface="Arial" pitchFamily="-112" charset="0"/>
                <a:ea typeface="+mn-ea"/>
              </a:rPr>
              <a:t>Picture </a:t>
            </a:r>
          </a:p>
          <a:p>
            <a:pPr algn="ctr">
              <a:defRPr/>
            </a:pPr>
            <a:r>
              <a:rPr lang="en-US">
                <a:solidFill>
                  <a:srgbClr val="7F7F7F"/>
                </a:solidFill>
                <a:latin typeface="Arial" pitchFamily="-112" charset="0"/>
                <a:ea typeface="+mn-ea"/>
              </a:rPr>
              <a:t>Here</a:t>
            </a:r>
          </a:p>
          <a:p>
            <a:pPr algn="ctr">
              <a:defRPr/>
            </a:pPr>
            <a:endParaRPr lang="en-US">
              <a:latin typeface="Arial" pitchFamily="-112" charset="0"/>
              <a:ea typeface="+mn-ea"/>
            </a:endParaRPr>
          </a:p>
          <a:p>
            <a:pPr algn="ctr">
              <a:defRPr/>
            </a:pPr>
            <a:endParaRPr lang="en-US">
              <a:latin typeface="Arial" pitchFamily="-112" charset="0"/>
              <a:ea typeface="+mn-ea"/>
            </a:endParaRPr>
          </a:p>
          <a:p>
            <a:pPr algn="ctr">
              <a:defRPr/>
            </a:pPr>
            <a:r>
              <a:rPr lang="en-US">
                <a:latin typeface="Arial" pitchFamily="-112" charset="0"/>
                <a:ea typeface="+mn-ea"/>
              </a:rPr>
              <a:t> 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5192713" y="1905000"/>
            <a:ext cx="1512887" cy="2032000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>
                <a:solidFill>
                  <a:srgbClr val="7F7F7F"/>
                </a:solidFill>
                <a:latin typeface="Arial" pitchFamily="-112" charset="0"/>
                <a:ea typeface="+mn-ea"/>
              </a:rPr>
              <a:t> </a:t>
            </a:r>
          </a:p>
          <a:p>
            <a:pPr algn="ctr">
              <a:defRPr/>
            </a:pPr>
            <a:r>
              <a:rPr lang="en-US">
                <a:solidFill>
                  <a:srgbClr val="7F7F7F"/>
                </a:solidFill>
                <a:latin typeface="Arial" pitchFamily="-112" charset="0"/>
                <a:ea typeface="+mn-ea"/>
              </a:rPr>
              <a:t>Team Logo</a:t>
            </a:r>
          </a:p>
          <a:p>
            <a:pPr algn="ctr">
              <a:defRPr/>
            </a:pPr>
            <a:r>
              <a:rPr lang="en-US">
                <a:solidFill>
                  <a:srgbClr val="7F7F7F"/>
                </a:solidFill>
                <a:latin typeface="Arial" pitchFamily="-112" charset="0"/>
                <a:ea typeface="+mn-ea"/>
              </a:rPr>
              <a:t>Picture </a:t>
            </a:r>
          </a:p>
          <a:p>
            <a:pPr algn="ctr">
              <a:defRPr/>
            </a:pPr>
            <a:r>
              <a:rPr lang="en-US">
                <a:solidFill>
                  <a:srgbClr val="7F7F7F"/>
                </a:solidFill>
                <a:latin typeface="Arial" pitchFamily="-112" charset="0"/>
                <a:ea typeface="+mn-ea"/>
              </a:rPr>
              <a:t>Here</a:t>
            </a:r>
          </a:p>
          <a:p>
            <a:pPr algn="ctr">
              <a:defRPr/>
            </a:pPr>
            <a:endParaRPr lang="en-US">
              <a:latin typeface="Arial" pitchFamily="-112" charset="0"/>
              <a:ea typeface="+mn-ea"/>
            </a:endParaRPr>
          </a:p>
          <a:p>
            <a:pPr algn="ctr">
              <a:defRPr/>
            </a:pPr>
            <a:endParaRPr lang="en-US">
              <a:latin typeface="Arial" pitchFamily="-112" charset="0"/>
              <a:ea typeface="+mn-ea"/>
            </a:endParaRPr>
          </a:p>
          <a:p>
            <a:pPr algn="ctr">
              <a:defRPr/>
            </a:pPr>
            <a:r>
              <a:rPr lang="en-US">
                <a:latin typeface="Arial" pitchFamily="-112" charset="0"/>
                <a:ea typeface="+mn-ea"/>
              </a:rPr>
              <a:t> </a:t>
            </a:r>
          </a:p>
        </p:txBody>
      </p:sp>
      <p:sp>
        <p:nvSpPr>
          <p:cNvPr id="15366" name="TextBox 12"/>
          <p:cNvSpPr txBox="1">
            <a:spLocks noChangeArrowheads="1"/>
          </p:cNvSpPr>
          <p:nvPr/>
        </p:nvSpPr>
        <p:spPr bwMode="auto">
          <a:xfrm>
            <a:off x="914400" y="7551738"/>
            <a:ext cx="5029200" cy="830262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altLang="x-none" b="1" i="1">
                <a:solidFill>
                  <a:srgbClr val="FF0000"/>
                </a:solidFill>
                <a:latin typeface="Times New Roman" charset="0"/>
              </a:rPr>
              <a:t>If time permits, play out the scenario</a:t>
            </a:r>
          </a:p>
          <a:p>
            <a:pPr algn="ctr" eaLnBrk="1" hangingPunct="1"/>
            <a:r>
              <a:rPr lang="en-US" altLang="x-none" b="1" i="1">
                <a:solidFill>
                  <a:srgbClr val="FF0000"/>
                </a:solidFill>
                <a:latin typeface="Times New Roman" charset="0"/>
              </a:rPr>
              <a:t>three times . . . Like a “best of three.” </a:t>
            </a:r>
          </a:p>
        </p:txBody>
      </p:sp>
      <p:sp>
        <p:nvSpPr>
          <p:cNvPr id="15367" name="Rectangle 2"/>
          <p:cNvSpPr>
            <a:spLocks noChangeArrowheads="1"/>
          </p:cNvSpPr>
          <p:nvPr>
            <p:ph type="title"/>
          </p:nvPr>
        </p:nvSpPr>
        <p:spPr bwMode="auto">
          <a:xfrm>
            <a:off x="342900" y="304800"/>
            <a:ext cx="6172200" cy="685800"/>
          </a:xfrm>
          <a:solidFill>
            <a:srgbClr val="FFFFFF"/>
          </a:solidFill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altLang="x-none" sz="3200" b="1" i="1">
                <a:solidFill>
                  <a:srgbClr val="FF0000"/>
                </a:solidFill>
                <a:latin typeface="Times New Roman" charset="0"/>
              </a:rPr>
              <a:t>Action Fantasy Game - Hockey</a:t>
            </a:r>
            <a:endParaRPr lang="en-GB" altLang="x-none" sz="4000" i="1">
              <a:solidFill>
                <a:srgbClr val="FF0000"/>
              </a:solidFill>
              <a:latin typeface="Times New Roman" charset="0"/>
            </a:endParaRPr>
          </a:p>
        </p:txBody>
      </p:sp>
      <p:sp>
        <p:nvSpPr>
          <p:cNvPr id="15368" name="Rectangle 9"/>
          <p:cNvSpPr>
            <a:spLocks noChangeArrowheads="1"/>
          </p:cNvSpPr>
          <p:nvPr/>
        </p:nvSpPr>
        <p:spPr bwMode="auto">
          <a:xfrm>
            <a:off x="442913" y="990600"/>
            <a:ext cx="5911850" cy="2370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altLang="x-none" sz="3200" b="1">
                <a:latin typeface="Times New Roman" charset="0"/>
              </a:rPr>
              <a:t>Stanley Cup Finals</a:t>
            </a:r>
          </a:p>
          <a:p>
            <a:pPr algn="ctr" eaLnBrk="1" hangingPunct="1"/>
            <a:endParaRPr lang="en-US" altLang="x-none" sz="2000" b="1">
              <a:latin typeface="Times New Roman" charset="0"/>
            </a:endParaRPr>
          </a:p>
          <a:p>
            <a:pPr algn="ctr" eaLnBrk="1" hangingPunct="1"/>
            <a:r>
              <a:rPr lang="en-US" altLang="x-none" sz="2000" b="1">
                <a:latin typeface="Times New Roman" charset="0"/>
              </a:rPr>
              <a:t>New York Islanders </a:t>
            </a:r>
          </a:p>
          <a:p>
            <a:pPr algn="ctr" eaLnBrk="1" hangingPunct="1"/>
            <a:r>
              <a:rPr lang="en-US" altLang="x-none" sz="2000" b="1">
                <a:latin typeface="Times New Roman" charset="0"/>
              </a:rPr>
              <a:t>vs.</a:t>
            </a:r>
          </a:p>
          <a:p>
            <a:pPr algn="ctr" eaLnBrk="1" hangingPunct="1"/>
            <a:r>
              <a:rPr lang="en-US" altLang="x-none" sz="2000" b="1">
                <a:latin typeface="Times New Roman" charset="0"/>
              </a:rPr>
              <a:t>Edmonton Oilers</a:t>
            </a:r>
          </a:p>
          <a:p>
            <a:pPr algn="ctr" eaLnBrk="1" hangingPunct="1"/>
            <a:endParaRPr lang="en-US" altLang="x-none" sz="1800" b="1">
              <a:latin typeface="Times New Roman" charset="0"/>
            </a:endParaRPr>
          </a:p>
          <a:p>
            <a:pPr algn="ctr" eaLnBrk="1" hangingPunct="1"/>
            <a:endParaRPr lang="en-US" altLang="x-none" sz="1800" b="1">
              <a:latin typeface="Times New Roman" charset="0"/>
            </a:endParaRPr>
          </a:p>
        </p:txBody>
      </p:sp>
      <p:sp>
        <p:nvSpPr>
          <p:cNvPr id="15369" name="Rectangle 4"/>
          <p:cNvSpPr>
            <a:spLocks noChangeArrowheads="1"/>
          </p:cNvSpPr>
          <p:nvPr/>
        </p:nvSpPr>
        <p:spPr bwMode="auto">
          <a:xfrm>
            <a:off x="304800" y="4038600"/>
            <a:ext cx="6248400" cy="3170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sz="2800" b="1" i="1">
                <a:latin typeface="Times New Roman" charset="0"/>
              </a:rPr>
              <a:t>Rules: </a:t>
            </a:r>
            <a:r>
              <a:rPr lang="en-US" altLang="x-none" sz="1800" b="1">
                <a:latin typeface="Times New Roman" charset="0"/>
              </a:rPr>
              <a:t>Basic Hockey rules in effect / Best of 7 / Half court</a:t>
            </a:r>
          </a:p>
          <a:p>
            <a:pPr eaLnBrk="1" hangingPunct="1"/>
            <a:r>
              <a:rPr lang="en-US" altLang="x-none" sz="1800" b="1">
                <a:latin typeface="Times New Roman" charset="0"/>
              </a:rPr>
              <a:t>	  4 v 4 (or teacher’s choice) </a:t>
            </a:r>
          </a:p>
          <a:p>
            <a:pPr eaLnBrk="1" hangingPunct="1"/>
            <a:r>
              <a:rPr lang="en-US" altLang="x-none" sz="1800" b="1">
                <a:latin typeface="Times New Roman" charset="0"/>
              </a:rPr>
              <a:t>	  No goalies</a:t>
            </a:r>
          </a:p>
          <a:p>
            <a:pPr eaLnBrk="1" hangingPunct="1"/>
            <a:r>
              <a:rPr lang="en-US" altLang="x-none" sz="1800" b="1">
                <a:latin typeface="Times New Roman" charset="0"/>
              </a:rPr>
              <a:t>	  No off. or def. players allowed in goal crease</a:t>
            </a:r>
          </a:p>
          <a:p>
            <a:pPr eaLnBrk="1" hangingPunct="1"/>
            <a:r>
              <a:rPr lang="en-US" altLang="x-none" sz="1800" b="1">
                <a:latin typeface="Times New Roman" charset="0"/>
              </a:rPr>
              <a:t>	</a:t>
            </a:r>
          </a:p>
          <a:p>
            <a:pPr eaLnBrk="1" hangingPunct="1"/>
            <a:r>
              <a:rPr lang="en-US" altLang="x-none" sz="2800" b="1" i="1">
                <a:latin typeface="Times New Roman" charset="0"/>
              </a:rPr>
              <a:t>Match Status:</a:t>
            </a:r>
          </a:p>
          <a:p>
            <a:pPr eaLnBrk="1" hangingPunct="1"/>
            <a:r>
              <a:rPr lang="en-US" altLang="x-none" sz="1800" b="1">
                <a:latin typeface="Times New Roman" charset="0"/>
              </a:rPr>
              <a:t>	  Edmonton leads series 3 games to 1</a:t>
            </a:r>
          </a:p>
          <a:p>
            <a:pPr eaLnBrk="1" hangingPunct="1"/>
            <a:r>
              <a:rPr lang="en-US" altLang="x-none" sz="1800" b="1">
                <a:latin typeface="Times New Roman" charset="0"/>
              </a:rPr>
              <a:t>	  Edmonton leads Game 5: 3-1</a:t>
            </a:r>
          </a:p>
          <a:p>
            <a:pPr eaLnBrk="1" hangingPunct="1"/>
            <a:r>
              <a:rPr lang="en-US" altLang="x-none" sz="1800" b="1">
                <a:latin typeface="Times New Roman" charset="0"/>
              </a:rPr>
              <a:t>	  Edmonton has one player in penalty box for 5 min.    </a:t>
            </a:r>
          </a:p>
          <a:p>
            <a:pPr eaLnBrk="1" hangingPunct="1"/>
            <a:r>
              <a:rPr lang="en-US" altLang="x-none" sz="1800" b="1">
                <a:latin typeface="Times New Roman" charset="0"/>
              </a:rPr>
              <a:t>	  Time left in match:  5:00</a:t>
            </a:r>
          </a:p>
        </p:txBody>
      </p:sp>
      <p:sp>
        <p:nvSpPr>
          <p:cNvPr id="13" name="Rectangle 11"/>
          <p:cNvSpPr>
            <a:spLocks noChangeArrowheads="1"/>
          </p:cNvSpPr>
          <p:nvPr/>
        </p:nvSpPr>
        <p:spPr bwMode="auto">
          <a:xfrm>
            <a:off x="1600200" y="8743950"/>
            <a:ext cx="5257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1000" b="1" i="1" dirty="0">
                <a:latin typeface="Times New Roman" charset="0"/>
              </a:rPr>
              <a:t> </a:t>
            </a:r>
            <a:r>
              <a:rPr lang="en-US" altLang="x-none" sz="1000" b="1" i="1" dirty="0" smtClean="0">
                <a:latin typeface="Times New Roman" charset="0"/>
              </a:rPr>
              <a:t>From Complete Guide to Sport Education (3rd ed.); Siedentop, Hastie, </a:t>
            </a:r>
          </a:p>
          <a:p>
            <a:pPr algn="r" eaLnBrk="1" hangingPunct="1"/>
            <a:r>
              <a:rPr lang="en-US" altLang="x-none" sz="1000" b="1" i="1" dirty="0" smtClean="0">
                <a:latin typeface="Times New Roman" charset="0"/>
              </a:rPr>
              <a:t>&amp; van der Mars, 2020, Champaign, IL:  Human Kinetics</a:t>
            </a:r>
            <a:endParaRPr lang="en-US" altLang="x-none" sz="1000" b="1" dirty="0">
              <a:latin typeface="Times New Roman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 Box 2"/>
          <p:cNvSpPr txBox="1">
            <a:spLocks noChangeArrowheads="1"/>
          </p:cNvSpPr>
          <p:nvPr/>
        </p:nvSpPr>
        <p:spPr bwMode="auto">
          <a:xfrm>
            <a:off x="685800" y="609600"/>
            <a:ext cx="5486400" cy="954088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altLang="x-none" sz="2800" b="1" i="1">
                <a:latin typeface="Calibri" charset="0"/>
              </a:rPr>
              <a:t>Action Fantasy Game-Hockey</a:t>
            </a:r>
          </a:p>
          <a:p>
            <a:pPr algn="ctr" eaLnBrk="1" hangingPunct="1"/>
            <a:r>
              <a:rPr lang="en-US" altLang="x-none" sz="2800" b="1" i="1">
                <a:latin typeface="Calibri" charset="0"/>
              </a:rPr>
              <a:t>Questions to consider . . . </a:t>
            </a:r>
          </a:p>
        </p:txBody>
      </p:sp>
      <p:sp>
        <p:nvSpPr>
          <p:cNvPr id="16387" name="Text Box 5"/>
          <p:cNvSpPr txBox="1">
            <a:spLocks noChangeArrowheads="1"/>
          </p:cNvSpPr>
          <p:nvPr/>
        </p:nvSpPr>
        <p:spPr bwMode="auto">
          <a:xfrm>
            <a:off x="304800" y="5715000"/>
            <a:ext cx="6324600" cy="2446338"/>
          </a:xfrm>
          <a:prstGeom prst="rect">
            <a:avLst/>
          </a:prstGeom>
          <a:noFill/>
          <a:ln w="254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marL="223838" indent="-223838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sz="2100" b="1" i="1">
                <a:latin typeface="Calibri" charset="0"/>
              </a:rPr>
              <a:t>Ask yourselves:</a:t>
            </a:r>
          </a:p>
          <a:p>
            <a:pPr eaLnBrk="1" hangingPunct="1">
              <a:buFont typeface="Wingdings" charset="2"/>
              <a:buChar char="v"/>
            </a:pPr>
            <a:r>
              <a:rPr lang="en-US" altLang="x-none" sz="1600">
                <a:latin typeface="Calibri" charset="0"/>
              </a:rPr>
              <a:t>  What will the opponents’ game plan most likely be?</a:t>
            </a:r>
          </a:p>
          <a:p>
            <a:pPr eaLnBrk="1" hangingPunct="1"/>
            <a:r>
              <a:rPr lang="en-US" altLang="x-none" sz="1000">
                <a:latin typeface="Calibri" charset="0"/>
              </a:rPr>
              <a:t> </a:t>
            </a:r>
          </a:p>
          <a:p>
            <a:pPr eaLnBrk="1" hangingPunct="1">
              <a:buFont typeface="Wingdings" charset="2"/>
              <a:buChar char="v"/>
            </a:pPr>
            <a:r>
              <a:rPr lang="en-US" altLang="x-none" sz="1600">
                <a:latin typeface="Calibri" charset="0"/>
              </a:rPr>
              <a:t>  What should you focus on? </a:t>
            </a:r>
          </a:p>
          <a:p>
            <a:pPr eaLnBrk="1" hangingPunct="1"/>
            <a:endParaRPr lang="en-US" altLang="x-none" sz="1000">
              <a:latin typeface="Calibri" charset="0"/>
            </a:endParaRPr>
          </a:p>
          <a:p>
            <a:pPr eaLnBrk="1" hangingPunct="1">
              <a:buFont typeface="Wingdings" charset="2"/>
              <a:buChar char="v"/>
            </a:pPr>
            <a:r>
              <a:rPr lang="en-US" altLang="x-none" sz="1600">
                <a:latin typeface="Calibri" charset="0"/>
              </a:rPr>
              <a:t>  What seem to be the strengths of the opponents? How can you limit</a:t>
            </a:r>
          </a:p>
          <a:p>
            <a:pPr eaLnBrk="1" hangingPunct="1"/>
            <a:r>
              <a:rPr lang="en-US" altLang="x-none" sz="1600">
                <a:latin typeface="Calibri" charset="0"/>
              </a:rPr>
              <a:t>       that strength? </a:t>
            </a:r>
            <a:endParaRPr lang="en-US" altLang="x-none" sz="1000">
              <a:latin typeface="Calibri" charset="0"/>
            </a:endParaRPr>
          </a:p>
          <a:p>
            <a:pPr eaLnBrk="1" hangingPunct="1">
              <a:buFontTx/>
              <a:buChar char="•"/>
            </a:pPr>
            <a:endParaRPr lang="en-US" altLang="x-none" sz="1000">
              <a:latin typeface="Calibri" charset="0"/>
            </a:endParaRPr>
          </a:p>
          <a:p>
            <a:pPr eaLnBrk="1" hangingPunct="1">
              <a:buFont typeface="Wingdings" charset="2"/>
              <a:buChar char="v"/>
            </a:pPr>
            <a:r>
              <a:rPr lang="en-US" altLang="x-none" sz="1600">
                <a:latin typeface="Calibri" charset="0"/>
              </a:rPr>
              <a:t>  What seems to cause our team the most difficulty in general?  Against</a:t>
            </a:r>
          </a:p>
          <a:p>
            <a:pPr eaLnBrk="1" hangingPunct="1"/>
            <a:r>
              <a:rPr lang="en-US" altLang="x-none" sz="1600">
                <a:latin typeface="Calibri" charset="0"/>
              </a:rPr>
              <a:t>       this opponent?</a:t>
            </a:r>
            <a:endParaRPr lang="en-US" altLang="x-none" sz="2000" b="1" i="1">
              <a:latin typeface="Calibri" charset="0"/>
            </a:endParaRPr>
          </a:p>
        </p:txBody>
      </p:sp>
      <p:sp>
        <p:nvSpPr>
          <p:cNvPr id="16388" name="Text Box 8"/>
          <p:cNvSpPr txBox="1">
            <a:spLocks noChangeArrowheads="1"/>
          </p:cNvSpPr>
          <p:nvPr/>
        </p:nvSpPr>
        <p:spPr bwMode="auto">
          <a:xfrm>
            <a:off x="3676650" y="92075"/>
            <a:ext cx="30797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2000" b="1" i="1">
                <a:latin typeface="Calibri" charset="0"/>
              </a:rPr>
              <a:t>Teacher / Team Coach Side</a:t>
            </a:r>
          </a:p>
        </p:txBody>
      </p:sp>
      <p:sp>
        <p:nvSpPr>
          <p:cNvPr id="16389" name="Rectangle 11"/>
          <p:cNvSpPr>
            <a:spLocks noChangeArrowheads="1"/>
          </p:cNvSpPr>
          <p:nvPr/>
        </p:nvSpPr>
        <p:spPr bwMode="auto">
          <a:xfrm>
            <a:off x="304800" y="1676400"/>
            <a:ext cx="6324600" cy="1616075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buClr>
                <a:srgbClr val="000000"/>
              </a:buClr>
            </a:pPr>
            <a:r>
              <a:rPr lang="en-US" altLang="x-none" sz="2100" b="1" i="1">
                <a:latin typeface="Calibri" charset="0"/>
              </a:rPr>
              <a:t>What is our team’s overall game plan (i.e., strategy)? </a:t>
            </a:r>
            <a:endParaRPr lang="en-US" altLang="x-none" sz="2100">
              <a:solidFill>
                <a:srgbClr val="000000"/>
              </a:solidFill>
            </a:endParaRPr>
          </a:p>
          <a:p>
            <a:pPr eaLnBrk="1" hangingPunct="1">
              <a:buClr>
                <a:srgbClr val="000000"/>
              </a:buClr>
              <a:buFont typeface="Wingdings" charset="2"/>
              <a:buChar char="v"/>
            </a:pPr>
            <a:r>
              <a:rPr lang="en-US" altLang="x-none" sz="1800" b="1" i="1">
                <a:solidFill>
                  <a:srgbClr val="000000"/>
                </a:solidFill>
              </a:rPr>
              <a:t>  Offensive </a:t>
            </a:r>
            <a:r>
              <a:rPr lang="en-US" altLang="x-none" sz="1800">
                <a:solidFill>
                  <a:srgbClr val="000000"/>
                </a:solidFill>
              </a:rPr>
              <a:t>- </a:t>
            </a:r>
            <a:r>
              <a:rPr lang="en-US" altLang="x-none" sz="1600">
                <a:solidFill>
                  <a:srgbClr val="000000"/>
                </a:solidFill>
              </a:rPr>
              <a:t>Maintaining possession? Transition play?   </a:t>
            </a:r>
          </a:p>
          <a:p>
            <a:pPr eaLnBrk="1" hangingPunct="1">
              <a:buClr>
                <a:srgbClr val="000000"/>
              </a:buClr>
            </a:pPr>
            <a:r>
              <a:rPr lang="en-US" altLang="x-none" sz="1600">
                <a:solidFill>
                  <a:srgbClr val="000000"/>
                </a:solidFill>
              </a:rPr>
              <a:t>      Creating space? Creating scoring opportunities?  </a:t>
            </a:r>
            <a:endParaRPr lang="en-US" altLang="x-none" sz="1000">
              <a:solidFill>
                <a:srgbClr val="000000"/>
              </a:solidFill>
            </a:endParaRPr>
          </a:p>
          <a:p>
            <a:pPr eaLnBrk="1" hangingPunct="1">
              <a:buClr>
                <a:srgbClr val="000000"/>
              </a:buClr>
            </a:pPr>
            <a:endParaRPr lang="en-US" altLang="x-none" sz="1000">
              <a:solidFill>
                <a:srgbClr val="000000"/>
              </a:solidFill>
            </a:endParaRPr>
          </a:p>
          <a:p>
            <a:pPr eaLnBrk="1" hangingPunct="1">
              <a:buClr>
                <a:srgbClr val="000000"/>
              </a:buClr>
              <a:buFont typeface="Wingdings" charset="2"/>
              <a:buChar char="v"/>
            </a:pPr>
            <a:r>
              <a:rPr lang="en-US" altLang="x-none" sz="1800">
                <a:solidFill>
                  <a:srgbClr val="000000"/>
                </a:solidFill>
              </a:rPr>
              <a:t>  </a:t>
            </a:r>
            <a:r>
              <a:rPr lang="en-US" altLang="x-none" sz="1800" b="1" i="1">
                <a:solidFill>
                  <a:srgbClr val="000000"/>
                </a:solidFill>
              </a:rPr>
              <a:t>Defensive</a:t>
            </a:r>
            <a:r>
              <a:rPr lang="en-US" altLang="x-none" sz="1800">
                <a:solidFill>
                  <a:srgbClr val="000000"/>
                </a:solidFill>
              </a:rPr>
              <a:t> – </a:t>
            </a:r>
            <a:r>
              <a:rPr lang="en-US" altLang="x-none" sz="1600">
                <a:solidFill>
                  <a:srgbClr val="000000"/>
                </a:solidFill>
              </a:rPr>
              <a:t>How regain possession? To defend space or a</a:t>
            </a:r>
          </a:p>
          <a:p>
            <a:pPr eaLnBrk="1" hangingPunct="1">
              <a:buClr>
                <a:srgbClr val="000000"/>
              </a:buClr>
            </a:pPr>
            <a:r>
              <a:rPr lang="en-US" altLang="x-none" sz="1600">
                <a:solidFill>
                  <a:srgbClr val="000000"/>
                </a:solidFill>
              </a:rPr>
              <a:t>      player?  Defending as a team? Look for a break-away?         </a:t>
            </a:r>
          </a:p>
        </p:txBody>
      </p:sp>
      <p:sp>
        <p:nvSpPr>
          <p:cNvPr id="16390" name="Text Box 8"/>
          <p:cNvSpPr txBox="1">
            <a:spLocks noChangeArrowheads="1"/>
          </p:cNvSpPr>
          <p:nvPr/>
        </p:nvSpPr>
        <p:spPr bwMode="auto">
          <a:xfrm>
            <a:off x="304800" y="3581400"/>
            <a:ext cx="6324600" cy="1846263"/>
          </a:xfrm>
          <a:prstGeom prst="rect">
            <a:avLst/>
          </a:prstGeom>
          <a:noFill/>
          <a:ln w="254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sz="2100" b="1" i="1"/>
              <a:t>What tactical moves might be critical? </a:t>
            </a:r>
          </a:p>
          <a:p>
            <a:pPr eaLnBrk="1" hangingPunct="1">
              <a:buFont typeface="Wingdings" charset="2"/>
              <a:buChar char="v"/>
            </a:pPr>
            <a:r>
              <a:rPr lang="en-US" altLang="x-none" sz="1800"/>
              <a:t>  </a:t>
            </a:r>
            <a:r>
              <a:rPr lang="en-US" altLang="x-none" sz="1800" b="1" i="1"/>
              <a:t>Offensive</a:t>
            </a:r>
            <a:r>
              <a:rPr lang="en-US" altLang="x-none" sz="1800"/>
              <a:t> – </a:t>
            </a:r>
            <a:r>
              <a:rPr lang="en-US" altLang="x-none" sz="1600"/>
              <a:t>Decision-making? Support?  Adjust?  Setting</a:t>
            </a:r>
          </a:p>
          <a:p>
            <a:pPr eaLnBrk="1" hangingPunct="1"/>
            <a:r>
              <a:rPr lang="en-US" altLang="x-none" sz="1600"/>
              <a:t>      up a score?  Scanning the court?  Creating space? (e.g.,</a:t>
            </a:r>
          </a:p>
          <a:p>
            <a:pPr eaLnBrk="1" hangingPunct="1"/>
            <a:r>
              <a:rPr lang="en-US" altLang="x-none" sz="1600"/>
              <a:t>      off-the-ball moves, give &amp; go).</a:t>
            </a:r>
            <a:endParaRPr lang="en-US" altLang="x-none" sz="1000"/>
          </a:p>
          <a:p>
            <a:pPr eaLnBrk="1" hangingPunct="1">
              <a:buFont typeface="Wingdings" charset="2"/>
              <a:buNone/>
            </a:pPr>
            <a:endParaRPr lang="en-US" altLang="x-none" sz="1000"/>
          </a:p>
          <a:p>
            <a:pPr eaLnBrk="1" hangingPunct="1">
              <a:buFont typeface="Wingdings" charset="2"/>
              <a:buChar char="v"/>
            </a:pPr>
            <a:r>
              <a:rPr lang="en-US" altLang="x-none" sz="1800" b="1" i="1"/>
              <a:t>  Defensive</a:t>
            </a:r>
            <a:r>
              <a:rPr lang="en-US" altLang="x-none" sz="1800"/>
              <a:t> – </a:t>
            </a:r>
            <a:r>
              <a:rPr lang="en-US" altLang="x-none" sz="1600"/>
              <a:t>Decision making? Cover a teammate? Adjust? </a:t>
            </a:r>
          </a:p>
          <a:p>
            <a:pPr eaLnBrk="1" hangingPunct="1"/>
            <a:r>
              <a:rPr lang="en-US" altLang="x-none" sz="1600"/>
              <a:t>       How close to guard an opponent?  Quick restarts?  </a:t>
            </a:r>
          </a:p>
        </p:txBody>
      </p:sp>
      <p:sp>
        <p:nvSpPr>
          <p:cNvPr id="8" name="Rectangle 11"/>
          <p:cNvSpPr>
            <a:spLocks noChangeArrowheads="1"/>
          </p:cNvSpPr>
          <p:nvPr/>
        </p:nvSpPr>
        <p:spPr bwMode="auto">
          <a:xfrm>
            <a:off x="1600200" y="8743950"/>
            <a:ext cx="5257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1000" b="1" i="1" dirty="0">
                <a:latin typeface="Times New Roman" charset="0"/>
              </a:rPr>
              <a:t> </a:t>
            </a:r>
            <a:r>
              <a:rPr lang="en-US" altLang="x-none" sz="1000" b="1" i="1" dirty="0" smtClean="0">
                <a:latin typeface="Times New Roman" charset="0"/>
              </a:rPr>
              <a:t>From Complete Guide to Sport Education (3rd ed.); Siedentop, Hastie, </a:t>
            </a:r>
          </a:p>
          <a:p>
            <a:pPr algn="r" eaLnBrk="1" hangingPunct="1"/>
            <a:r>
              <a:rPr lang="en-US" altLang="x-none" sz="1000" b="1" i="1" dirty="0" smtClean="0">
                <a:latin typeface="Times New Roman" charset="0"/>
              </a:rPr>
              <a:t>&amp; van der Mars, 2020, Champaign, IL:  Human Kinetics</a:t>
            </a:r>
            <a:endParaRPr lang="en-US" altLang="x-none" sz="1000" b="1" dirty="0">
              <a:latin typeface="Times New Roman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8"/>
          <p:cNvSpPr>
            <a:spLocks noChangeArrowheads="1"/>
          </p:cNvSpPr>
          <p:nvPr/>
        </p:nvSpPr>
        <p:spPr bwMode="auto">
          <a:xfrm>
            <a:off x="152400" y="4038600"/>
            <a:ext cx="6553200" cy="3276600"/>
          </a:xfrm>
          <a:prstGeom prst="rect">
            <a:avLst/>
          </a:prstGeom>
          <a:noFill/>
          <a:ln w="38100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endParaRPr lang="x-none" altLang="x-none" sz="1800"/>
          </a:p>
        </p:txBody>
      </p:sp>
      <p:sp>
        <p:nvSpPr>
          <p:cNvPr id="17411" name="Text Box 8"/>
          <p:cNvSpPr txBox="1">
            <a:spLocks noChangeArrowheads="1"/>
          </p:cNvSpPr>
          <p:nvPr/>
        </p:nvSpPr>
        <p:spPr bwMode="auto">
          <a:xfrm>
            <a:off x="5289550" y="-76200"/>
            <a:ext cx="16446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2000" b="1" i="1">
                <a:latin typeface="Calibri" charset="0"/>
              </a:rPr>
              <a:t>Players’  Side</a:t>
            </a:r>
          </a:p>
        </p:txBody>
      </p:sp>
      <p:sp>
        <p:nvSpPr>
          <p:cNvPr id="17412" name="TextBox 12"/>
          <p:cNvSpPr txBox="1">
            <a:spLocks noChangeArrowheads="1"/>
          </p:cNvSpPr>
          <p:nvPr/>
        </p:nvSpPr>
        <p:spPr bwMode="auto">
          <a:xfrm>
            <a:off x="914400" y="7551738"/>
            <a:ext cx="5029200" cy="830262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altLang="x-none" b="1" i="1">
                <a:solidFill>
                  <a:srgbClr val="FF0000"/>
                </a:solidFill>
                <a:latin typeface="Times New Roman" charset="0"/>
              </a:rPr>
              <a:t>If time permits, play out the scenario</a:t>
            </a:r>
          </a:p>
          <a:p>
            <a:pPr algn="ctr" eaLnBrk="1" hangingPunct="1"/>
            <a:r>
              <a:rPr lang="en-US" altLang="x-none" b="1" i="1">
                <a:solidFill>
                  <a:srgbClr val="FF0000"/>
                </a:solidFill>
                <a:latin typeface="Times New Roman" charset="0"/>
              </a:rPr>
              <a:t>three times . . . Like a “best of three.” </a:t>
            </a:r>
          </a:p>
        </p:txBody>
      </p:sp>
      <p:sp>
        <p:nvSpPr>
          <p:cNvPr id="17413" name="Rectangle 2"/>
          <p:cNvSpPr>
            <a:spLocks noChangeArrowheads="1"/>
          </p:cNvSpPr>
          <p:nvPr>
            <p:ph type="title"/>
          </p:nvPr>
        </p:nvSpPr>
        <p:spPr bwMode="auto">
          <a:xfrm>
            <a:off x="342900" y="304800"/>
            <a:ext cx="6172200" cy="685800"/>
          </a:xfrm>
          <a:solidFill>
            <a:srgbClr val="FFFFFF"/>
          </a:solidFill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altLang="x-none" sz="3200" b="1" i="1">
                <a:solidFill>
                  <a:srgbClr val="FF0000"/>
                </a:solidFill>
                <a:latin typeface="Times New Roman" charset="0"/>
              </a:rPr>
              <a:t>Action Fantasy Game - Hockey</a:t>
            </a:r>
            <a:endParaRPr lang="en-GB" altLang="x-none" sz="4000" i="1">
              <a:solidFill>
                <a:srgbClr val="FF0000"/>
              </a:solidFill>
              <a:latin typeface="Times New Roman" charset="0"/>
            </a:endParaRPr>
          </a:p>
        </p:txBody>
      </p:sp>
      <p:sp>
        <p:nvSpPr>
          <p:cNvPr id="17414" name="Rectangle 9"/>
          <p:cNvSpPr>
            <a:spLocks noChangeArrowheads="1"/>
          </p:cNvSpPr>
          <p:nvPr/>
        </p:nvSpPr>
        <p:spPr bwMode="auto">
          <a:xfrm>
            <a:off x="442913" y="990600"/>
            <a:ext cx="5911850" cy="2185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altLang="x-none" sz="3200" b="1">
                <a:latin typeface="Times New Roman" charset="0"/>
              </a:rPr>
              <a:t>World Championships Final</a:t>
            </a:r>
          </a:p>
          <a:p>
            <a:pPr algn="ctr" eaLnBrk="1" hangingPunct="1"/>
            <a:endParaRPr lang="en-US" altLang="x-none" sz="2000" b="1">
              <a:latin typeface="Times New Roman" charset="0"/>
            </a:endParaRPr>
          </a:p>
          <a:p>
            <a:pPr algn="ctr" eaLnBrk="1" hangingPunct="1"/>
            <a:r>
              <a:rPr lang="en-US" altLang="x-none" sz="2800" b="1">
                <a:latin typeface="Times New Roman" charset="0"/>
              </a:rPr>
              <a:t>Sweden </a:t>
            </a:r>
          </a:p>
          <a:p>
            <a:pPr algn="ctr" eaLnBrk="1" hangingPunct="1"/>
            <a:r>
              <a:rPr lang="en-US" altLang="x-none" sz="2800" b="1">
                <a:latin typeface="Times New Roman" charset="0"/>
              </a:rPr>
              <a:t>vs.</a:t>
            </a:r>
          </a:p>
          <a:p>
            <a:pPr algn="ctr" eaLnBrk="1" hangingPunct="1"/>
            <a:r>
              <a:rPr lang="en-US" altLang="x-none" sz="2800" b="1">
                <a:latin typeface="Times New Roman" charset="0"/>
              </a:rPr>
              <a:t>Switzerland</a:t>
            </a:r>
          </a:p>
        </p:txBody>
      </p:sp>
      <p:sp>
        <p:nvSpPr>
          <p:cNvPr id="17415" name="Rectangle 4"/>
          <p:cNvSpPr>
            <a:spLocks noChangeArrowheads="1"/>
          </p:cNvSpPr>
          <p:nvPr/>
        </p:nvSpPr>
        <p:spPr bwMode="auto">
          <a:xfrm>
            <a:off x="304800" y="4038600"/>
            <a:ext cx="6248400" cy="3170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sz="2800" b="1" i="1">
                <a:latin typeface="Times New Roman" charset="0"/>
              </a:rPr>
              <a:t>Rules: </a:t>
            </a:r>
            <a:r>
              <a:rPr lang="en-US" altLang="x-none" sz="1800" b="1">
                <a:latin typeface="Times New Roman" charset="0"/>
              </a:rPr>
              <a:t>Basic Hockey rules in effect / Half court</a:t>
            </a:r>
          </a:p>
          <a:p>
            <a:pPr eaLnBrk="1" hangingPunct="1"/>
            <a:r>
              <a:rPr lang="en-US" altLang="x-none" sz="1800" b="1">
                <a:latin typeface="Times New Roman" charset="0"/>
              </a:rPr>
              <a:t>	  4 v 4 (or teacher’s choice) </a:t>
            </a:r>
          </a:p>
          <a:p>
            <a:pPr eaLnBrk="1" hangingPunct="1"/>
            <a:r>
              <a:rPr lang="en-US" altLang="x-none" sz="1800" b="1">
                <a:latin typeface="Times New Roman" charset="0"/>
              </a:rPr>
              <a:t>	  No goalies</a:t>
            </a:r>
          </a:p>
          <a:p>
            <a:pPr eaLnBrk="1" hangingPunct="1"/>
            <a:r>
              <a:rPr lang="en-US" altLang="x-none" sz="1800" b="1">
                <a:latin typeface="Times New Roman" charset="0"/>
              </a:rPr>
              <a:t>	  No off. or def. players allowed in goal crease</a:t>
            </a:r>
          </a:p>
          <a:p>
            <a:pPr eaLnBrk="1" hangingPunct="1"/>
            <a:r>
              <a:rPr lang="en-US" altLang="x-none" sz="1800" b="1">
                <a:latin typeface="Times New Roman" charset="0"/>
              </a:rPr>
              <a:t>	</a:t>
            </a:r>
          </a:p>
          <a:p>
            <a:pPr eaLnBrk="1" hangingPunct="1"/>
            <a:r>
              <a:rPr lang="en-US" altLang="x-none" sz="2800" b="1" i="1">
                <a:latin typeface="Times New Roman" charset="0"/>
              </a:rPr>
              <a:t>Match Status:</a:t>
            </a:r>
          </a:p>
          <a:p>
            <a:pPr eaLnBrk="1" hangingPunct="1"/>
            <a:r>
              <a:rPr lang="en-US" altLang="x-none" sz="1800" b="1">
                <a:latin typeface="Times New Roman" charset="0"/>
              </a:rPr>
              <a:t>	  Sweden leads match 2-1</a:t>
            </a:r>
          </a:p>
          <a:p>
            <a:pPr eaLnBrk="1" hangingPunct="1"/>
            <a:r>
              <a:rPr lang="en-US" altLang="x-none" sz="1800" b="1">
                <a:latin typeface="Times New Roman" charset="0"/>
              </a:rPr>
              <a:t>	  Time left in match:  5:00</a:t>
            </a:r>
          </a:p>
          <a:p>
            <a:pPr eaLnBrk="1" hangingPunct="1"/>
            <a:r>
              <a:rPr lang="en-US" altLang="x-none" sz="1800" b="1">
                <a:latin typeface="Times New Roman" charset="0"/>
              </a:rPr>
              <a:t>	  Sweden has one player in penalty box for 3 min.    </a:t>
            </a:r>
          </a:p>
          <a:p>
            <a:pPr eaLnBrk="1" hangingPunct="1"/>
            <a:r>
              <a:rPr lang="en-US" altLang="x-none" sz="1800" b="1">
                <a:latin typeface="Times New Roman" charset="0"/>
              </a:rPr>
              <a:t>	  Switzerland has the puck/ball</a:t>
            </a:r>
          </a:p>
        </p:txBody>
      </p:sp>
      <p:pic>
        <p:nvPicPr>
          <p:cNvPr id="17416" name="Picture 1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2362200"/>
            <a:ext cx="1790700" cy="1193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7" name="Picture 1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2362200"/>
            <a:ext cx="1905000" cy="1193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ectangle 11"/>
          <p:cNvSpPr>
            <a:spLocks noChangeArrowheads="1"/>
          </p:cNvSpPr>
          <p:nvPr/>
        </p:nvSpPr>
        <p:spPr bwMode="auto">
          <a:xfrm>
            <a:off x="1600200" y="8743950"/>
            <a:ext cx="5257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1000" b="1" i="1" dirty="0">
                <a:latin typeface="Times New Roman" charset="0"/>
              </a:rPr>
              <a:t> </a:t>
            </a:r>
            <a:r>
              <a:rPr lang="en-US" altLang="x-none" sz="1000" b="1" i="1" dirty="0" smtClean="0">
                <a:latin typeface="Times New Roman" charset="0"/>
              </a:rPr>
              <a:t>From Complete Guide to Sport Education (3rd ed.); Siedentop, Hastie, </a:t>
            </a:r>
          </a:p>
          <a:p>
            <a:pPr algn="r" eaLnBrk="1" hangingPunct="1"/>
            <a:r>
              <a:rPr lang="en-US" altLang="x-none" sz="1000" b="1" i="1" dirty="0" smtClean="0">
                <a:latin typeface="Times New Roman" charset="0"/>
              </a:rPr>
              <a:t>&amp; van der Mars, 2020, Champaign, IL:  Human Kinetics</a:t>
            </a:r>
            <a:endParaRPr lang="en-US" altLang="x-none" sz="1000" b="1" dirty="0">
              <a:latin typeface="Times New Roman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 Box 2"/>
          <p:cNvSpPr txBox="1">
            <a:spLocks noChangeArrowheads="1"/>
          </p:cNvSpPr>
          <p:nvPr/>
        </p:nvSpPr>
        <p:spPr bwMode="auto">
          <a:xfrm>
            <a:off x="685800" y="609600"/>
            <a:ext cx="5486400" cy="954088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altLang="x-none" sz="2800" b="1" i="1">
                <a:latin typeface="Calibri" charset="0"/>
              </a:rPr>
              <a:t>Action Fantasy Game-Hockey</a:t>
            </a:r>
          </a:p>
          <a:p>
            <a:pPr algn="ctr" eaLnBrk="1" hangingPunct="1"/>
            <a:r>
              <a:rPr lang="en-US" altLang="x-none" sz="2800" b="1" i="1">
                <a:latin typeface="Calibri" charset="0"/>
              </a:rPr>
              <a:t>Questions to consider . . . </a:t>
            </a:r>
          </a:p>
        </p:txBody>
      </p:sp>
      <p:sp>
        <p:nvSpPr>
          <p:cNvPr id="18435" name="Text Box 5"/>
          <p:cNvSpPr txBox="1">
            <a:spLocks noChangeArrowheads="1"/>
          </p:cNvSpPr>
          <p:nvPr/>
        </p:nvSpPr>
        <p:spPr bwMode="auto">
          <a:xfrm>
            <a:off x="304800" y="5715000"/>
            <a:ext cx="6324600" cy="2446338"/>
          </a:xfrm>
          <a:prstGeom prst="rect">
            <a:avLst/>
          </a:prstGeom>
          <a:noFill/>
          <a:ln w="254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marL="223838" indent="-223838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sz="2100" b="1" i="1">
                <a:latin typeface="Calibri" charset="0"/>
              </a:rPr>
              <a:t>Ask yourselves:</a:t>
            </a:r>
          </a:p>
          <a:p>
            <a:pPr eaLnBrk="1" hangingPunct="1">
              <a:buFont typeface="Wingdings" charset="2"/>
              <a:buChar char="v"/>
            </a:pPr>
            <a:r>
              <a:rPr lang="en-US" altLang="x-none" sz="1600">
                <a:latin typeface="Calibri" charset="0"/>
              </a:rPr>
              <a:t>  What will the opponents’ game plan most likely be?</a:t>
            </a:r>
          </a:p>
          <a:p>
            <a:pPr eaLnBrk="1" hangingPunct="1"/>
            <a:r>
              <a:rPr lang="en-US" altLang="x-none" sz="1000">
                <a:latin typeface="Calibri" charset="0"/>
              </a:rPr>
              <a:t> </a:t>
            </a:r>
          </a:p>
          <a:p>
            <a:pPr eaLnBrk="1" hangingPunct="1">
              <a:buFont typeface="Wingdings" charset="2"/>
              <a:buChar char="v"/>
            </a:pPr>
            <a:r>
              <a:rPr lang="en-US" altLang="x-none" sz="1600">
                <a:latin typeface="Calibri" charset="0"/>
              </a:rPr>
              <a:t>  What should you focus on? </a:t>
            </a:r>
          </a:p>
          <a:p>
            <a:pPr eaLnBrk="1" hangingPunct="1"/>
            <a:endParaRPr lang="en-US" altLang="x-none" sz="1000">
              <a:latin typeface="Calibri" charset="0"/>
            </a:endParaRPr>
          </a:p>
          <a:p>
            <a:pPr eaLnBrk="1" hangingPunct="1">
              <a:buFont typeface="Wingdings" charset="2"/>
              <a:buChar char="v"/>
            </a:pPr>
            <a:r>
              <a:rPr lang="en-US" altLang="x-none" sz="1600">
                <a:latin typeface="Calibri" charset="0"/>
              </a:rPr>
              <a:t>  What seem to be the strengths of the opponents? How can you limit</a:t>
            </a:r>
          </a:p>
          <a:p>
            <a:pPr eaLnBrk="1" hangingPunct="1"/>
            <a:r>
              <a:rPr lang="en-US" altLang="x-none" sz="1600">
                <a:latin typeface="Calibri" charset="0"/>
              </a:rPr>
              <a:t>       that strength? </a:t>
            </a:r>
            <a:endParaRPr lang="en-US" altLang="x-none" sz="1000">
              <a:latin typeface="Calibri" charset="0"/>
            </a:endParaRPr>
          </a:p>
          <a:p>
            <a:pPr eaLnBrk="1" hangingPunct="1">
              <a:buFontTx/>
              <a:buChar char="•"/>
            </a:pPr>
            <a:endParaRPr lang="en-US" altLang="x-none" sz="1000">
              <a:latin typeface="Calibri" charset="0"/>
            </a:endParaRPr>
          </a:p>
          <a:p>
            <a:pPr eaLnBrk="1" hangingPunct="1">
              <a:buFont typeface="Wingdings" charset="2"/>
              <a:buChar char="v"/>
            </a:pPr>
            <a:r>
              <a:rPr lang="en-US" altLang="x-none" sz="1600">
                <a:latin typeface="Calibri" charset="0"/>
              </a:rPr>
              <a:t>  What seems to cause our team the most difficulty in general?  Against</a:t>
            </a:r>
          </a:p>
          <a:p>
            <a:pPr eaLnBrk="1" hangingPunct="1"/>
            <a:r>
              <a:rPr lang="en-US" altLang="x-none" sz="1600">
                <a:latin typeface="Calibri" charset="0"/>
              </a:rPr>
              <a:t>       this opponent?</a:t>
            </a:r>
            <a:endParaRPr lang="en-US" altLang="x-none" sz="2000" b="1" i="1">
              <a:latin typeface="Calibri" charset="0"/>
            </a:endParaRPr>
          </a:p>
        </p:txBody>
      </p:sp>
      <p:sp>
        <p:nvSpPr>
          <p:cNvPr id="18436" name="Text Box 8"/>
          <p:cNvSpPr txBox="1">
            <a:spLocks noChangeArrowheads="1"/>
          </p:cNvSpPr>
          <p:nvPr/>
        </p:nvSpPr>
        <p:spPr bwMode="auto">
          <a:xfrm>
            <a:off x="3676650" y="92075"/>
            <a:ext cx="30797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2000" b="1" i="1">
                <a:latin typeface="Calibri" charset="0"/>
              </a:rPr>
              <a:t>Teacher / Team Coach Side</a:t>
            </a:r>
          </a:p>
        </p:txBody>
      </p:sp>
      <p:sp>
        <p:nvSpPr>
          <p:cNvPr id="18437" name="Rectangle 11"/>
          <p:cNvSpPr>
            <a:spLocks noChangeArrowheads="1"/>
          </p:cNvSpPr>
          <p:nvPr/>
        </p:nvSpPr>
        <p:spPr bwMode="auto">
          <a:xfrm>
            <a:off x="304800" y="1676400"/>
            <a:ext cx="6324600" cy="1616075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buClr>
                <a:srgbClr val="000000"/>
              </a:buClr>
            </a:pPr>
            <a:r>
              <a:rPr lang="en-US" altLang="x-none" sz="2100" b="1" i="1">
                <a:latin typeface="Calibri" charset="0"/>
              </a:rPr>
              <a:t>What is our team’s overall game plan (i.e., strategy)? </a:t>
            </a:r>
            <a:endParaRPr lang="en-US" altLang="x-none" sz="2100">
              <a:solidFill>
                <a:srgbClr val="000000"/>
              </a:solidFill>
            </a:endParaRPr>
          </a:p>
          <a:p>
            <a:pPr eaLnBrk="1" hangingPunct="1">
              <a:buClr>
                <a:srgbClr val="000000"/>
              </a:buClr>
              <a:buFont typeface="Wingdings" charset="2"/>
              <a:buChar char="v"/>
            </a:pPr>
            <a:r>
              <a:rPr lang="en-US" altLang="x-none" sz="1800" b="1" i="1">
                <a:solidFill>
                  <a:srgbClr val="000000"/>
                </a:solidFill>
              </a:rPr>
              <a:t>  Offensive </a:t>
            </a:r>
            <a:r>
              <a:rPr lang="en-US" altLang="x-none" sz="1800">
                <a:solidFill>
                  <a:srgbClr val="000000"/>
                </a:solidFill>
              </a:rPr>
              <a:t>- </a:t>
            </a:r>
            <a:r>
              <a:rPr lang="en-US" altLang="x-none" sz="1600">
                <a:solidFill>
                  <a:srgbClr val="000000"/>
                </a:solidFill>
              </a:rPr>
              <a:t>Maintaining possession? Transition play?   </a:t>
            </a:r>
          </a:p>
          <a:p>
            <a:pPr eaLnBrk="1" hangingPunct="1">
              <a:buClr>
                <a:srgbClr val="000000"/>
              </a:buClr>
            </a:pPr>
            <a:r>
              <a:rPr lang="en-US" altLang="x-none" sz="1600">
                <a:solidFill>
                  <a:srgbClr val="000000"/>
                </a:solidFill>
              </a:rPr>
              <a:t>      Creating space? Creating scoring opportunities?  </a:t>
            </a:r>
            <a:endParaRPr lang="en-US" altLang="x-none" sz="1000">
              <a:solidFill>
                <a:srgbClr val="000000"/>
              </a:solidFill>
            </a:endParaRPr>
          </a:p>
          <a:p>
            <a:pPr eaLnBrk="1" hangingPunct="1">
              <a:buClr>
                <a:srgbClr val="000000"/>
              </a:buClr>
            </a:pPr>
            <a:endParaRPr lang="en-US" altLang="x-none" sz="1000">
              <a:solidFill>
                <a:srgbClr val="000000"/>
              </a:solidFill>
            </a:endParaRPr>
          </a:p>
          <a:p>
            <a:pPr eaLnBrk="1" hangingPunct="1">
              <a:buClr>
                <a:srgbClr val="000000"/>
              </a:buClr>
              <a:buFont typeface="Wingdings" charset="2"/>
              <a:buChar char="v"/>
            </a:pPr>
            <a:r>
              <a:rPr lang="en-US" altLang="x-none" sz="1800">
                <a:solidFill>
                  <a:srgbClr val="000000"/>
                </a:solidFill>
              </a:rPr>
              <a:t>  </a:t>
            </a:r>
            <a:r>
              <a:rPr lang="en-US" altLang="x-none" sz="1800" b="1" i="1">
                <a:solidFill>
                  <a:srgbClr val="000000"/>
                </a:solidFill>
              </a:rPr>
              <a:t>Defensive</a:t>
            </a:r>
            <a:r>
              <a:rPr lang="en-US" altLang="x-none" sz="1800">
                <a:solidFill>
                  <a:srgbClr val="000000"/>
                </a:solidFill>
              </a:rPr>
              <a:t> – </a:t>
            </a:r>
            <a:r>
              <a:rPr lang="en-US" altLang="x-none" sz="1600">
                <a:solidFill>
                  <a:srgbClr val="000000"/>
                </a:solidFill>
              </a:rPr>
              <a:t>How regain possession? To defend space or a</a:t>
            </a:r>
          </a:p>
          <a:p>
            <a:pPr eaLnBrk="1" hangingPunct="1">
              <a:buClr>
                <a:srgbClr val="000000"/>
              </a:buClr>
            </a:pPr>
            <a:r>
              <a:rPr lang="en-US" altLang="x-none" sz="1600">
                <a:solidFill>
                  <a:srgbClr val="000000"/>
                </a:solidFill>
              </a:rPr>
              <a:t>      player?  Defending as a team? Look for a break-away?         </a:t>
            </a:r>
          </a:p>
        </p:txBody>
      </p:sp>
      <p:sp>
        <p:nvSpPr>
          <p:cNvPr id="18438" name="Text Box 8"/>
          <p:cNvSpPr txBox="1">
            <a:spLocks noChangeArrowheads="1"/>
          </p:cNvSpPr>
          <p:nvPr/>
        </p:nvSpPr>
        <p:spPr bwMode="auto">
          <a:xfrm>
            <a:off x="304800" y="3581400"/>
            <a:ext cx="6324600" cy="1846263"/>
          </a:xfrm>
          <a:prstGeom prst="rect">
            <a:avLst/>
          </a:prstGeom>
          <a:noFill/>
          <a:ln w="254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sz="2100" b="1" i="1"/>
              <a:t>What tactical moves might be critical? </a:t>
            </a:r>
          </a:p>
          <a:p>
            <a:pPr eaLnBrk="1" hangingPunct="1">
              <a:buFont typeface="Wingdings" charset="2"/>
              <a:buChar char="v"/>
            </a:pPr>
            <a:r>
              <a:rPr lang="en-US" altLang="x-none" sz="1800"/>
              <a:t>  </a:t>
            </a:r>
            <a:r>
              <a:rPr lang="en-US" altLang="x-none" sz="1800" b="1" i="1"/>
              <a:t>Offensive</a:t>
            </a:r>
            <a:r>
              <a:rPr lang="en-US" altLang="x-none" sz="1800"/>
              <a:t> – </a:t>
            </a:r>
            <a:r>
              <a:rPr lang="en-US" altLang="x-none" sz="1600"/>
              <a:t>Decision-making? Support?  Adjust?  Setting</a:t>
            </a:r>
          </a:p>
          <a:p>
            <a:pPr eaLnBrk="1" hangingPunct="1"/>
            <a:r>
              <a:rPr lang="en-US" altLang="x-none" sz="1600"/>
              <a:t>      up a score?  Scanning the court?  Creating space? (e.g.,</a:t>
            </a:r>
          </a:p>
          <a:p>
            <a:pPr eaLnBrk="1" hangingPunct="1"/>
            <a:r>
              <a:rPr lang="en-US" altLang="x-none" sz="1600"/>
              <a:t>      off-the-ball moves, give &amp; go).</a:t>
            </a:r>
            <a:endParaRPr lang="en-US" altLang="x-none" sz="1000"/>
          </a:p>
          <a:p>
            <a:pPr eaLnBrk="1" hangingPunct="1">
              <a:buFont typeface="Wingdings" charset="2"/>
              <a:buNone/>
            </a:pPr>
            <a:endParaRPr lang="en-US" altLang="x-none" sz="1000"/>
          </a:p>
          <a:p>
            <a:pPr eaLnBrk="1" hangingPunct="1">
              <a:buFont typeface="Wingdings" charset="2"/>
              <a:buChar char="v"/>
            </a:pPr>
            <a:r>
              <a:rPr lang="en-US" altLang="x-none" sz="1800" b="1" i="1"/>
              <a:t>  Defensive</a:t>
            </a:r>
            <a:r>
              <a:rPr lang="en-US" altLang="x-none" sz="1800"/>
              <a:t> – </a:t>
            </a:r>
            <a:r>
              <a:rPr lang="en-US" altLang="x-none" sz="1600"/>
              <a:t>Decision making? Cover a teammate? Adjust? </a:t>
            </a:r>
          </a:p>
          <a:p>
            <a:pPr eaLnBrk="1" hangingPunct="1"/>
            <a:r>
              <a:rPr lang="en-US" altLang="x-none" sz="1600"/>
              <a:t>       How close to guard an opponent?  Quick restarts?  </a:t>
            </a:r>
          </a:p>
        </p:txBody>
      </p:sp>
      <p:sp>
        <p:nvSpPr>
          <p:cNvPr id="8" name="Rectangle 11"/>
          <p:cNvSpPr>
            <a:spLocks noChangeArrowheads="1"/>
          </p:cNvSpPr>
          <p:nvPr/>
        </p:nvSpPr>
        <p:spPr bwMode="auto">
          <a:xfrm>
            <a:off x="1600200" y="8743950"/>
            <a:ext cx="5257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1000" b="1" i="1" dirty="0">
                <a:latin typeface="Times New Roman" charset="0"/>
              </a:rPr>
              <a:t> </a:t>
            </a:r>
            <a:r>
              <a:rPr lang="en-US" altLang="x-none" sz="1000" b="1" i="1" dirty="0" smtClean="0">
                <a:latin typeface="Times New Roman" charset="0"/>
              </a:rPr>
              <a:t>From Complete Guide to Sport Education (3rd ed.); Siedentop, Hastie, </a:t>
            </a:r>
          </a:p>
          <a:p>
            <a:pPr algn="r" eaLnBrk="1" hangingPunct="1"/>
            <a:r>
              <a:rPr lang="en-US" altLang="x-none" sz="1000" b="1" i="1" dirty="0" smtClean="0">
                <a:latin typeface="Times New Roman" charset="0"/>
              </a:rPr>
              <a:t>&amp; van der Mars, 2020, Champaign, IL:  Human Kinetics</a:t>
            </a:r>
            <a:endParaRPr lang="en-US" altLang="x-none" sz="1000" b="1" dirty="0">
              <a:latin typeface="Times New Roman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8"/>
          <p:cNvSpPr>
            <a:spLocks noChangeArrowheads="1"/>
          </p:cNvSpPr>
          <p:nvPr/>
        </p:nvSpPr>
        <p:spPr bwMode="auto">
          <a:xfrm>
            <a:off x="152400" y="4038600"/>
            <a:ext cx="6553200" cy="3276600"/>
          </a:xfrm>
          <a:prstGeom prst="rect">
            <a:avLst/>
          </a:prstGeom>
          <a:noFill/>
          <a:ln w="38100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endParaRPr lang="x-none" altLang="x-none" sz="1800"/>
          </a:p>
        </p:txBody>
      </p:sp>
      <p:sp>
        <p:nvSpPr>
          <p:cNvPr id="19459" name="Text Box 8"/>
          <p:cNvSpPr txBox="1">
            <a:spLocks noChangeArrowheads="1"/>
          </p:cNvSpPr>
          <p:nvPr/>
        </p:nvSpPr>
        <p:spPr bwMode="auto">
          <a:xfrm>
            <a:off x="5289550" y="-76200"/>
            <a:ext cx="16446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2000" b="1" i="1">
                <a:latin typeface="Calibri" charset="0"/>
              </a:rPr>
              <a:t>Players’  Side</a:t>
            </a:r>
          </a:p>
        </p:txBody>
      </p:sp>
      <p:sp>
        <p:nvSpPr>
          <p:cNvPr id="19460" name="TextBox 12"/>
          <p:cNvSpPr txBox="1">
            <a:spLocks noChangeArrowheads="1"/>
          </p:cNvSpPr>
          <p:nvPr/>
        </p:nvSpPr>
        <p:spPr bwMode="auto">
          <a:xfrm>
            <a:off x="914400" y="7551738"/>
            <a:ext cx="5029200" cy="830262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altLang="x-none" b="1" i="1">
                <a:solidFill>
                  <a:srgbClr val="FF0000"/>
                </a:solidFill>
                <a:latin typeface="Times New Roman" charset="0"/>
              </a:rPr>
              <a:t>If time permits, play out the scenario</a:t>
            </a:r>
          </a:p>
          <a:p>
            <a:pPr algn="ctr" eaLnBrk="1" hangingPunct="1"/>
            <a:r>
              <a:rPr lang="en-US" altLang="x-none" b="1" i="1">
                <a:solidFill>
                  <a:srgbClr val="FF0000"/>
                </a:solidFill>
                <a:latin typeface="Times New Roman" charset="0"/>
              </a:rPr>
              <a:t>three times . . . Like a “best of three.” </a:t>
            </a:r>
          </a:p>
        </p:txBody>
      </p:sp>
      <p:sp>
        <p:nvSpPr>
          <p:cNvPr id="19461" name="Rectangle 2"/>
          <p:cNvSpPr>
            <a:spLocks noChangeArrowheads="1"/>
          </p:cNvSpPr>
          <p:nvPr>
            <p:ph type="title"/>
          </p:nvPr>
        </p:nvSpPr>
        <p:spPr bwMode="auto">
          <a:xfrm>
            <a:off x="342900" y="304800"/>
            <a:ext cx="6172200" cy="685800"/>
          </a:xfrm>
          <a:solidFill>
            <a:srgbClr val="FFFFFF"/>
          </a:solidFill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altLang="x-none" sz="3200" b="1" i="1">
                <a:solidFill>
                  <a:srgbClr val="FF0000"/>
                </a:solidFill>
                <a:latin typeface="Times New Roman" charset="0"/>
              </a:rPr>
              <a:t>Action Fantasy Game - Hockey</a:t>
            </a:r>
            <a:endParaRPr lang="en-GB" altLang="x-none" sz="4000" i="1">
              <a:solidFill>
                <a:srgbClr val="FF0000"/>
              </a:solidFill>
              <a:latin typeface="Times New Roman" charset="0"/>
            </a:endParaRPr>
          </a:p>
        </p:txBody>
      </p:sp>
      <p:sp>
        <p:nvSpPr>
          <p:cNvPr id="19462" name="Rectangle 9"/>
          <p:cNvSpPr>
            <a:spLocks noChangeArrowheads="1"/>
          </p:cNvSpPr>
          <p:nvPr/>
        </p:nvSpPr>
        <p:spPr bwMode="auto">
          <a:xfrm>
            <a:off x="442913" y="990600"/>
            <a:ext cx="5911850" cy="2185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altLang="x-none" sz="3200" b="1">
                <a:latin typeface="Times New Roman" charset="0"/>
              </a:rPr>
              <a:t>N.C.A.A. Frozen Four Final</a:t>
            </a:r>
          </a:p>
          <a:p>
            <a:pPr algn="ctr" eaLnBrk="1" hangingPunct="1"/>
            <a:endParaRPr lang="en-US" altLang="x-none" sz="2000" b="1">
              <a:latin typeface="Times New Roman" charset="0"/>
            </a:endParaRPr>
          </a:p>
          <a:p>
            <a:pPr algn="ctr" eaLnBrk="1" hangingPunct="1"/>
            <a:r>
              <a:rPr lang="en-US" altLang="x-none" sz="2800" b="1">
                <a:latin typeface="Times New Roman" charset="0"/>
              </a:rPr>
              <a:t>Vermont </a:t>
            </a:r>
          </a:p>
          <a:p>
            <a:pPr algn="ctr" eaLnBrk="1" hangingPunct="1"/>
            <a:r>
              <a:rPr lang="en-US" altLang="x-none" sz="2800" b="1">
                <a:latin typeface="Times New Roman" charset="0"/>
              </a:rPr>
              <a:t>vs.</a:t>
            </a:r>
          </a:p>
          <a:p>
            <a:pPr algn="ctr" eaLnBrk="1" hangingPunct="1"/>
            <a:r>
              <a:rPr lang="en-US" altLang="x-none" sz="2800" b="1">
                <a:latin typeface="Times New Roman" charset="0"/>
              </a:rPr>
              <a:t>Minnesota</a:t>
            </a:r>
          </a:p>
        </p:txBody>
      </p:sp>
      <p:sp>
        <p:nvSpPr>
          <p:cNvPr id="19463" name="Rectangle 4"/>
          <p:cNvSpPr>
            <a:spLocks noChangeArrowheads="1"/>
          </p:cNvSpPr>
          <p:nvPr/>
        </p:nvSpPr>
        <p:spPr bwMode="auto">
          <a:xfrm>
            <a:off x="304800" y="4038600"/>
            <a:ext cx="6248400" cy="3170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sz="2800" b="1" i="1">
                <a:latin typeface="Times New Roman" charset="0"/>
              </a:rPr>
              <a:t>Rules: </a:t>
            </a:r>
            <a:r>
              <a:rPr lang="en-US" altLang="x-none" sz="1800" b="1">
                <a:latin typeface="Times New Roman" charset="0"/>
              </a:rPr>
              <a:t>Basic Hockey rules in effect / Half court</a:t>
            </a:r>
          </a:p>
          <a:p>
            <a:pPr eaLnBrk="1" hangingPunct="1"/>
            <a:r>
              <a:rPr lang="en-US" altLang="x-none" sz="1800" b="1">
                <a:latin typeface="Times New Roman" charset="0"/>
              </a:rPr>
              <a:t>	  4 v 4 (or teacher’s choice) </a:t>
            </a:r>
          </a:p>
          <a:p>
            <a:pPr eaLnBrk="1" hangingPunct="1"/>
            <a:r>
              <a:rPr lang="en-US" altLang="x-none" sz="1800" b="1">
                <a:latin typeface="Times New Roman" charset="0"/>
              </a:rPr>
              <a:t>	  No goalies</a:t>
            </a:r>
          </a:p>
          <a:p>
            <a:pPr eaLnBrk="1" hangingPunct="1"/>
            <a:r>
              <a:rPr lang="en-US" altLang="x-none" sz="1800" b="1">
                <a:latin typeface="Times New Roman" charset="0"/>
              </a:rPr>
              <a:t>	  No off. or def. players allowed in goal crease</a:t>
            </a:r>
          </a:p>
          <a:p>
            <a:pPr eaLnBrk="1" hangingPunct="1"/>
            <a:r>
              <a:rPr lang="en-US" altLang="x-none" sz="1800" b="1">
                <a:latin typeface="Times New Roman" charset="0"/>
              </a:rPr>
              <a:t>	</a:t>
            </a:r>
          </a:p>
          <a:p>
            <a:pPr eaLnBrk="1" hangingPunct="1"/>
            <a:r>
              <a:rPr lang="en-US" altLang="x-none" sz="2800" b="1" i="1">
                <a:latin typeface="Times New Roman" charset="0"/>
              </a:rPr>
              <a:t>Match Status:</a:t>
            </a:r>
          </a:p>
          <a:p>
            <a:pPr eaLnBrk="1" hangingPunct="1"/>
            <a:r>
              <a:rPr lang="en-US" altLang="x-none" sz="1800" b="1">
                <a:latin typeface="Times New Roman" charset="0"/>
              </a:rPr>
              <a:t>	  Score is:  Vermont up 3-1</a:t>
            </a:r>
          </a:p>
          <a:p>
            <a:pPr eaLnBrk="1" hangingPunct="1"/>
            <a:r>
              <a:rPr lang="en-US" altLang="x-none" sz="1800" b="1">
                <a:latin typeface="Times New Roman" charset="0"/>
              </a:rPr>
              <a:t>	  Time left in match:  4:00</a:t>
            </a:r>
          </a:p>
          <a:p>
            <a:pPr eaLnBrk="1" hangingPunct="1"/>
            <a:r>
              <a:rPr lang="en-US" altLang="x-none" sz="1800" b="1">
                <a:latin typeface="Times New Roman" charset="0"/>
              </a:rPr>
              <a:t>	  Vermont has one player in penalty box for 3 min.    </a:t>
            </a:r>
          </a:p>
          <a:p>
            <a:pPr eaLnBrk="1" hangingPunct="1"/>
            <a:r>
              <a:rPr lang="en-US" altLang="x-none" sz="1800" b="1">
                <a:latin typeface="Times New Roman" charset="0"/>
              </a:rPr>
              <a:t>	  Minnesota has the puck/ball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52400" y="1905000"/>
            <a:ext cx="1512888" cy="2032000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>
                <a:solidFill>
                  <a:srgbClr val="7F7F7F"/>
                </a:solidFill>
                <a:latin typeface="Arial" pitchFamily="-112" charset="0"/>
                <a:ea typeface="+mn-ea"/>
              </a:rPr>
              <a:t> </a:t>
            </a:r>
          </a:p>
          <a:p>
            <a:pPr algn="ctr">
              <a:defRPr/>
            </a:pPr>
            <a:r>
              <a:rPr lang="en-US">
                <a:solidFill>
                  <a:srgbClr val="7F7F7F"/>
                </a:solidFill>
                <a:latin typeface="Arial" pitchFamily="-112" charset="0"/>
                <a:ea typeface="+mn-ea"/>
              </a:rPr>
              <a:t>Univ. Logo</a:t>
            </a:r>
          </a:p>
          <a:p>
            <a:pPr algn="ctr">
              <a:defRPr/>
            </a:pPr>
            <a:r>
              <a:rPr lang="en-US">
                <a:solidFill>
                  <a:srgbClr val="7F7F7F"/>
                </a:solidFill>
                <a:latin typeface="Arial" pitchFamily="-112" charset="0"/>
                <a:ea typeface="+mn-ea"/>
              </a:rPr>
              <a:t>Picture </a:t>
            </a:r>
          </a:p>
          <a:p>
            <a:pPr algn="ctr">
              <a:defRPr/>
            </a:pPr>
            <a:r>
              <a:rPr lang="en-US">
                <a:solidFill>
                  <a:srgbClr val="7F7F7F"/>
                </a:solidFill>
                <a:latin typeface="Arial" pitchFamily="-112" charset="0"/>
                <a:ea typeface="+mn-ea"/>
              </a:rPr>
              <a:t>Here</a:t>
            </a:r>
          </a:p>
          <a:p>
            <a:pPr algn="ctr">
              <a:defRPr/>
            </a:pPr>
            <a:endParaRPr lang="en-US">
              <a:latin typeface="Arial" pitchFamily="-112" charset="0"/>
              <a:ea typeface="+mn-ea"/>
            </a:endParaRPr>
          </a:p>
          <a:p>
            <a:pPr algn="ctr">
              <a:defRPr/>
            </a:pPr>
            <a:endParaRPr lang="en-US">
              <a:latin typeface="Arial" pitchFamily="-112" charset="0"/>
              <a:ea typeface="+mn-ea"/>
            </a:endParaRPr>
          </a:p>
          <a:p>
            <a:pPr algn="ctr">
              <a:defRPr/>
            </a:pPr>
            <a:r>
              <a:rPr lang="en-US">
                <a:latin typeface="Arial" pitchFamily="-112" charset="0"/>
                <a:ea typeface="+mn-ea"/>
              </a:rPr>
              <a:t> 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5192713" y="1905000"/>
            <a:ext cx="1512887" cy="2032000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>
                <a:solidFill>
                  <a:srgbClr val="7F7F7F"/>
                </a:solidFill>
                <a:latin typeface="Arial" pitchFamily="-112" charset="0"/>
                <a:ea typeface="+mn-ea"/>
              </a:rPr>
              <a:t> </a:t>
            </a:r>
          </a:p>
          <a:p>
            <a:pPr algn="ctr">
              <a:defRPr/>
            </a:pPr>
            <a:r>
              <a:rPr lang="en-US">
                <a:solidFill>
                  <a:srgbClr val="7F7F7F"/>
                </a:solidFill>
                <a:latin typeface="Arial" pitchFamily="-112" charset="0"/>
                <a:ea typeface="+mn-ea"/>
              </a:rPr>
              <a:t>Univ. Logo</a:t>
            </a:r>
          </a:p>
          <a:p>
            <a:pPr algn="ctr">
              <a:defRPr/>
            </a:pPr>
            <a:r>
              <a:rPr lang="en-US">
                <a:solidFill>
                  <a:srgbClr val="7F7F7F"/>
                </a:solidFill>
                <a:latin typeface="Arial" pitchFamily="-112" charset="0"/>
                <a:ea typeface="+mn-ea"/>
              </a:rPr>
              <a:t>Picture </a:t>
            </a:r>
          </a:p>
          <a:p>
            <a:pPr algn="ctr">
              <a:defRPr/>
            </a:pPr>
            <a:r>
              <a:rPr lang="en-US">
                <a:solidFill>
                  <a:srgbClr val="7F7F7F"/>
                </a:solidFill>
                <a:latin typeface="Arial" pitchFamily="-112" charset="0"/>
                <a:ea typeface="+mn-ea"/>
              </a:rPr>
              <a:t>Here</a:t>
            </a:r>
          </a:p>
          <a:p>
            <a:pPr algn="ctr">
              <a:defRPr/>
            </a:pPr>
            <a:endParaRPr lang="en-US">
              <a:latin typeface="Arial" pitchFamily="-112" charset="0"/>
              <a:ea typeface="+mn-ea"/>
            </a:endParaRPr>
          </a:p>
          <a:p>
            <a:pPr algn="ctr">
              <a:defRPr/>
            </a:pPr>
            <a:endParaRPr lang="en-US">
              <a:latin typeface="Arial" pitchFamily="-112" charset="0"/>
              <a:ea typeface="+mn-ea"/>
            </a:endParaRPr>
          </a:p>
          <a:p>
            <a:pPr algn="ctr">
              <a:defRPr/>
            </a:pPr>
            <a:r>
              <a:rPr lang="en-US">
                <a:latin typeface="Arial" pitchFamily="-112" charset="0"/>
                <a:ea typeface="+mn-ea"/>
              </a:rPr>
              <a:t> </a:t>
            </a:r>
          </a:p>
        </p:txBody>
      </p:sp>
      <p:sp>
        <p:nvSpPr>
          <p:cNvPr id="13" name="Rectangle 11"/>
          <p:cNvSpPr>
            <a:spLocks noChangeArrowheads="1"/>
          </p:cNvSpPr>
          <p:nvPr/>
        </p:nvSpPr>
        <p:spPr bwMode="auto">
          <a:xfrm>
            <a:off x="1600200" y="8743950"/>
            <a:ext cx="5257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1000" b="1" i="1" dirty="0">
                <a:latin typeface="Times New Roman" charset="0"/>
              </a:rPr>
              <a:t> </a:t>
            </a:r>
            <a:r>
              <a:rPr lang="en-US" altLang="x-none" sz="1000" b="1" i="1" dirty="0" smtClean="0">
                <a:latin typeface="Times New Roman" charset="0"/>
              </a:rPr>
              <a:t>From Complete Guide to Sport Education (3rd ed.); Siedentop, Hastie, </a:t>
            </a:r>
          </a:p>
          <a:p>
            <a:pPr algn="r" eaLnBrk="1" hangingPunct="1"/>
            <a:r>
              <a:rPr lang="en-US" altLang="x-none" sz="1000" b="1" i="1" dirty="0" smtClean="0">
                <a:latin typeface="Times New Roman" charset="0"/>
              </a:rPr>
              <a:t>&amp; van der Mars, 2020, Champaign, IL:  Human Kinetics</a:t>
            </a:r>
            <a:endParaRPr lang="en-US" altLang="x-none" sz="1000" b="1" dirty="0">
              <a:latin typeface="Times New Roman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ext Box 2"/>
          <p:cNvSpPr txBox="1">
            <a:spLocks noChangeArrowheads="1"/>
          </p:cNvSpPr>
          <p:nvPr/>
        </p:nvSpPr>
        <p:spPr bwMode="auto">
          <a:xfrm>
            <a:off x="685800" y="609600"/>
            <a:ext cx="5486400" cy="954088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altLang="x-none" sz="2800" b="1" i="1">
                <a:latin typeface="Calibri" charset="0"/>
              </a:rPr>
              <a:t>Action Fantasy Game-Hockey</a:t>
            </a:r>
          </a:p>
          <a:p>
            <a:pPr algn="ctr" eaLnBrk="1" hangingPunct="1"/>
            <a:r>
              <a:rPr lang="en-US" altLang="x-none" sz="2800" b="1" i="1">
                <a:latin typeface="Calibri" charset="0"/>
              </a:rPr>
              <a:t>Questions to consider . . . </a:t>
            </a:r>
          </a:p>
        </p:txBody>
      </p:sp>
      <p:sp>
        <p:nvSpPr>
          <p:cNvPr id="20483" name="Text Box 5"/>
          <p:cNvSpPr txBox="1">
            <a:spLocks noChangeArrowheads="1"/>
          </p:cNvSpPr>
          <p:nvPr/>
        </p:nvSpPr>
        <p:spPr bwMode="auto">
          <a:xfrm>
            <a:off x="304800" y="5715000"/>
            <a:ext cx="6324600" cy="2446338"/>
          </a:xfrm>
          <a:prstGeom prst="rect">
            <a:avLst/>
          </a:prstGeom>
          <a:noFill/>
          <a:ln w="254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marL="223838" indent="-223838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sz="2100" b="1" i="1">
                <a:latin typeface="Calibri" charset="0"/>
              </a:rPr>
              <a:t>Ask yourselves:</a:t>
            </a:r>
          </a:p>
          <a:p>
            <a:pPr eaLnBrk="1" hangingPunct="1">
              <a:buFont typeface="Wingdings" charset="2"/>
              <a:buChar char="v"/>
            </a:pPr>
            <a:r>
              <a:rPr lang="en-US" altLang="x-none" sz="1600">
                <a:latin typeface="Calibri" charset="0"/>
              </a:rPr>
              <a:t>  What will the opponents’ game plan most likely be?</a:t>
            </a:r>
          </a:p>
          <a:p>
            <a:pPr eaLnBrk="1" hangingPunct="1"/>
            <a:r>
              <a:rPr lang="en-US" altLang="x-none" sz="1000">
                <a:latin typeface="Calibri" charset="0"/>
              </a:rPr>
              <a:t> </a:t>
            </a:r>
          </a:p>
          <a:p>
            <a:pPr eaLnBrk="1" hangingPunct="1">
              <a:buFont typeface="Wingdings" charset="2"/>
              <a:buChar char="v"/>
            </a:pPr>
            <a:r>
              <a:rPr lang="en-US" altLang="x-none" sz="1600">
                <a:latin typeface="Calibri" charset="0"/>
              </a:rPr>
              <a:t>  What should you focus on? </a:t>
            </a:r>
          </a:p>
          <a:p>
            <a:pPr eaLnBrk="1" hangingPunct="1"/>
            <a:endParaRPr lang="en-US" altLang="x-none" sz="1000">
              <a:latin typeface="Calibri" charset="0"/>
            </a:endParaRPr>
          </a:p>
          <a:p>
            <a:pPr eaLnBrk="1" hangingPunct="1">
              <a:buFont typeface="Wingdings" charset="2"/>
              <a:buChar char="v"/>
            </a:pPr>
            <a:r>
              <a:rPr lang="en-US" altLang="x-none" sz="1600">
                <a:latin typeface="Calibri" charset="0"/>
              </a:rPr>
              <a:t>  What seem to be the strengths of the opponents? How can you limit</a:t>
            </a:r>
          </a:p>
          <a:p>
            <a:pPr eaLnBrk="1" hangingPunct="1"/>
            <a:r>
              <a:rPr lang="en-US" altLang="x-none" sz="1600">
                <a:latin typeface="Calibri" charset="0"/>
              </a:rPr>
              <a:t>       that strength? </a:t>
            </a:r>
            <a:endParaRPr lang="en-US" altLang="x-none" sz="1000">
              <a:latin typeface="Calibri" charset="0"/>
            </a:endParaRPr>
          </a:p>
          <a:p>
            <a:pPr eaLnBrk="1" hangingPunct="1">
              <a:buFontTx/>
              <a:buChar char="•"/>
            </a:pPr>
            <a:endParaRPr lang="en-US" altLang="x-none" sz="1000">
              <a:latin typeface="Calibri" charset="0"/>
            </a:endParaRPr>
          </a:p>
          <a:p>
            <a:pPr eaLnBrk="1" hangingPunct="1">
              <a:buFont typeface="Wingdings" charset="2"/>
              <a:buChar char="v"/>
            </a:pPr>
            <a:r>
              <a:rPr lang="en-US" altLang="x-none" sz="1600">
                <a:latin typeface="Calibri" charset="0"/>
              </a:rPr>
              <a:t>  What seems to cause our team the most difficulty in general?  Against</a:t>
            </a:r>
          </a:p>
          <a:p>
            <a:pPr eaLnBrk="1" hangingPunct="1"/>
            <a:r>
              <a:rPr lang="en-US" altLang="x-none" sz="1600">
                <a:latin typeface="Calibri" charset="0"/>
              </a:rPr>
              <a:t>       this opponent?</a:t>
            </a:r>
            <a:endParaRPr lang="en-US" altLang="x-none" sz="2000" b="1" i="1">
              <a:latin typeface="Calibri" charset="0"/>
            </a:endParaRPr>
          </a:p>
        </p:txBody>
      </p:sp>
      <p:sp>
        <p:nvSpPr>
          <p:cNvPr id="20484" name="Text Box 8"/>
          <p:cNvSpPr txBox="1">
            <a:spLocks noChangeArrowheads="1"/>
          </p:cNvSpPr>
          <p:nvPr/>
        </p:nvSpPr>
        <p:spPr bwMode="auto">
          <a:xfrm>
            <a:off x="3676650" y="92075"/>
            <a:ext cx="30797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2000" b="1" i="1">
                <a:latin typeface="Calibri" charset="0"/>
              </a:rPr>
              <a:t>Teacher / Team Coach Side</a:t>
            </a:r>
          </a:p>
        </p:txBody>
      </p:sp>
      <p:sp>
        <p:nvSpPr>
          <p:cNvPr id="20485" name="Rectangle 11"/>
          <p:cNvSpPr>
            <a:spLocks noChangeArrowheads="1"/>
          </p:cNvSpPr>
          <p:nvPr/>
        </p:nvSpPr>
        <p:spPr bwMode="auto">
          <a:xfrm>
            <a:off x="304800" y="1676400"/>
            <a:ext cx="6324600" cy="1616075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buClr>
                <a:srgbClr val="000000"/>
              </a:buClr>
            </a:pPr>
            <a:r>
              <a:rPr lang="en-US" altLang="x-none" sz="2100" b="1" i="1">
                <a:latin typeface="Calibri" charset="0"/>
              </a:rPr>
              <a:t>What is our team’s overall game plan (i.e., strategy)? </a:t>
            </a:r>
            <a:endParaRPr lang="en-US" altLang="x-none" sz="2100">
              <a:solidFill>
                <a:srgbClr val="000000"/>
              </a:solidFill>
            </a:endParaRPr>
          </a:p>
          <a:p>
            <a:pPr eaLnBrk="1" hangingPunct="1">
              <a:buClr>
                <a:srgbClr val="000000"/>
              </a:buClr>
              <a:buFont typeface="Wingdings" charset="2"/>
              <a:buChar char="v"/>
            </a:pPr>
            <a:r>
              <a:rPr lang="en-US" altLang="x-none" sz="1800" b="1" i="1">
                <a:solidFill>
                  <a:srgbClr val="000000"/>
                </a:solidFill>
              </a:rPr>
              <a:t>  Offensive </a:t>
            </a:r>
            <a:r>
              <a:rPr lang="en-US" altLang="x-none" sz="1800">
                <a:solidFill>
                  <a:srgbClr val="000000"/>
                </a:solidFill>
              </a:rPr>
              <a:t>- </a:t>
            </a:r>
            <a:r>
              <a:rPr lang="en-US" altLang="x-none" sz="1600">
                <a:solidFill>
                  <a:srgbClr val="000000"/>
                </a:solidFill>
              </a:rPr>
              <a:t>Maintaining possession? Transition play?   </a:t>
            </a:r>
          </a:p>
          <a:p>
            <a:pPr eaLnBrk="1" hangingPunct="1">
              <a:buClr>
                <a:srgbClr val="000000"/>
              </a:buClr>
            </a:pPr>
            <a:r>
              <a:rPr lang="en-US" altLang="x-none" sz="1600">
                <a:solidFill>
                  <a:srgbClr val="000000"/>
                </a:solidFill>
              </a:rPr>
              <a:t>      Creating space? Creating scoring opportunities?  </a:t>
            </a:r>
            <a:endParaRPr lang="en-US" altLang="x-none" sz="1000">
              <a:solidFill>
                <a:srgbClr val="000000"/>
              </a:solidFill>
            </a:endParaRPr>
          </a:p>
          <a:p>
            <a:pPr eaLnBrk="1" hangingPunct="1">
              <a:buClr>
                <a:srgbClr val="000000"/>
              </a:buClr>
            </a:pPr>
            <a:endParaRPr lang="en-US" altLang="x-none" sz="1000">
              <a:solidFill>
                <a:srgbClr val="000000"/>
              </a:solidFill>
            </a:endParaRPr>
          </a:p>
          <a:p>
            <a:pPr eaLnBrk="1" hangingPunct="1">
              <a:buClr>
                <a:srgbClr val="000000"/>
              </a:buClr>
              <a:buFont typeface="Wingdings" charset="2"/>
              <a:buChar char="v"/>
            </a:pPr>
            <a:r>
              <a:rPr lang="en-US" altLang="x-none" sz="1800">
                <a:solidFill>
                  <a:srgbClr val="000000"/>
                </a:solidFill>
              </a:rPr>
              <a:t>  </a:t>
            </a:r>
            <a:r>
              <a:rPr lang="en-US" altLang="x-none" sz="1800" b="1" i="1">
                <a:solidFill>
                  <a:srgbClr val="000000"/>
                </a:solidFill>
              </a:rPr>
              <a:t>Defensive</a:t>
            </a:r>
            <a:r>
              <a:rPr lang="en-US" altLang="x-none" sz="1800">
                <a:solidFill>
                  <a:srgbClr val="000000"/>
                </a:solidFill>
              </a:rPr>
              <a:t> – </a:t>
            </a:r>
            <a:r>
              <a:rPr lang="en-US" altLang="x-none" sz="1600">
                <a:solidFill>
                  <a:srgbClr val="000000"/>
                </a:solidFill>
              </a:rPr>
              <a:t>How regain possession? To defend space or a</a:t>
            </a:r>
          </a:p>
          <a:p>
            <a:pPr eaLnBrk="1" hangingPunct="1">
              <a:buClr>
                <a:srgbClr val="000000"/>
              </a:buClr>
            </a:pPr>
            <a:r>
              <a:rPr lang="en-US" altLang="x-none" sz="1600">
                <a:solidFill>
                  <a:srgbClr val="000000"/>
                </a:solidFill>
              </a:rPr>
              <a:t>      player?  Defending as a team? Look for a break-away?         </a:t>
            </a:r>
          </a:p>
        </p:txBody>
      </p:sp>
      <p:sp>
        <p:nvSpPr>
          <p:cNvPr id="20486" name="Text Box 8"/>
          <p:cNvSpPr txBox="1">
            <a:spLocks noChangeArrowheads="1"/>
          </p:cNvSpPr>
          <p:nvPr/>
        </p:nvSpPr>
        <p:spPr bwMode="auto">
          <a:xfrm>
            <a:off x="304800" y="3581400"/>
            <a:ext cx="6324600" cy="1846263"/>
          </a:xfrm>
          <a:prstGeom prst="rect">
            <a:avLst/>
          </a:prstGeom>
          <a:noFill/>
          <a:ln w="254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sz="2100" b="1" i="1"/>
              <a:t>What tactical moves might be critical? </a:t>
            </a:r>
          </a:p>
          <a:p>
            <a:pPr eaLnBrk="1" hangingPunct="1">
              <a:buFont typeface="Wingdings" charset="2"/>
              <a:buChar char="v"/>
            </a:pPr>
            <a:r>
              <a:rPr lang="en-US" altLang="x-none" sz="1800"/>
              <a:t>  </a:t>
            </a:r>
            <a:r>
              <a:rPr lang="en-US" altLang="x-none" sz="1800" b="1" i="1"/>
              <a:t>Offensive</a:t>
            </a:r>
            <a:r>
              <a:rPr lang="en-US" altLang="x-none" sz="1800"/>
              <a:t> – </a:t>
            </a:r>
            <a:r>
              <a:rPr lang="en-US" altLang="x-none" sz="1600"/>
              <a:t>Decision-making? Support?  Adjust?  Setting</a:t>
            </a:r>
          </a:p>
          <a:p>
            <a:pPr eaLnBrk="1" hangingPunct="1"/>
            <a:r>
              <a:rPr lang="en-US" altLang="x-none" sz="1600"/>
              <a:t>      up a score?  Scanning the court?  Creating space? (e.g.,</a:t>
            </a:r>
          </a:p>
          <a:p>
            <a:pPr eaLnBrk="1" hangingPunct="1"/>
            <a:r>
              <a:rPr lang="en-US" altLang="x-none" sz="1600"/>
              <a:t>      off-the-ball moves, give &amp; go).</a:t>
            </a:r>
            <a:endParaRPr lang="en-US" altLang="x-none" sz="1000"/>
          </a:p>
          <a:p>
            <a:pPr eaLnBrk="1" hangingPunct="1">
              <a:buFont typeface="Wingdings" charset="2"/>
              <a:buNone/>
            </a:pPr>
            <a:endParaRPr lang="en-US" altLang="x-none" sz="1000"/>
          </a:p>
          <a:p>
            <a:pPr eaLnBrk="1" hangingPunct="1">
              <a:buFont typeface="Wingdings" charset="2"/>
              <a:buChar char="v"/>
            </a:pPr>
            <a:r>
              <a:rPr lang="en-US" altLang="x-none" sz="1800" b="1" i="1"/>
              <a:t>  Defensive</a:t>
            </a:r>
            <a:r>
              <a:rPr lang="en-US" altLang="x-none" sz="1800"/>
              <a:t> – </a:t>
            </a:r>
            <a:r>
              <a:rPr lang="en-US" altLang="x-none" sz="1600"/>
              <a:t>Decision making? Cover a teammate? Adjust? </a:t>
            </a:r>
          </a:p>
          <a:p>
            <a:pPr eaLnBrk="1" hangingPunct="1"/>
            <a:r>
              <a:rPr lang="en-US" altLang="x-none" sz="1600"/>
              <a:t>       How close to guard an opponent?  Quick restarts?  </a:t>
            </a:r>
          </a:p>
        </p:txBody>
      </p:sp>
      <p:sp>
        <p:nvSpPr>
          <p:cNvPr id="8" name="Rectangle 11"/>
          <p:cNvSpPr>
            <a:spLocks noChangeArrowheads="1"/>
          </p:cNvSpPr>
          <p:nvPr/>
        </p:nvSpPr>
        <p:spPr bwMode="auto">
          <a:xfrm>
            <a:off x="1600200" y="8743950"/>
            <a:ext cx="5257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1000" b="1" i="1" dirty="0">
                <a:latin typeface="Times New Roman" charset="0"/>
              </a:rPr>
              <a:t> </a:t>
            </a:r>
            <a:r>
              <a:rPr lang="en-US" altLang="x-none" sz="1000" b="1" i="1" dirty="0" smtClean="0">
                <a:latin typeface="Times New Roman" charset="0"/>
              </a:rPr>
              <a:t>From Complete Guide to Sport Education (3rd ed.); Siedentop, Hastie, </a:t>
            </a:r>
          </a:p>
          <a:p>
            <a:pPr algn="r" eaLnBrk="1" hangingPunct="1"/>
            <a:r>
              <a:rPr lang="en-US" altLang="x-none" sz="1000" b="1" i="1" dirty="0" smtClean="0">
                <a:latin typeface="Times New Roman" charset="0"/>
              </a:rPr>
              <a:t>&amp; van der Mars, 2020, Champaign, IL:  Human Kinetics</a:t>
            </a:r>
            <a:endParaRPr lang="en-US" altLang="x-none" sz="1000" b="1" dirty="0">
              <a:latin typeface="Times New Roman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2011</TotalTime>
  <Words>1204</Words>
  <Application>Microsoft Macintosh PowerPoint</Application>
  <PresentationFormat>On-screen Show (4:3)</PresentationFormat>
  <Paragraphs>221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4" baseType="lpstr">
      <vt:lpstr>Arial</vt:lpstr>
      <vt:lpstr>ＭＳ Ｐゴシック</vt:lpstr>
      <vt:lpstr>Calibri</vt:lpstr>
      <vt:lpstr>Times New Roman</vt:lpstr>
      <vt:lpstr>Wingdings</vt:lpstr>
      <vt:lpstr>Default Design</vt:lpstr>
      <vt:lpstr>Action Fantasy Game - Hockey</vt:lpstr>
      <vt:lpstr>PowerPoint Presentation</vt:lpstr>
      <vt:lpstr>Action Fantasy Game - Hockey</vt:lpstr>
      <vt:lpstr>PowerPoint Presentation</vt:lpstr>
      <vt:lpstr>Action Fantasy Game - Hockey</vt:lpstr>
      <vt:lpstr>PowerPoint Presentation</vt:lpstr>
      <vt:lpstr>Action Fantasy Game - Hockey</vt:lpstr>
      <vt:lpstr>PowerPoint Presentation</vt:lpstr>
    </vt:vector>
  </TitlesOfParts>
  <Company>Arizona State University Polytechnic</Company>
  <LinksUpToDate>false</LinksUpToDate>
  <SharedDoc>false</SharedDoc>
  <HyperlinksChanged>false</HyperlinksChanged>
  <AppVersion>15.0032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Action Fantasy Game  Pan–American Games Semi Final </dc:title>
  <dc:creator>Information Technology</dc:creator>
  <cp:lastModifiedBy>Hans Van Der Mars</cp:lastModifiedBy>
  <cp:revision>15</cp:revision>
  <dcterms:created xsi:type="dcterms:W3CDTF">2010-07-01T06:34:06Z</dcterms:created>
  <dcterms:modified xsi:type="dcterms:W3CDTF">2018-07-10T19:31:13Z</dcterms:modified>
</cp:coreProperties>
</file>