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81" r:id="rId3"/>
    <p:sldId id="287" r:id="rId4"/>
    <p:sldId id="282" r:id="rId5"/>
    <p:sldId id="292" r:id="rId6"/>
    <p:sldId id="283" r:id="rId7"/>
    <p:sldId id="293" r:id="rId8"/>
    <p:sldId id="284" r:id="rId9"/>
    <p:sldId id="294" r:id="rId10"/>
    <p:sldId id="285" r:id="rId11"/>
    <p:sldId id="295" r:id="rId12"/>
    <p:sldId id="286" r:id="rId13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>
      <p:cViewPr>
        <p:scale>
          <a:sx n="100" d="100"/>
          <a:sy n="100" d="100"/>
        </p:scale>
        <p:origin x="2048" y="-1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382224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345385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039670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716629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090457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483460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30691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029688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543156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672030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194886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14900" y="8821738"/>
            <a:ext cx="21717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>
                <a:solidFill>
                  <a:srgbClr val="FF3300"/>
                </a:solidFill>
                <a:latin typeface="Times New Roman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hansvandermars/Desktop/2nd%20ed%20Sport%20Ed/SPORT%20ED%20CD/Res02-SportEdC-IStrategies/Action%20Fantasy%20Games%20Cards/ActionFantasyGames-RacquetGames%202nd%20ed.doc!OLE_LINK4" TargetMode="External"/><Relationship Id="rId4" Type="http://schemas.openxmlformats.org/officeDocument/2006/relationships/image" Target="../media/image1.png"/><Relationship Id="rId5" Type="http://schemas.openxmlformats.org/officeDocument/2006/relationships/oleObject" Target="file:////Users/hansvandermars/Desktop/2nd%20ed%20Sport%20Ed/SPORT%20ED%20CD/Res02-SportEdC-IStrategies/Action%20Fantasy%20Games%20Cards/ActionFantasyGames-RacquetGames%202nd%20ed.doc!OLE_LINK5" TargetMode="External"/><Relationship Id="rId6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- Tennis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304800" y="4191000"/>
            <a:ext cx="62484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Tennis rules in effect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Best of 3 sets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Modified rally scoring (i.e. 1, 2, 3, 4, 5, etc.)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Sets go to 12 (no need for 2-pt. difference to win) 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Match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USA down 1 set to 0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Second set score:  USA 7 – Sweden 9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USA has the serve</a:t>
            </a:r>
            <a:endParaRPr lang="en-GB" altLang="x-none" sz="1800" b="1">
              <a:latin typeface="Times New Roman" charset="0"/>
            </a:endParaRPr>
          </a:p>
        </p:txBody>
      </p:sp>
      <p:sp>
        <p:nvSpPr>
          <p:cNvPr id="13318" name="Rectangle 8"/>
          <p:cNvSpPr>
            <a:spLocks noChangeArrowheads="1"/>
          </p:cNvSpPr>
          <p:nvPr/>
        </p:nvSpPr>
        <p:spPr bwMode="auto">
          <a:xfrm>
            <a:off x="152400" y="41148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3319" name="Rectangle 9"/>
          <p:cNvSpPr>
            <a:spLocks noChangeArrowheads="1"/>
          </p:cNvSpPr>
          <p:nvPr/>
        </p:nvSpPr>
        <p:spPr bwMode="auto">
          <a:xfrm>
            <a:off x="1389063" y="1103313"/>
            <a:ext cx="4019550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Doubles Davis Cup Final</a:t>
            </a:r>
            <a:endParaRPr lang="en-US" altLang="x-none" sz="1800" b="1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U.S.A. vs. Sweden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3505200" y="2514600"/>
          <a:ext cx="2349500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5" name="Document" r:id="rId3" imgW="2349500" imgH="1473200" progId="Word.Document.12">
                  <p:link updateAutomatic="1"/>
                </p:oleObj>
              </mc:Choice>
              <mc:Fallback>
                <p:oleObj name="Document" r:id="rId3" imgW="2349500" imgH="1473200" progId="Word.Document.12">
                  <p:link updateAutomatic="1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514600"/>
                        <a:ext cx="2349500" cy="147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838200" y="2514600"/>
          <a:ext cx="2349500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6" name="Document" r:id="rId5" imgW="1968500" imgH="1473200" progId="Word.Document.12">
                  <p:link updateAutomatic="1"/>
                </p:oleObj>
              </mc:Choice>
              <mc:Fallback>
                <p:oleObj name="Document" r:id="rId5" imgW="1968500" imgH="1473200" progId="Word.Document.12">
                  <p:link updateAutomatic="1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514600"/>
                        <a:ext cx="2349500" cy="147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TextBox 11"/>
          <p:cNvSpPr txBox="1">
            <a:spLocks noChangeArrowheads="1"/>
          </p:cNvSpPr>
          <p:nvPr/>
        </p:nvSpPr>
        <p:spPr bwMode="auto">
          <a:xfrm>
            <a:off x="914400" y="7543800"/>
            <a:ext cx="50292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Doubles play . . . Questions to consider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88900" y="3581400"/>
            <a:ext cx="6400800" cy="24003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Calibri" charset="0"/>
              </a:rPr>
              <a:t>What tactical moves might be critical? </a:t>
            </a:r>
            <a:r>
              <a:rPr lang="en-US" altLang="x-none" sz="1800" b="1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</a:t>
            </a:r>
            <a:r>
              <a:rPr lang="en-US" altLang="x-none" sz="1600" b="1" i="1">
                <a:latin typeface="Calibri" charset="0"/>
              </a:rPr>
              <a:t>Offensive</a:t>
            </a:r>
            <a:r>
              <a:rPr lang="en-US" altLang="x-none" sz="1600">
                <a:latin typeface="Calibri" charset="0"/>
              </a:rPr>
              <a:t> – Decision-making (i.e., When to go for the winner?  What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                    shot to use?  Shuttle placement?; Remembering to return to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                    Base?) </a:t>
            </a:r>
            <a:endParaRPr lang="en-US" altLang="x-none" sz="12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 Defensive</a:t>
            </a:r>
            <a:r>
              <a:rPr lang="en-US" altLang="x-none" sz="1600">
                <a:latin typeface="Calibri" charset="0"/>
              </a:rPr>
              <a:t> – Decision making (i.e., Where to move, covering the entire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                          court).  Maintain/return to base pos.?</a:t>
            </a:r>
            <a:r>
              <a:rPr lang="en-US" altLang="x-none" sz="1800">
                <a:latin typeface="Calibri" charset="0"/>
              </a:rPr>
              <a:t> </a:t>
            </a:r>
            <a:endParaRPr lang="en-US" altLang="x-none" sz="16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 Both</a:t>
            </a:r>
            <a:r>
              <a:rPr lang="en-US" altLang="x-none" sz="1600">
                <a:latin typeface="Calibri" charset="0"/>
              </a:rPr>
              <a:t> – Seeing your opponents’ moves; Recognizing opponent’s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                  strengths and weaknesses; Anticipate their possible next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                   actions.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1382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Calibri" charset="0"/>
              </a:rPr>
              <a:t>Overall game plan (i.e., strategy) for each team?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 </a:t>
            </a:r>
            <a:r>
              <a:rPr lang="en-US" altLang="x-none" sz="1600" b="1" i="1">
                <a:latin typeface="Calibri" charset="0"/>
              </a:rPr>
              <a:t>If ahead</a:t>
            </a:r>
            <a:r>
              <a:rPr lang="en-US" altLang="x-none" sz="1600">
                <a:latin typeface="Calibri" charset="0"/>
              </a:rPr>
              <a:t> – More or less aggressive attack?  Take more / fewer risks?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	   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 </a:t>
            </a:r>
            <a:r>
              <a:rPr lang="en-US" altLang="x-none" sz="1600" b="1" i="1">
                <a:latin typeface="Calibri" charset="0"/>
              </a:rPr>
              <a:t>If behind</a:t>
            </a:r>
            <a:r>
              <a:rPr lang="en-US" altLang="x-none" sz="1600">
                <a:latin typeface="Calibri" charset="0"/>
              </a:rPr>
              <a:t> –  More or less aggressive attack? Go for more risky shots?  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Calibri" charset="0"/>
              </a:rPr>
              <a:t>Ask yourselves: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What will the opponent’s game plan most likely be?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What should you focus on? </a:t>
            </a: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What seem to be the stronger areas of play of the opponents? </a:t>
            </a:r>
          </a:p>
          <a:p>
            <a:pPr eaLnBrk="1" hangingPunct="1">
              <a:buFontTx/>
              <a:buChar char="•"/>
            </a:pPr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Which shots seem to cause more difficulty for the opponents?</a:t>
            </a:r>
            <a:r>
              <a:rPr lang="en-US" altLang="x-none" sz="2000" b="1" i="1">
                <a:latin typeface="Calibri" charset="0"/>
              </a:rPr>
              <a:t> </a:t>
            </a:r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- Tennis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304800" y="4343400"/>
            <a:ext cx="62484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Tennis rules in effect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Best of 3 sets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Modified rally scoring (i.e. 1, 2, 3, 4, 5, etc.)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Sets go to 12 (no need for 2-pt. difference to win)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Match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Ivanovic/Martin are up 1 set to 0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Set 2 score:  6 – 6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	  Maurismo/Roddick have the serve</a:t>
            </a:r>
          </a:p>
        </p:txBody>
      </p:sp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152400" y="4267200"/>
            <a:ext cx="6553200" cy="31242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23557" name="Rectangle 9"/>
          <p:cNvSpPr>
            <a:spLocks noChangeArrowheads="1"/>
          </p:cNvSpPr>
          <p:nvPr/>
        </p:nvSpPr>
        <p:spPr bwMode="auto">
          <a:xfrm>
            <a:off x="1711325" y="1103313"/>
            <a:ext cx="3376613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Mixed Doubles Final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U.S. Open </a:t>
            </a:r>
            <a:endParaRPr lang="en-US" altLang="x-none" sz="1100" b="1">
              <a:latin typeface="Times New Roman" charset="0"/>
            </a:endParaRPr>
          </a:p>
          <a:p>
            <a:pPr algn="ctr" eaLnBrk="1" hangingPunct="1"/>
            <a:endParaRPr lang="en-US" altLang="x-none" sz="1000" b="1">
              <a:latin typeface="Times New Roman" charset="0"/>
            </a:endParaRPr>
          </a:p>
          <a:p>
            <a:pPr algn="ctr" eaLnBrk="1" hangingPunct="1"/>
            <a:endParaRPr lang="en-US" altLang="x-none" sz="1000" b="1">
              <a:latin typeface="Times New Roman" charset="0"/>
            </a:endParaRP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Ana Ivanovic (Serb)</a:t>
            </a: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&amp; Todd Martin (USA)</a:t>
            </a: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Amelie Maurismo (Fra.)</a:t>
            </a: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&amp; Andy Roddick (USA)</a:t>
            </a:r>
          </a:p>
        </p:txBody>
      </p:sp>
      <p:sp>
        <p:nvSpPr>
          <p:cNvPr id="23558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2057400"/>
            <a:ext cx="1512888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Players’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Picture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Here</a:t>
            </a:r>
          </a:p>
          <a:p>
            <a:pPr algn="ctr" eaLnBrk="1" hangingPunct="1"/>
            <a:endParaRPr lang="en-US" altLang="x-none" sz="1800"/>
          </a:p>
          <a:p>
            <a:pPr algn="ctr" eaLnBrk="1" hangingPunct="1"/>
            <a:endParaRPr lang="en-US" altLang="x-none" sz="1800"/>
          </a:p>
          <a:p>
            <a:pPr algn="ctr" eaLnBrk="1" hangingPunct="1"/>
            <a:r>
              <a:rPr lang="en-US" altLang="x-none" sz="1800"/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05400" y="2057400"/>
            <a:ext cx="1512888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Players’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Picture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Here</a:t>
            </a:r>
          </a:p>
          <a:p>
            <a:pPr algn="ctr" eaLnBrk="1" hangingPunct="1"/>
            <a:endParaRPr lang="en-US" altLang="x-none" sz="1800"/>
          </a:p>
          <a:p>
            <a:pPr algn="ctr" eaLnBrk="1" hangingPunct="1"/>
            <a:endParaRPr lang="en-US" altLang="x-none" sz="1800"/>
          </a:p>
          <a:p>
            <a:pPr algn="ctr" eaLnBrk="1" hangingPunct="1"/>
            <a:r>
              <a:rPr lang="en-US" altLang="x-none" sz="1800"/>
              <a:t> </a:t>
            </a:r>
          </a:p>
        </p:txBody>
      </p:sp>
      <p:sp>
        <p:nvSpPr>
          <p:cNvPr id="23561" name="TextBox 9"/>
          <p:cNvSpPr txBox="1">
            <a:spLocks noChangeArrowheads="1"/>
          </p:cNvSpPr>
          <p:nvPr/>
        </p:nvSpPr>
        <p:spPr bwMode="auto">
          <a:xfrm>
            <a:off x="914400" y="7627938"/>
            <a:ext cx="5029200" cy="8302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Doubles play . . . Questions to consider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88900" y="3581400"/>
            <a:ext cx="6400800" cy="24003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Calibri" charset="0"/>
              </a:rPr>
              <a:t>What tactical moves might be critical? </a:t>
            </a:r>
            <a:r>
              <a:rPr lang="en-US" altLang="x-none" sz="1800" b="1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</a:t>
            </a:r>
            <a:r>
              <a:rPr lang="en-US" altLang="x-none" sz="1600" b="1" i="1">
                <a:latin typeface="Calibri" charset="0"/>
              </a:rPr>
              <a:t>Offensive</a:t>
            </a:r>
            <a:r>
              <a:rPr lang="en-US" altLang="x-none" sz="1600">
                <a:latin typeface="Calibri" charset="0"/>
              </a:rPr>
              <a:t> – Decision-making (i.e., When to go for the winner?  What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                    shot to use?  Shuttle placement?; Remembering to return to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                    Base?) </a:t>
            </a:r>
            <a:endParaRPr lang="en-US" altLang="x-none" sz="12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 Defensive</a:t>
            </a:r>
            <a:r>
              <a:rPr lang="en-US" altLang="x-none" sz="1600">
                <a:latin typeface="Calibri" charset="0"/>
              </a:rPr>
              <a:t> – Decision making (i.e., Where to move, covering the entire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                          court).  Maintain/return to base pos.?</a:t>
            </a:r>
            <a:r>
              <a:rPr lang="en-US" altLang="x-none" sz="1800">
                <a:latin typeface="Calibri" charset="0"/>
              </a:rPr>
              <a:t> </a:t>
            </a:r>
            <a:endParaRPr lang="en-US" altLang="x-none" sz="16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 Both</a:t>
            </a:r>
            <a:r>
              <a:rPr lang="en-US" altLang="x-none" sz="1600">
                <a:latin typeface="Calibri" charset="0"/>
              </a:rPr>
              <a:t> – Seeing your opponents’ moves; Recognizing opponent’s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                  strengths and weaknesses; Anticipate their possible next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                   actions.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1382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Calibri" charset="0"/>
              </a:rPr>
              <a:t>Overall game plan (i.e., strategy) for each team?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 </a:t>
            </a:r>
            <a:r>
              <a:rPr lang="en-US" altLang="x-none" sz="1600" b="1" i="1">
                <a:latin typeface="Calibri" charset="0"/>
              </a:rPr>
              <a:t>If ahead</a:t>
            </a:r>
            <a:r>
              <a:rPr lang="en-US" altLang="x-none" sz="1600">
                <a:latin typeface="Calibri" charset="0"/>
              </a:rPr>
              <a:t> – More or less aggressive attack?  Take more / fewer risks?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	   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 </a:t>
            </a:r>
            <a:r>
              <a:rPr lang="en-US" altLang="x-none" sz="1600" b="1" i="1">
                <a:latin typeface="Calibri" charset="0"/>
              </a:rPr>
              <a:t>If behind</a:t>
            </a:r>
            <a:r>
              <a:rPr lang="en-US" altLang="x-none" sz="1600">
                <a:latin typeface="Calibri" charset="0"/>
              </a:rPr>
              <a:t> –  More or less aggressive attack? Go for more risky shots?  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Calibri" charset="0"/>
              </a:rPr>
              <a:t>Ask yourselves: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What will the opponent’s game plan most likely be?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What should you focus on? </a:t>
            </a: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What seem to be the stronger areas of play of the opponents? </a:t>
            </a:r>
          </a:p>
          <a:p>
            <a:pPr eaLnBrk="1" hangingPunct="1">
              <a:buFontTx/>
              <a:buChar char="•"/>
            </a:pPr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Which shots seem to cause more difficulty for the opponents?</a:t>
            </a:r>
            <a:r>
              <a:rPr lang="en-US" altLang="x-none" sz="2000" b="1" i="1">
                <a:latin typeface="Calibri" charset="0"/>
              </a:rPr>
              <a:t> </a:t>
            </a:r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Doubles or singles play . . . Questions to consider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8900" y="3581400"/>
            <a:ext cx="6400800" cy="24003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Calibri" charset="0"/>
              </a:rPr>
              <a:t>What tactical moves might be critical? </a:t>
            </a:r>
            <a:r>
              <a:rPr lang="en-US" altLang="x-none" sz="1800" b="1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</a:t>
            </a:r>
            <a:r>
              <a:rPr lang="en-US" altLang="x-none" sz="1600" b="1" i="1">
                <a:latin typeface="Calibri" charset="0"/>
              </a:rPr>
              <a:t>Offensive</a:t>
            </a:r>
            <a:r>
              <a:rPr lang="en-US" altLang="x-none" sz="1600">
                <a:latin typeface="Calibri" charset="0"/>
              </a:rPr>
              <a:t> – Decision-making (i.e., When to go for the winner?  What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                    shot to use?  Ball placement?; Remembering to return to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                    Base?; Play more from Baseline? Approach the net-when?) </a:t>
            </a:r>
            <a:endParaRPr lang="en-US" altLang="x-none" sz="12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 Defensive</a:t>
            </a:r>
            <a:r>
              <a:rPr lang="en-US" altLang="x-none" sz="1600">
                <a:latin typeface="Calibri" charset="0"/>
              </a:rPr>
              <a:t> – Decision making (i.e., Where to move, covering the entire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                          court).  Maintain/return to base pos.?</a:t>
            </a:r>
            <a:r>
              <a:rPr lang="en-US" altLang="x-none" sz="1800">
                <a:latin typeface="Calibri" charset="0"/>
              </a:rPr>
              <a:t> </a:t>
            </a:r>
            <a:endParaRPr lang="en-US" altLang="x-none" sz="16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 Both</a:t>
            </a:r>
            <a:r>
              <a:rPr lang="en-US" altLang="x-none" sz="1600">
                <a:latin typeface="Calibri" charset="0"/>
              </a:rPr>
              <a:t> – Seeing your opponents’ moves; Recognizing opponents’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                  strengths and weaknesses; Anticipate their possible next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                   actions.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1382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Calibri" charset="0"/>
              </a:rPr>
              <a:t>Overall game plan (i.e., strategy) for each team?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 </a:t>
            </a:r>
            <a:r>
              <a:rPr lang="en-US" altLang="x-none" sz="1600" b="1" i="1">
                <a:latin typeface="Calibri" charset="0"/>
              </a:rPr>
              <a:t>If ahead</a:t>
            </a:r>
            <a:r>
              <a:rPr lang="en-US" altLang="x-none" sz="1600">
                <a:latin typeface="Calibri" charset="0"/>
              </a:rPr>
              <a:t> – More or less aggressive attack?  Take more / fewer risks?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	   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 </a:t>
            </a:r>
            <a:r>
              <a:rPr lang="en-US" altLang="x-none" sz="1600" b="1" i="1">
                <a:latin typeface="Calibri" charset="0"/>
              </a:rPr>
              <a:t>If behind</a:t>
            </a:r>
            <a:r>
              <a:rPr lang="en-US" altLang="x-none" sz="1600">
                <a:latin typeface="Calibri" charset="0"/>
              </a:rPr>
              <a:t> –  More or less aggressive attack? Go for more risky shots?  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Calibri" charset="0"/>
              </a:rPr>
              <a:t>Ask yourselves: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What will the opponents’ game plan most likely be?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What should you focus on? </a:t>
            </a: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What seem to be the stronger areas of play of the opponents? </a:t>
            </a:r>
          </a:p>
          <a:p>
            <a:pPr eaLnBrk="1" hangingPunct="1">
              <a:buFontTx/>
              <a:buChar char="•"/>
            </a:pPr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Which shots seem to cause more difficulty for the opponents?</a:t>
            </a:r>
            <a:r>
              <a:rPr lang="en-US" altLang="x-none" sz="2000" b="1" i="1">
                <a:latin typeface="Calibri" charset="0"/>
              </a:rPr>
              <a:t> </a:t>
            </a: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- Tennis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304800" y="4575175"/>
            <a:ext cx="62484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Tennis rules in effect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Best of 5 sets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Modified rally scoring (i.e. 1, 2, 3, 4, 5, etc.)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Sets go to 12 (no need for 2-pt. difference to win)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Match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Match is tied 2 sets all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 	  Set 5 score:  Djokovic leading 7-5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Federer has the serve </a:t>
            </a:r>
            <a:endParaRPr lang="en-GB" altLang="x-none" sz="1800" b="1">
              <a:latin typeface="Times New Roman" charset="0"/>
            </a:endParaRPr>
          </a:p>
        </p:txBody>
      </p:sp>
      <p:sp>
        <p:nvSpPr>
          <p:cNvPr id="15364" name="Rectangle 8"/>
          <p:cNvSpPr>
            <a:spLocks noChangeArrowheads="1"/>
          </p:cNvSpPr>
          <p:nvPr/>
        </p:nvSpPr>
        <p:spPr bwMode="auto">
          <a:xfrm>
            <a:off x="152400" y="4572000"/>
            <a:ext cx="6553200" cy="29718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5365" name="Rectangle 9"/>
          <p:cNvSpPr>
            <a:spLocks noChangeArrowheads="1"/>
          </p:cNvSpPr>
          <p:nvPr/>
        </p:nvSpPr>
        <p:spPr bwMode="auto">
          <a:xfrm>
            <a:off x="979488" y="1103313"/>
            <a:ext cx="48387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Men’s Singles 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Australian Open Final</a:t>
            </a:r>
            <a:endParaRPr lang="en-US" altLang="x-none" sz="1600" b="1">
              <a:latin typeface="Times New Roman" charset="0"/>
            </a:endParaRPr>
          </a:p>
          <a:p>
            <a:pPr algn="ctr" eaLnBrk="1" hangingPunct="1"/>
            <a:endParaRPr lang="en-US" altLang="x-none" sz="1600" b="1">
              <a:latin typeface="Times New Roman" charset="0"/>
            </a:endParaRP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Roger Federer (Sui.) vs. Novak Djokovic (Serb)</a:t>
            </a:r>
          </a:p>
        </p:txBody>
      </p:sp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30313" y="26543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49713" y="26543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5369" name="TextBox 12"/>
          <p:cNvSpPr txBox="1">
            <a:spLocks noChangeArrowheads="1"/>
          </p:cNvSpPr>
          <p:nvPr/>
        </p:nvSpPr>
        <p:spPr bwMode="auto">
          <a:xfrm>
            <a:off x="914400" y="7620000"/>
            <a:ext cx="50292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Singles play . . . Questions to consider</a:t>
            </a: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1382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Calibri" charset="0"/>
              </a:rPr>
              <a:t>Overall game plan (i.e., strategy) for each team?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 </a:t>
            </a:r>
            <a:r>
              <a:rPr lang="en-US" altLang="x-none" sz="1600" b="1" i="1">
                <a:latin typeface="Calibri" charset="0"/>
              </a:rPr>
              <a:t>If ahead</a:t>
            </a:r>
            <a:r>
              <a:rPr lang="en-US" altLang="x-none" sz="1600">
                <a:latin typeface="Calibri" charset="0"/>
              </a:rPr>
              <a:t> – More or less aggressive attack?  Take more / fewer risks?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	   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 </a:t>
            </a:r>
            <a:r>
              <a:rPr lang="en-US" altLang="x-none" sz="1600" b="1" i="1">
                <a:latin typeface="Calibri" charset="0"/>
              </a:rPr>
              <a:t>If behind</a:t>
            </a:r>
            <a:r>
              <a:rPr lang="en-US" altLang="x-none" sz="1600">
                <a:latin typeface="Calibri" charset="0"/>
              </a:rPr>
              <a:t> –  More or less aggressive attack? Go for more risky shots?  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Calibri" charset="0"/>
              </a:rPr>
              <a:t>Ask yourselves: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What will the opponent’s game plan most likely be?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What should you focus on? </a:t>
            </a: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What seem to be the stronger areas of play of the opponent? </a:t>
            </a:r>
          </a:p>
          <a:p>
            <a:pPr eaLnBrk="1" hangingPunct="1">
              <a:buFontTx/>
              <a:buChar char="•"/>
            </a:pPr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Which shots seem to cause more difficulty for the opponent?</a:t>
            </a:r>
            <a:r>
              <a:rPr lang="en-US" altLang="x-none" sz="2000" b="1" i="1">
                <a:latin typeface="Calibri" charset="0"/>
              </a:rPr>
              <a:t> </a:t>
            </a:r>
          </a:p>
        </p:txBody>
      </p:sp>
      <p:sp>
        <p:nvSpPr>
          <p:cNvPr id="16389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16390" name="Text Box 3"/>
          <p:cNvSpPr txBox="1">
            <a:spLocks noChangeArrowheads="1"/>
          </p:cNvSpPr>
          <p:nvPr/>
        </p:nvSpPr>
        <p:spPr bwMode="auto">
          <a:xfrm>
            <a:off x="88900" y="3581400"/>
            <a:ext cx="6400800" cy="24003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Calibri" charset="0"/>
              </a:rPr>
              <a:t>What tactical moves might be critical? </a:t>
            </a:r>
            <a:r>
              <a:rPr lang="en-US" altLang="x-none" sz="1800" b="1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</a:t>
            </a:r>
            <a:r>
              <a:rPr lang="en-US" altLang="x-none" sz="1600" b="1" i="1">
                <a:latin typeface="Calibri" charset="0"/>
              </a:rPr>
              <a:t>Offensive</a:t>
            </a:r>
            <a:r>
              <a:rPr lang="en-US" altLang="x-none" sz="1600">
                <a:latin typeface="Calibri" charset="0"/>
              </a:rPr>
              <a:t> – Decision-making (i.e., When to go for the winner?  What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                    shot to use?  Shuttle placement?; Remembering to return to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                    Base?) </a:t>
            </a:r>
            <a:endParaRPr lang="en-US" altLang="x-none" sz="12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 Defensive</a:t>
            </a:r>
            <a:r>
              <a:rPr lang="en-US" altLang="x-none" sz="1600">
                <a:latin typeface="Calibri" charset="0"/>
              </a:rPr>
              <a:t> – Decision making (i.e., Where to move, covering the entire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                          court).  Maintain/return to base pos.?</a:t>
            </a:r>
            <a:r>
              <a:rPr lang="en-US" altLang="x-none" sz="1800">
                <a:latin typeface="Calibri" charset="0"/>
              </a:rPr>
              <a:t> </a:t>
            </a:r>
            <a:endParaRPr lang="en-US" altLang="x-none" sz="16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 Both</a:t>
            </a:r>
            <a:r>
              <a:rPr lang="en-US" altLang="x-none" sz="1600">
                <a:latin typeface="Calibri" charset="0"/>
              </a:rPr>
              <a:t> – Seeing your opponent’s moves; Recognizing the opponent’s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                   strengths and weaknesses; Anticipate his/her possible next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                   actions.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- Tennis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304800" y="4584700"/>
            <a:ext cx="62484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Tennis rules in effect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Best of 3 sets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Modified rally scoring (i.e. 1, 2, 3, 4, 5, etc.)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Sets go to 12 (no need for 2-pt. difference to win)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Match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Pierce is up one set to none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Set 2 score:  Maleeva 7 – Pierce 7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Maleeva has the serve</a:t>
            </a:r>
          </a:p>
        </p:txBody>
      </p:sp>
      <p:sp>
        <p:nvSpPr>
          <p:cNvPr id="17412" name="Rectangle 8"/>
          <p:cNvSpPr>
            <a:spLocks noChangeArrowheads="1"/>
          </p:cNvSpPr>
          <p:nvPr/>
        </p:nvSpPr>
        <p:spPr bwMode="auto">
          <a:xfrm>
            <a:off x="152400" y="4508500"/>
            <a:ext cx="6553200" cy="30353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7413" name="Rectangle 9"/>
          <p:cNvSpPr>
            <a:spLocks noChangeArrowheads="1"/>
          </p:cNvSpPr>
          <p:nvPr/>
        </p:nvSpPr>
        <p:spPr bwMode="auto">
          <a:xfrm>
            <a:off x="808038" y="1103313"/>
            <a:ext cx="5181600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Davis Cup USA vs. Bulgaria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Women’s Final </a:t>
            </a:r>
            <a:endParaRPr lang="en-US" altLang="x-none" sz="1400" b="1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Mary Pierce (USA) vs. Magadalena Maleeva (Bul.)</a:t>
            </a: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30313" y="25908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49713" y="25908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7417" name="TextBox 9"/>
          <p:cNvSpPr txBox="1">
            <a:spLocks noChangeArrowheads="1"/>
          </p:cNvSpPr>
          <p:nvPr/>
        </p:nvSpPr>
        <p:spPr bwMode="auto">
          <a:xfrm>
            <a:off x="914400" y="7696200"/>
            <a:ext cx="50292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Singles play . . . Questions to consider</a:t>
            </a: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1382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Calibri" charset="0"/>
              </a:rPr>
              <a:t>Overall game plan (i.e., strategy) for each team?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 </a:t>
            </a:r>
            <a:r>
              <a:rPr lang="en-US" altLang="x-none" sz="1600" b="1" i="1">
                <a:latin typeface="Calibri" charset="0"/>
              </a:rPr>
              <a:t>If ahead</a:t>
            </a:r>
            <a:r>
              <a:rPr lang="en-US" altLang="x-none" sz="1600">
                <a:latin typeface="Calibri" charset="0"/>
              </a:rPr>
              <a:t> – More or less aggressive attack?  Take more / fewer risks?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	   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 </a:t>
            </a:r>
            <a:r>
              <a:rPr lang="en-US" altLang="x-none" sz="1600" b="1" i="1">
                <a:latin typeface="Calibri" charset="0"/>
              </a:rPr>
              <a:t>If behind</a:t>
            </a:r>
            <a:r>
              <a:rPr lang="en-US" altLang="x-none" sz="1600">
                <a:latin typeface="Calibri" charset="0"/>
              </a:rPr>
              <a:t> –  More or less aggressive attack? Go for more risky shots?  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Calibri" charset="0"/>
              </a:rPr>
              <a:t>Ask yourselves: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What will the opponent’s game plan most likely be?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What should you focus on? </a:t>
            </a: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What seem to be the stronger areas of play of the opponent? </a:t>
            </a:r>
          </a:p>
          <a:p>
            <a:pPr eaLnBrk="1" hangingPunct="1">
              <a:buFontTx/>
              <a:buChar char="•"/>
            </a:pPr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Which shots seem to cause more difficulty for the opponent?</a:t>
            </a:r>
            <a:r>
              <a:rPr lang="en-US" altLang="x-none" sz="2000" b="1" i="1">
                <a:latin typeface="Calibri" charset="0"/>
              </a:rPr>
              <a:t> </a:t>
            </a: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18438" name="Text Box 3"/>
          <p:cNvSpPr txBox="1">
            <a:spLocks noChangeArrowheads="1"/>
          </p:cNvSpPr>
          <p:nvPr/>
        </p:nvSpPr>
        <p:spPr bwMode="auto">
          <a:xfrm>
            <a:off x="88900" y="3581400"/>
            <a:ext cx="6400800" cy="24003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Calibri" charset="0"/>
              </a:rPr>
              <a:t>What tactical moves might be critical? </a:t>
            </a:r>
            <a:r>
              <a:rPr lang="en-US" altLang="x-none" sz="1800" b="1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</a:t>
            </a:r>
            <a:r>
              <a:rPr lang="en-US" altLang="x-none" sz="1600" b="1" i="1">
                <a:latin typeface="Calibri" charset="0"/>
              </a:rPr>
              <a:t>Offensive</a:t>
            </a:r>
            <a:r>
              <a:rPr lang="en-US" altLang="x-none" sz="1600">
                <a:latin typeface="Calibri" charset="0"/>
              </a:rPr>
              <a:t> – Decision-making (i.e., When to go for the winner?  What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                    shot to use?  Shuttle placement?; Remembering to return to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                    Base?) </a:t>
            </a:r>
            <a:endParaRPr lang="en-US" altLang="x-none" sz="12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 Defensive</a:t>
            </a:r>
            <a:r>
              <a:rPr lang="en-US" altLang="x-none" sz="1600">
                <a:latin typeface="Calibri" charset="0"/>
              </a:rPr>
              <a:t> – Decision making (i.e., Where to move, covering the entire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                          court).  Maintain/return to base pos.?</a:t>
            </a:r>
            <a:r>
              <a:rPr lang="en-US" altLang="x-none" sz="1800">
                <a:latin typeface="Calibri" charset="0"/>
              </a:rPr>
              <a:t> </a:t>
            </a:r>
            <a:endParaRPr lang="en-US" altLang="x-none" sz="16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 Both</a:t>
            </a:r>
            <a:r>
              <a:rPr lang="en-US" altLang="x-none" sz="1600">
                <a:latin typeface="Calibri" charset="0"/>
              </a:rPr>
              <a:t> – Seeing your opponent’s moves; Recognizing the opponent’s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                   strengths and weaknesses; Anticipate his/her possible next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                   actions.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- Tennis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304800" y="4572000"/>
            <a:ext cx="62484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Tennis rules in effect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Best of 3 sets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Modified rally scoring (i.e. 1, 2, 3, 4, 5, etc.)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Sets go to 12 (no need for 2-pt. difference to win)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Match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Match is tied one set all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Set 3 score Williams 3 – Sharapova 4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Williams has the serve</a:t>
            </a:r>
          </a:p>
        </p:txBody>
      </p:sp>
      <p:sp>
        <p:nvSpPr>
          <p:cNvPr id="19460" name="Rectangle 8"/>
          <p:cNvSpPr>
            <a:spLocks noChangeArrowheads="1"/>
          </p:cNvSpPr>
          <p:nvPr/>
        </p:nvSpPr>
        <p:spPr bwMode="auto">
          <a:xfrm>
            <a:off x="152400" y="4572000"/>
            <a:ext cx="6553200" cy="2895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9461" name="Rectangle 9"/>
          <p:cNvSpPr>
            <a:spLocks noChangeArrowheads="1"/>
          </p:cNvSpPr>
          <p:nvPr/>
        </p:nvSpPr>
        <p:spPr bwMode="auto">
          <a:xfrm>
            <a:off x="498475" y="1103313"/>
            <a:ext cx="580072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Women’s Singles 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Australian Open Final </a:t>
            </a:r>
          </a:p>
          <a:p>
            <a:pPr algn="ctr" eaLnBrk="1" hangingPunct="1"/>
            <a:endParaRPr lang="en-US" altLang="x-none" sz="2000" b="1">
              <a:latin typeface="Times New Roman" charset="0"/>
            </a:endParaRP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Serena Williams (USA) vs. Maria Sharapova (Rus.)</a:t>
            </a:r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30313" y="26670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49713" y="26670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9465" name="TextBox 9"/>
          <p:cNvSpPr txBox="1">
            <a:spLocks noChangeArrowheads="1"/>
          </p:cNvSpPr>
          <p:nvPr/>
        </p:nvSpPr>
        <p:spPr bwMode="auto">
          <a:xfrm>
            <a:off x="914400" y="7627938"/>
            <a:ext cx="5029200" cy="8302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Calibri" charset="0"/>
              </a:rPr>
              <a:t>Action Fantasy Game</a:t>
            </a:r>
          </a:p>
          <a:p>
            <a:pPr algn="ctr" eaLnBrk="1" hangingPunct="1"/>
            <a:r>
              <a:rPr lang="en-US" altLang="x-none" sz="2800" b="1" i="1">
                <a:latin typeface="Calibri" charset="0"/>
              </a:rPr>
              <a:t>Singles play . . . Questions to consider</a:t>
            </a: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1382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Calibri" charset="0"/>
              </a:rPr>
              <a:t>Overall game plan (i.e., strategy) for each team?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 </a:t>
            </a:r>
            <a:r>
              <a:rPr lang="en-US" altLang="x-none" sz="1600" b="1" i="1">
                <a:latin typeface="Calibri" charset="0"/>
              </a:rPr>
              <a:t>If ahead</a:t>
            </a:r>
            <a:r>
              <a:rPr lang="en-US" altLang="x-none" sz="1600">
                <a:latin typeface="Calibri" charset="0"/>
              </a:rPr>
              <a:t> – More or less aggressive attack?  Take more / fewer risks?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	   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 </a:t>
            </a:r>
            <a:r>
              <a:rPr lang="en-US" altLang="x-none" sz="1600" b="1" i="1">
                <a:latin typeface="Calibri" charset="0"/>
              </a:rPr>
              <a:t>If behind</a:t>
            </a:r>
            <a:r>
              <a:rPr lang="en-US" altLang="x-none" sz="1600">
                <a:latin typeface="Calibri" charset="0"/>
              </a:rPr>
              <a:t> –  More or less aggressive attack? Go for more risky shots?  </a:t>
            </a: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Calibri" charset="0"/>
              </a:rPr>
              <a:t>Ask yourselves: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What will the opponent’s game plan most likely be?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What should you focus on? </a:t>
            </a:r>
          </a:p>
          <a:p>
            <a:pPr eaLnBrk="1" hangingPunct="1"/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What seem to be the stronger areas of play of the opponent? </a:t>
            </a:r>
          </a:p>
          <a:p>
            <a:pPr eaLnBrk="1" hangingPunct="1">
              <a:buFontTx/>
              <a:buChar char="•"/>
            </a:pPr>
            <a:endParaRPr lang="en-US" altLang="x-none" sz="1600">
              <a:latin typeface="Calibri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Calibri" charset="0"/>
              </a:rPr>
              <a:t>Which shots seem to cause more difficulty for the opponent?</a:t>
            </a:r>
            <a:r>
              <a:rPr lang="en-US" altLang="x-none" sz="2000" b="1" i="1">
                <a:latin typeface="Calibri" charset="0"/>
              </a:rPr>
              <a:t> </a:t>
            </a:r>
          </a:p>
        </p:txBody>
      </p:sp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20486" name="Text Box 3"/>
          <p:cNvSpPr txBox="1">
            <a:spLocks noChangeArrowheads="1"/>
          </p:cNvSpPr>
          <p:nvPr/>
        </p:nvSpPr>
        <p:spPr bwMode="auto">
          <a:xfrm>
            <a:off x="88900" y="3581400"/>
            <a:ext cx="6400800" cy="24003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Calibri" charset="0"/>
              </a:rPr>
              <a:t>What tactical moves might be critical? </a:t>
            </a:r>
            <a:r>
              <a:rPr lang="en-US" altLang="x-none" sz="1800" b="1">
                <a:latin typeface="Calibri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Calibri" charset="0"/>
              </a:rPr>
              <a:t>  </a:t>
            </a:r>
            <a:r>
              <a:rPr lang="en-US" altLang="x-none" sz="1600" b="1" i="1">
                <a:latin typeface="Calibri" charset="0"/>
              </a:rPr>
              <a:t>Offensive</a:t>
            </a:r>
            <a:r>
              <a:rPr lang="en-US" altLang="x-none" sz="1600">
                <a:latin typeface="Calibri" charset="0"/>
              </a:rPr>
              <a:t> – Decision-making (i.e., When to go for the winner?  What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                    shot to use?  Shuttle placement?; Remembering to return to</a:t>
            </a:r>
          </a:p>
          <a:p>
            <a:pPr eaLnBrk="1" hangingPunct="1"/>
            <a:r>
              <a:rPr lang="en-US" altLang="x-none" sz="1600">
                <a:latin typeface="Calibri" charset="0"/>
              </a:rPr>
              <a:t>                           Base?) </a:t>
            </a:r>
            <a:endParaRPr lang="en-US" altLang="x-none" sz="12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 Defensive</a:t>
            </a:r>
            <a:r>
              <a:rPr lang="en-US" altLang="x-none" sz="1600">
                <a:latin typeface="Calibri" charset="0"/>
              </a:rPr>
              <a:t> – Decision making (i.e., Where to move, covering the entire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                          court).  Maintain/return to base pos.?</a:t>
            </a:r>
            <a:r>
              <a:rPr lang="en-US" altLang="x-none" sz="1800">
                <a:latin typeface="Calibri" charset="0"/>
              </a:rPr>
              <a:t> </a:t>
            </a:r>
            <a:endParaRPr lang="en-US" altLang="x-none" sz="1600">
              <a:latin typeface="Calibri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Calibri" charset="0"/>
              </a:rPr>
              <a:t>  Both</a:t>
            </a:r>
            <a:r>
              <a:rPr lang="en-US" altLang="x-none" sz="1600">
                <a:latin typeface="Calibri" charset="0"/>
              </a:rPr>
              <a:t> – Seeing your opponent’s moves; Recognizing the opponent’s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                   strengths and weaknesses; Anticipate his/her possible next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Calibri" charset="0"/>
              </a:rPr>
              <a:t>                   actions.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 - Tennis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304800" y="4508500"/>
            <a:ext cx="62484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Tennis rules in effect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Best of 5 sets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Modified rally scoring (i.e. 1, 2, 3, 4, 5, etc.)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Sets go to 12 (no need for 2-pt. difference to win)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Match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Federer is up 2 sets to 1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Set 4 score:  7 – 7 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Federer has the serve</a:t>
            </a: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152400" y="4432300"/>
            <a:ext cx="6553200" cy="31242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21509" name="Rectangle 9"/>
          <p:cNvSpPr>
            <a:spLocks noChangeArrowheads="1"/>
          </p:cNvSpPr>
          <p:nvPr/>
        </p:nvSpPr>
        <p:spPr bwMode="auto">
          <a:xfrm>
            <a:off x="901700" y="914400"/>
            <a:ext cx="49942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Wimbledon Final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Men’s Singles</a:t>
            </a:r>
          </a:p>
          <a:p>
            <a:pPr algn="ctr" eaLnBrk="1" hangingPunct="1"/>
            <a:endParaRPr lang="en-US" altLang="x-none" sz="2000" b="1">
              <a:latin typeface="Times New Roman" charset="0"/>
            </a:endParaRPr>
          </a:p>
          <a:p>
            <a:pPr algn="ctr" eaLnBrk="1" hangingPunct="1"/>
            <a:r>
              <a:rPr lang="en-US" altLang="x-none" sz="2000" b="1">
                <a:latin typeface="Times New Roman" charset="0"/>
              </a:rPr>
              <a:t>Roger Federer (Sui.) vs. Rafael Nadal (Spa.)</a:t>
            </a:r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30313" y="25146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49713" y="25146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21513" name="TextBox 9"/>
          <p:cNvSpPr txBox="1">
            <a:spLocks noChangeArrowheads="1"/>
          </p:cNvSpPr>
          <p:nvPr/>
        </p:nvSpPr>
        <p:spPr bwMode="auto">
          <a:xfrm>
            <a:off x="914400" y="7696200"/>
            <a:ext cx="5029200" cy="8302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If time permits, play out the scenario</a:t>
            </a:r>
          </a:p>
          <a:p>
            <a:pPr algn="ctr" eaLnBrk="1" hangingPunct="1"/>
            <a:r>
              <a:rPr lang="en-US" altLang="x-none" b="1" i="1">
                <a:solidFill>
                  <a:srgbClr val="FF0000"/>
                </a:solidFill>
                <a:latin typeface="Times New Roman" charset="0"/>
              </a:rPr>
              <a:t>three times . . . Like a “best of three.” 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9744</TotalTime>
  <Words>1736</Words>
  <Application>Microsoft Macintosh PowerPoint</Application>
  <PresentationFormat>On-screen Show (4:3)</PresentationFormat>
  <Paragraphs>334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ＭＳ Ｐゴシック</vt:lpstr>
      <vt:lpstr>Calibri</vt:lpstr>
      <vt:lpstr>Times New Roman</vt:lpstr>
      <vt:lpstr>Wingdings</vt:lpstr>
      <vt:lpstr>Default Design</vt:lpstr>
      <vt:lpstr>/Users/hansvandermars/Desktop/2nd ed Sport Ed/SPORT ED CD/Res02-SportEdC-IStrategies/Action Fantasy Games Cards/ActionFantasyGames-RacquetGames 2nd ed.doc!OLE_LINK4</vt:lpstr>
      <vt:lpstr>/Users/hansvandermars/Desktop/2nd ed Sport Ed/SPORT ED CD/Res02-SportEdC-IStrategies/Action Fantasy Games Cards/ActionFantasyGames-RacquetGames 2nd ed.doc!OLE_LINK5</vt:lpstr>
      <vt:lpstr>Action Fantasy Game - Tennis</vt:lpstr>
      <vt:lpstr>PowerPoint Presentation</vt:lpstr>
      <vt:lpstr>Action Fantasy Game - Tennis</vt:lpstr>
      <vt:lpstr>PowerPoint Presentation</vt:lpstr>
      <vt:lpstr>Action Fantasy Game - Tennis</vt:lpstr>
      <vt:lpstr>PowerPoint Presentation</vt:lpstr>
      <vt:lpstr>Action Fantasy Game - Tennis</vt:lpstr>
      <vt:lpstr>PowerPoint Presentation</vt:lpstr>
      <vt:lpstr>Action Fantasy Game - Tennis</vt:lpstr>
      <vt:lpstr>PowerPoint Presentation</vt:lpstr>
      <vt:lpstr>Action Fantasy Game - Tennis</vt:lpstr>
      <vt:lpstr>PowerPoint Presentation</vt:lpstr>
    </vt:vector>
  </TitlesOfParts>
  <Company>Arizona State University Polytechnic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Fantasy Game  Pan–American Games Semi Final </dc:title>
  <dc:creator>Information Technology</dc:creator>
  <cp:lastModifiedBy>Hans Van Der Mars</cp:lastModifiedBy>
  <cp:revision>14</cp:revision>
  <dcterms:created xsi:type="dcterms:W3CDTF">2010-01-18T21:42:22Z</dcterms:created>
  <dcterms:modified xsi:type="dcterms:W3CDTF">2018-07-10T19:49:10Z</dcterms:modified>
</cp:coreProperties>
</file>