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oleObject"/>
  <Default Extension="vml" ContentType="application/vnd.openxmlformats-officedocument.vmlDrawin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sldIdLst>
    <p:sldId id="259" r:id="rId2"/>
    <p:sldId id="260" r:id="rId3"/>
    <p:sldId id="261" r:id="rId4"/>
    <p:sldId id="272" r:id="rId5"/>
    <p:sldId id="263" r:id="rId6"/>
    <p:sldId id="273" r:id="rId7"/>
    <p:sldId id="265" r:id="rId8"/>
    <p:sldId id="274" r:id="rId9"/>
    <p:sldId id="267" r:id="rId10"/>
    <p:sldId id="275" r:id="rId11"/>
    <p:sldId id="269" r:id="rId12"/>
    <p:sldId id="276" r:id="rId13"/>
    <p:sldId id="271" r:id="rId14"/>
    <p:sldId id="277" r:id="rId15"/>
  </p:sldIdLst>
  <p:sldSz cx="6858000" cy="9144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7"/>
  </p:normalViewPr>
  <p:slideViewPr>
    <p:cSldViewPr snapToGrid="0" snapToObjects="1">
      <p:cViewPr>
        <p:scale>
          <a:sx n="110" d="100"/>
          <a:sy n="110" d="100"/>
        </p:scale>
        <p:origin x="1840" y="-13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14E27D-C6BB-4141-8483-D6B4643D18F9}" type="datetime1">
              <a:rPr lang="en-US" altLang="x-none"/>
              <a:pPr/>
              <a:t>7/10/18</a:t>
            </a:fld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55E25F-5687-5E4A-AB49-981C97339152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068780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50F0B7-069D-3345-88D0-51D405CC0E0F}" type="datetime1">
              <a:rPr lang="en-US" altLang="x-none"/>
              <a:pPr/>
              <a:t>7/10/18</a:t>
            </a:fld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B9B18-B968-AF42-B380-D4905278B575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882382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8AB03C-CBA1-EB4C-80C9-873765852963}" type="datetime1">
              <a:rPr lang="en-US" altLang="x-none"/>
              <a:pPr/>
              <a:t>7/10/18</a:t>
            </a:fld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4A8D0-5AAA-AE41-A901-68F3DC62A6BB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832632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BCEED7-1FF9-6C4B-9AB3-61352C42E174}" type="datetime1">
              <a:rPr lang="en-US" altLang="x-none"/>
              <a:pPr/>
              <a:t>7/10/18</a:t>
            </a:fld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1D6158-1ACA-B441-B944-4C7D15F3120D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447026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2197B1-EA8F-C347-A78B-0CFB7616DA28}" type="datetime1">
              <a:rPr lang="en-US" altLang="x-none"/>
              <a:pPr/>
              <a:t>7/10/18</a:t>
            </a:fld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6E49A8-3EEA-3C40-A758-74F09794DB33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072121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F6CCD1-31CB-8949-AD77-24AEC73E2699}" type="datetime1">
              <a:rPr lang="en-US" altLang="x-none"/>
              <a:pPr/>
              <a:t>7/10/18</a:t>
            </a:fld>
            <a:endParaRPr lang="en-US" altLang="x-non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2F216D-A252-7344-B1DE-3C7CCD21EAC3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04352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C7A5A2-E2E2-DC4C-B82C-67A8DF6B2D06}" type="datetime1">
              <a:rPr lang="en-US" altLang="x-none"/>
              <a:pPr/>
              <a:t>7/10/18</a:t>
            </a:fld>
            <a:endParaRPr lang="en-US" altLang="x-non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885F4-56D3-9443-96D3-6CDE8B62DC80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308376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5F3FB7-CF9A-4647-884E-080F1196E141}" type="datetime1">
              <a:rPr lang="en-US" altLang="x-none"/>
              <a:pPr/>
              <a:t>7/10/18</a:t>
            </a:fld>
            <a:endParaRPr lang="en-US" altLang="x-non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095BB5-658F-C441-A15A-45881F2B4995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796471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A627AF-591F-5F44-8F33-85CA7F2A9ADE}" type="datetime1">
              <a:rPr lang="en-US" altLang="x-none"/>
              <a:pPr/>
              <a:t>7/10/18</a:t>
            </a:fld>
            <a:endParaRPr lang="en-US" altLang="x-non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2989-E7AF-964D-86F8-E29F23B1A3E3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820680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F5345C-15FB-9646-8215-7BC041276487}" type="datetime1">
              <a:rPr lang="en-US" altLang="x-none"/>
              <a:pPr/>
              <a:t>7/10/18</a:t>
            </a:fld>
            <a:endParaRPr lang="en-US" altLang="x-non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DC7A3B-9B5A-5C41-A6E8-B1F7DB087091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680710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E53AEC-F594-FA46-8879-7C727EA8D3F2}" type="datetime1">
              <a:rPr lang="en-US" altLang="x-none"/>
              <a:pPr/>
              <a:t>7/10/18</a:t>
            </a:fld>
            <a:endParaRPr lang="en-US" altLang="x-non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7C3F8F-C221-E245-AA37-E761DB78741B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064019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F5487FAF-67AE-C64E-BB0B-F90CEDBB5513}" type="datetime1">
              <a:rPr lang="en-US" altLang="x-none"/>
              <a:pPr/>
              <a:t>7/10/18</a:t>
            </a:fld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97AAC0E9-605A-0742-93D7-52DC1BB82EDC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520700" y="366713"/>
            <a:ext cx="6172200" cy="1524000"/>
          </a:xfrm>
        </p:spPr>
        <p:txBody>
          <a:bodyPr/>
          <a:lstStyle/>
          <a:p>
            <a:pPr eaLnBrk="1" hangingPunct="1"/>
            <a:r>
              <a:rPr lang="en-US" altLang="x-none" sz="2900" b="1" i="1">
                <a:latin typeface="Times New Roman" charset="0"/>
              </a:rPr>
              <a:t>Action Fantasy Game</a:t>
            </a:r>
            <a:br>
              <a:rPr lang="en-US" altLang="x-none" sz="2900" b="1" i="1">
                <a:latin typeface="Times New Roman" charset="0"/>
              </a:rPr>
            </a:br>
            <a:r>
              <a:rPr lang="en-US" altLang="x-none" sz="2900" b="1" i="1">
                <a:latin typeface="Times New Roman" charset="0"/>
              </a:rPr>
              <a:t>Doubles Final Tennis</a:t>
            </a:r>
            <a:br>
              <a:rPr lang="en-US" altLang="x-none" sz="2900" b="1" i="1">
                <a:latin typeface="Times New Roman" charset="0"/>
              </a:rPr>
            </a:br>
            <a:r>
              <a:rPr lang="en-US" altLang="x-none" sz="2900" b="1" i="1">
                <a:latin typeface="Times New Roman" charset="0"/>
              </a:rPr>
              <a:t>Davis Cup</a:t>
            </a:r>
            <a:endParaRPr lang="en-GB" altLang="x-none" sz="2900" b="1" i="1">
              <a:latin typeface="Times New Roman" charset="0"/>
            </a:endParaRP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0700" y="2133600"/>
            <a:ext cx="6172200" cy="60579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altLang="x-none" sz="2800" b="1">
              <a:latin typeface="Times New Roman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USA vs. Great Britain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n-GB" altLang="x-none" sz="2800" b="1">
              <a:latin typeface="Times New Roman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n-GB" altLang="x-none" sz="2800" b="1"/>
          </a:p>
          <a:p>
            <a:pPr eaLnBrk="1" hangingPunct="1">
              <a:lnSpc>
                <a:spcPct val="80000"/>
              </a:lnSpc>
            </a:pPr>
            <a:endParaRPr lang="en-US" altLang="x-none" sz="1000" b="1"/>
          </a:p>
          <a:p>
            <a:pPr eaLnBrk="1" hangingPunct="1">
              <a:lnSpc>
                <a:spcPct val="80000"/>
              </a:lnSpc>
            </a:pPr>
            <a:endParaRPr lang="en-US" altLang="x-none" sz="1000" b="1"/>
          </a:p>
          <a:p>
            <a:pPr eaLnBrk="1" hangingPunct="1">
              <a:lnSpc>
                <a:spcPct val="80000"/>
              </a:lnSpc>
            </a:pPr>
            <a:endParaRPr lang="en-US" altLang="x-none" sz="1000" b="1"/>
          </a:p>
          <a:p>
            <a:pPr eaLnBrk="1" hangingPunct="1">
              <a:lnSpc>
                <a:spcPct val="80000"/>
              </a:lnSpc>
            </a:pPr>
            <a:endParaRPr lang="en-US" altLang="x-none" sz="1000" b="1"/>
          </a:p>
          <a:p>
            <a:pPr eaLnBrk="1" hangingPunct="1">
              <a:lnSpc>
                <a:spcPct val="80000"/>
              </a:lnSpc>
            </a:pPr>
            <a:endParaRPr lang="en-US" altLang="x-none" sz="1000" b="1"/>
          </a:p>
          <a:p>
            <a:pPr eaLnBrk="1" hangingPunct="1">
              <a:lnSpc>
                <a:spcPct val="80000"/>
              </a:lnSpc>
            </a:pPr>
            <a:endParaRPr lang="en-US" altLang="x-none" sz="1000" b="1"/>
          </a:p>
          <a:p>
            <a:pPr eaLnBrk="1" hangingPunct="1">
              <a:lnSpc>
                <a:spcPct val="80000"/>
              </a:lnSpc>
            </a:pPr>
            <a:endParaRPr lang="en-US" altLang="x-none" sz="1000" b="1"/>
          </a:p>
          <a:p>
            <a:pPr eaLnBrk="1" hangingPunct="1">
              <a:lnSpc>
                <a:spcPct val="80000"/>
              </a:lnSpc>
            </a:pPr>
            <a:endParaRPr lang="en-US" altLang="x-none" sz="1000" b="1"/>
          </a:p>
          <a:p>
            <a:pPr eaLnBrk="1" hangingPunct="1">
              <a:lnSpc>
                <a:spcPct val="80000"/>
              </a:lnSpc>
            </a:pPr>
            <a:endParaRPr lang="en-US" altLang="x-none" sz="1000" b="1"/>
          </a:p>
          <a:p>
            <a:pPr eaLnBrk="1" hangingPunct="1">
              <a:lnSpc>
                <a:spcPct val="80000"/>
              </a:lnSpc>
            </a:pPr>
            <a:endParaRPr lang="en-US" altLang="x-none" sz="1000" b="1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1400" b="1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1400" b="1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1400" b="1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altLang="x-none" sz="1400" b="1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600" b="1"/>
              <a:t>	</a:t>
            </a:r>
            <a:r>
              <a:rPr lang="en-US" altLang="x-none" sz="1600" b="1">
                <a:latin typeface="Times New Roman" charset="0"/>
              </a:rPr>
              <a:t>Basic Tennis rules in effect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	     Rally Scoring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           Games go to 15 (Point diff. need not be 2 pts. to win a game)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	Match status: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		   Each country has won a game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		  Third game score: USA 10 Great Britain 11</a:t>
            </a:r>
            <a:endParaRPr lang="en-GB" altLang="x-none" sz="1600" b="1" i="1">
              <a:latin typeface="Times New Roman" charset="0"/>
            </a:endParaRPr>
          </a:p>
        </p:txBody>
      </p:sp>
      <p:sp>
        <p:nvSpPr>
          <p:cNvPr id="13318" name="Rectangle 5"/>
          <p:cNvSpPr>
            <a:spLocks noChangeArrowheads="1"/>
          </p:cNvSpPr>
          <p:nvPr/>
        </p:nvSpPr>
        <p:spPr bwMode="auto">
          <a:xfrm>
            <a:off x="17780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>
              <a:latin typeface="Calibri" charset="0"/>
            </a:endParaRPr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3670300" y="3152775"/>
          <a:ext cx="3048000" cy="183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3" name="Photo Editor Photo" r:id="rId3" imgW="3696216" imgH="2219635" progId="MSPhotoEd.3">
                  <p:embed/>
                </p:oleObj>
              </mc:Choice>
              <mc:Fallback>
                <p:oleObj name="Photo Editor Photo" r:id="rId3" imgW="3696216" imgH="2219635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0300" y="3152775"/>
                        <a:ext cx="3048000" cy="183832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17780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>
              <a:latin typeface="Calibri" charset="0"/>
            </a:endParaRPr>
          </a:p>
        </p:txBody>
      </p:sp>
      <p:graphicFrame>
        <p:nvGraphicFramePr>
          <p:cNvPr id="13315" name="Object 3"/>
          <p:cNvGraphicFramePr>
            <a:graphicFrameLocks noChangeAspect="1"/>
          </p:cNvGraphicFramePr>
          <p:nvPr/>
        </p:nvGraphicFramePr>
        <p:xfrm>
          <a:off x="469900" y="3162300"/>
          <a:ext cx="2921000" cy="180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4" name="Photo Editor Photo" r:id="rId5" imgW="8573697" imgH="4648849" progId="MSPhotoEd.3">
                  <p:embed/>
                </p:oleObj>
              </mc:Choice>
              <mc:Fallback>
                <p:oleObj name="Photo Editor Photo" r:id="rId5" imgW="8573697" imgH="4648849" progId="MSPhotoEd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900" y="3162300"/>
                        <a:ext cx="2921000" cy="180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635000" y="5956300"/>
            <a:ext cx="6057900" cy="20701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>
              <a:latin typeface="Calibri" charset="0"/>
            </a:endParaRPr>
          </a:p>
        </p:txBody>
      </p:sp>
      <p:sp>
        <p:nvSpPr>
          <p:cNvPr id="13321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477963" y="609600"/>
            <a:ext cx="3548062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Times New Roman" charset="0"/>
              </a:rPr>
              <a:t>Action Fantasy Game</a:t>
            </a:r>
          </a:p>
          <a:p>
            <a:pPr algn="ctr" eaLnBrk="1" hangingPunct="1"/>
            <a:r>
              <a:rPr lang="en-US" altLang="x-none" sz="2800" b="1" i="1">
                <a:latin typeface="Times New Roman" charset="0"/>
              </a:rPr>
              <a:t>Doubles play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88900" y="3821113"/>
            <a:ext cx="6400800" cy="19081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What tactical moves might be critical? </a:t>
            </a:r>
            <a:r>
              <a:rPr lang="en-US" altLang="x-none" sz="1800" b="1">
                <a:latin typeface="Times New Roman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</a:t>
            </a:r>
            <a:r>
              <a:rPr lang="en-US" altLang="x-none" sz="1600" b="1" i="1">
                <a:latin typeface="Times New Roman" charset="0"/>
              </a:rPr>
              <a:t>Offensive</a:t>
            </a:r>
            <a:r>
              <a:rPr lang="en-US" altLang="x-none" sz="1600">
                <a:latin typeface="Times New Roman" charset="0"/>
              </a:rPr>
              <a:t> – Decision-making (i.e., When to go for the net? What shot to 	                 use?  Ball placement?; Remembering to return to Base?) </a:t>
            </a:r>
            <a:endParaRPr lang="en-US" altLang="x-none" sz="12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Defensive</a:t>
            </a:r>
            <a:r>
              <a:rPr lang="en-US" altLang="x-none" sz="1600">
                <a:latin typeface="Times New Roman" charset="0"/>
              </a:rPr>
              <a:t> – Decision making (i.e., Where to move, covering the entire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                      court“). Maintain/return to base position?</a:t>
            </a:r>
            <a:r>
              <a:rPr lang="en-US" altLang="x-none" sz="1800">
                <a:latin typeface="Times New Roman" charset="0"/>
              </a:rPr>
              <a:t> </a:t>
            </a:r>
            <a:endParaRPr lang="en-US" altLang="x-none" sz="12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Both</a:t>
            </a:r>
            <a:r>
              <a:rPr lang="en-US" altLang="x-none" sz="1600">
                <a:latin typeface="Times New Roman" charset="0"/>
              </a:rPr>
              <a:t> – Seeing your opponents’ moves; Recognizing their strengths and</a:t>
            </a:r>
          </a:p>
          <a:p>
            <a:pPr eaLnBrk="1" hangingPunct="1"/>
            <a:r>
              <a:rPr lang="en-US" altLang="x-none" sz="1600">
                <a:latin typeface="Times New Roman" charset="0"/>
              </a:rPr>
              <a:t>                 weaknesses;  Anticipate their possible next action.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88900" y="2201863"/>
            <a:ext cx="64008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Overall game plan (i.e., strategy) for each team?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 </a:t>
            </a:r>
            <a:r>
              <a:rPr lang="en-US" altLang="x-none" sz="1600" b="1" i="1">
                <a:latin typeface="Times New Roman" charset="0"/>
              </a:rPr>
              <a:t>If ahead</a:t>
            </a:r>
            <a:r>
              <a:rPr lang="en-US" altLang="x-none" sz="1600">
                <a:latin typeface="Times New Roman" charset="0"/>
              </a:rPr>
              <a:t> – More or less aggressive attack?  Take more / fewer risks?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	                Play more from the baseline?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 </a:t>
            </a:r>
            <a:r>
              <a:rPr lang="en-US" altLang="x-none" sz="1600" b="1" i="1">
                <a:latin typeface="Times New Roman" charset="0"/>
              </a:rPr>
              <a:t>If behind</a:t>
            </a:r>
            <a:r>
              <a:rPr lang="en-US" altLang="x-none" sz="1600">
                <a:latin typeface="Times New Roman" charset="0"/>
              </a:rPr>
              <a:t> –  More or less aggressive attack?  Go for more risky shots? 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	                  Attack the net more?    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114300" y="6172200"/>
            <a:ext cx="6362700" cy="21859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Ask yourselves: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will the opponents’ game plan most likely be?</a:t>
            </a:r>
          </a:p>
          <a:p>
            <a:pPr eaLnBrk="1" hangingPunct="1"/>
            <a:r>
              <a:rPr lang="en-US" altLang="x-none" sz="1600">
                <a:latin typeface="Times New Roman" charset="0"/>
              </a:rPr>
              <a:t> 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should you focus on? </a:t>
            </a: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seem to be the stronger areas of play of the opponents? </a:t>
            </a:r>
          </a:p>
          <a:p>
            <a:pPr eaLnBrk="1" hangingPunct="1">
              <a:buFontTx/>
              <a:buChar char="•"/>
            </a:pPr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Which shots seem to cause more difficulty for the opponents?</a:t>
            </a:r>
            <a:r>
              <a:rPr lang="en-US" altLang="x-none" sz="2000" b="1" i="1">
                <a:latin typeface="Times New Roman" charset="0"/>
              </a:rPr>
              <a:t> </a:t>
            </a:r>
          </a:p>
        </p:txBody>
      </p:sp>
      <p:sp>
        <p:nvSpPr>
          <p:cNvPr id="22534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47700" y="1905000"/>
            <a:ext cx="6172200" cy="70866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x-none" sz="1800" b="1">
                <a:latin typeface="Times New Roman" charset="0"/>
              </a:rPr>
              <a:t>Venus Williams &amp; Serena Williams (U.S.A.)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altLang="x-none" sz="1400" b="1">
              <a:latin typeface="Times New Roman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altLang="x-none" sz="1400" b="1">
              <a:latin typeface="Times New Roman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altLang="x-none" sz="1400" b="1">
              <a:latin typeface="Times New Roman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altLang="x-none" sz="1400" b="1">
              <a:latin typeface="Times New Roman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altLang="x-none" sz="1400" b="1">
              <a:latin typeface="Times New Roman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altLang="x-none" sz="1800" b="1">
              <a:latin typeface="Times New Roman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x-none" sz="1800" b="1">
                <a:latin typeface="Times New Roman" charset="0"/>
              </a:rPr>
              <a:t>vs.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x-none" sz="1800" b="1">
                <a:latin typeface="Times New Roman" charset="0"/>
              </a:rPr>
              <a:t>Maria Sharapova (Russia) &amp; Justin Henin (Belgium)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7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7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7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7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7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700" b="1">
                <a:latin typeface="Times New Roman" charset="0"/>
              </a:rPr>
              <a:t>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7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7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7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7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7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800" b="1">
                <a:latin typeface="Times New Roman" charset="0"/>
              </a:rPr>
              <a:t>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10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10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10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14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Basic Tennis or Pickle ball rules in effect.</a:t>
            </a:r>
            <a:endParaRPr lang="en-GB" altLang="x-none" sz="16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Best of 3 games.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Rally Scoring.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Games go to 10 pts. (Point difference need not be 2 pts. to win game)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Match status: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	Sharapova / Henin up 1 game to none.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	Game two score:  Sharapova / Henin are winning 3 – 1, but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	Williams / Williams have the serve.</a:t>
            </a:r>
            <a:endParaRPr lang="en-GB" altLang="x-none" sz="1600" b="1" i="1">
              <a:latin typeface="Times New Roman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6477000" cy="1738313"/>
          </a:xfrm>
        </p:spPr>
        <p:txBody>
          <a:bodyPr/>
          <a:lstStyle/>
          <a:p>
            <a:pPr eaLnBrk="1" hangingPunct="1"/>
            <a:r>
              <a:rPr lang="en-US" altLang="x-none" sz="2800" b="1" i="1">
                <a:latin typeface="Times New Roman" charset="0"/>
              </a:rPr>
              <a:t>Action Fantasy Game</a:t>
            </a:r>
            <a:br>
              <a:rPr lang="en-US" altLang="x-none" sz="2800" b="1" i="1">
                <a:latin typeface="Times New Roman" charset="0"/>
              </a:rPr>
            </a:br>
            <a:r>
              <a:rPr lang="en-US" altLang="x-none" sz="2800" b="1" i="1">
                <a:latin typeface="Times New Roman" charset="0"/>
              </a:rPr>
              <a:t>Women’s</a:t>
            </a:r>
            <a:r>
              <a:rPr lang="en-GB" altLang="x-none" sz="2800" b="1" i="1">
                <a:latin typeface="Times New Roman" charset="0"/>
              </a:rPr>
              <a:t> </a:t>
            </a:r>
            <a:r>
              <a:rPr lang="en-US" altLang="x-none" sz="2800" b="1" i="1">
                <a:latin typeface="Times New Roman" charset="0"/>
              </a:rPr>
              <a:t>Doubles Pickle ball / Tennis</a:t>
            </a:r>
            <a:br>
              <a:rPr lang="en-US" altLang="x-none" sz="2800" b="1" i="1">
                <a:latin typeface="Times New Roman" charset="0"/>
              </a:rPr>
            </a:br>
            <a:r>
              <a:rPr lang="en-US" altLang="x-none" sz="2800" b="1" i="1">
                <a:latin typeface="Times New Roman" charset="0"/>
              </a:rPr>
              <a:t>French Open Final</a:t>
            </a:r>
            <a:endParaRPr lang="en-GB" altLang="x-none" sz="2800" b="1" i="1">
              <a:latin typeface="Times New Roman" charset="0"/>
            </a:endParaRPr>
          </a:p>
        </p:txBody>
      </p:sp>
      <p:sp>
        <p:nvSpPr>
          <p:cNvPr id="23556" name="Rectangle 8"/>
          <p:cNvSpPr>
            <a:spLocks noChangeArrowheads="1"/>
          </p:cNvSpPr>
          <p:nvPr/>
        </p:nvSpPr>
        <p:spPr bwMode="auto">
          <a:xfrm>
            <a:off x="558800" y="5940425"/>
            <a:ext cx="6210300" cy="24765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>
              <a:latin typeface="Calibri" charset="0"/>
            </a:endParaRPr>
          </a:p>
        </p:txBody>
      </p:sp>
      <p:sp>
        <p:nvSpPr>
          <p:cNvPr id="23557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84300" y="2311400"/>
            <a:ext cx="1085850" cy="147796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 dirty="0">
              <a:ea typeface="ＭＳ Ｐゴシック" pitchFamily="-112" charset="-128"/>
              <a:cs typeface="ＭＳ Ｐゴシック" pitchFamily="-112" charset="-128"/>
            </a:endParaRPr>
          </a:p>
          <a:p>
            <a:pPr algn="ctr">
              <a:defRPr/>
            </a:pPr>
            <a:r>
              <a:rPr lang="en-US" dirty="0">
                <a:ea typeface="ＭＳ Ｐゴシック" pitchFamily="-112" charset="-128"/>
                <a:cs typeface="ＭＳ Ｐゴシック" pitchFamily="-112" charset="-128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03700" y="2311400"/>
            <a:ext cx="1085850" cy="147796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 dirty="0">
              <a:ea typeface="ＭＳ Ｐゴシック" pitchFamily="-112" charset="-128"/>
              <a:cs typeface="ＭＳ Ｐゴシック" pitchFamily="-112" charset="-128"/>
            </a:endParaRPr>
          </a:p>
          <a:p>
            <a:pPr algn="ctr">
              <a:defRPr/>
            </a:pPr>
            <a:r>
              <a:rPr lang="en-US" dirty="0">
                <a:ea typeface="ＭＳ Ｐゴシック" pitchFamily="-112" charset="-128"/>
                <a:cs typeface="ＭＳ Ｐゴシック" pitchFamily="-112" charset="-128"/>
              </a:rPr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84300" y="4265613"/>
            <a:ext cx="1085850" cy="147796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 dirty="0">
              <a:ea typeface="ＭＳ Ｐゴシック" pitchFamily="-112" charset="-128"/>
              <a:cs typeface="ＭＳ Ｐゴシック" pitchFamily="-112" charset="-128"/>
            </a:endParaRPr>
          </a:p>
          <a:p>
            <a:pPr algn="ctr">
              <a:defRPr/>
            </a:pPr>
            <a:r>
              <a:rPr lang="en-US" dirty="0">
                <a:ea typeface="ＭＳ Ｐゴシック" pitchFamily="-112" charset="-128"/>
                <a:cs typeface="ＭＳ Ｐゴシック" pitchFamily="-112" charset="-128"/>
              </a:rPr>
              <a:t>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03700" y="4265613"/>
            <a:ext cx="1085850" cy="147796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 dirty="0">
              <a:ea typeface="ＭＳ Ｐゴシック" pitchFamily="-112" charset="-128"/>
              <a:cs typeface="ＭＳ Ｐゴシック" pitchFamily="-112" charset="-128"/>
            </a:endParaRPr>
          </a:p>
          <a:p>
            <a:pPr algn="ctr">
              <a:defRPr/>
            </a:pPr>
            <a:r>
              <a:rPr lang="en-US" dirty="0">
                <a:ea typeface="ＭＳ Ｐゴシック" pitchFamily="-112" charset="-128"/>
                <a:cs typeface="ＭＳ Ｐゴシック" pitchFamily="-112" charset="-128"/>
              </a:rPr>
              <a:t> </a:t>
            </a: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477963" y="609600"/>
            <a:ext cx="3548062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Times New Roman" charset="0"/>
              </a:rPr>
              <a:t>Action Fantasy Game</a:t>
            </a:r>
          </a:p>
          <a:p>
            <a:pPr algn="ctr" eaLnBrk="1" hangingPunct="1"/>
            <a:r>
              <a:rPr lang="en-US" altLang="x-none" sz="2800" b="1" i="1">
                <a:latin typeface="Times New Roman" charset="0"/>
              </a:rPr>
              <a:t>Doubles play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88900" y="3821113"/>
            <a:ext cx="6400800" cy="19081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What tactical moves might be critical? </a:t>
            </a:r>
            <a:r>
              <a:rPr lang="en-US" altLang="x-none" sz="1800" b="1">
                <a:latin typeface="Times New Roman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</a:t>
            </a:r>
            <a:r>
              <a:rPr lang="en-US" altLang="x-none" sz="1600" b="1" i="1">
                <a:latin typeface="Times New Roman" charset="0"/>
              </a:rPr>
              <a:t>Offensive</a:t>
            </a:r>
            <a:r>
              <a:rPr lang="en-US" altLang="x-none" sz="1600">
                <a:latin typeface="Times New Roman" charset="0"/>
              </a:rPr>
              <a:t> – Decision-making (i.e., When to go for the net? What shot to 	                 use?  Ball placement?; Remembering to return to Base?) </a:t>
            </a:r>
            <a:endParaRPr lang="en-US" altLang="x-none" sz="12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Defensive</a:t>
            </a:r>
            <a:r>
              <a:rPr lang="en-US" altLang="x-none" sz="1600">
                <a:latin typeface="Times New Roman" charset="0"/>
              </a:rPr>
              <a:t> – Decision making (i.e., Where to move, covering the entire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                      court“). Maintain/return to base position?</a:t>
            </a:r>
            <a:r>
              <a:rPr lang="en-US" altLang="x-none" sz="1800">
                <a:latin typeface="Times New Roman" charset="0"/>
              </a:rPr>
              <a:t> </a:t>
            </a:r>
            <a:endParaRPr lang="en-US" altLang="x-none" sz="12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Both</a:t>
            </a:r>
            <a:r>
              <a:rPr lang="en-US" altLang="x-none" sz="1600">
                <a:latin typeface="Times New Roman" charset="0"/>
              </a:rPr>
              <a:t> – Seeing your opponents’ moves; Recognizing their strengths and</a:t>
            </a:r>
          </a:p>
          <a:p>
            <a:pPr eaLnBrk="1" hangingPunct="1"/>
            <a:r>
              <a:rPr lang="en-US" altLang="x-none" sz="1600">
                <a:latin typeface="Times New Roman" charset="0"/>
              </a:rPr>
              <a:t>                 weaknesses;  Anticipate their possible next action.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88900" y="2201863"/>
            <a:ext cx="64008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Overall game plan (i.e., strategy) for each team?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 </a:t>
            </a:r>
            <a:r>
              <a:rPr lang="en-US" altLang="x-none" sz="1600" b="1" i="1">
                <a:latin typeface="Times New Roman" charset="0"/>
              </a:rPr>
              <a:t>If ahead</a:t>
            </a:r>
            <a:r>
              <a:rPr lang="en-US" altLang="x-none" sz="1600">
                <a:latin typeface="Times New Roman" charset="0"/>
              </a:rPr>
              <a:t> – More or less aggressive attack?  Take more / fewer risks?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	                Play more from the baseline?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 </a:t>
            </a:r>
            <a:r>
              <a:rPr lang="en-US" altLang="x-none" sz="1600" b="1" i="1">
                <a:latin typeface="Times New Roman" charset="0"/>
              </a:rPr>
              <a:t>If behind</a:t>
            </a:r>
            <a:r>
              <a:rPr lang="en-US" altLang="x-none" sz="1600">
                <a:latin typeface="Times New Roman" charset="0"/>
              </a:rPr>
              <a:t> –  More or less aggressive attack?  Go for more risky shots? 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	                  Attack the net more?    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14300" y="5961063"/>
            <a:ext cx="6362700" cy="2185987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Ask yourselves: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will the opponents’ game plan most likely be?</a:t>
            </a:r>
          </a:p>
          <a:p>
            <a:pPr eaLnBrk="1" hangingPunct="1"/>
            <a:r>
              <a:rPr lang="en-US" altLang="x-none" sz="1600">
                <a:latin typeface="Times New Roman" charset="0"/>
              </a:rPr>
              <a:t> 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should you focus on? </a:t>
            </a: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seem to be the stronger areas of play of the opponents? </a:t>
            </a:r>
          </a:p>
          <a:p>
            <a:pPr eaLnBrk="1" hangingPunct="1">
              <a:buFontTx/>
              <a:buChar char="•"/>
            </a:pPr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Which shots seem to cause more difficulty for the opponents?</a:t>
            </a:r>
            <a:r>
              <a:rPr lang="en-US" altLang="x-none" sz="2000" b="1" i="1">
                <a:latin typeface="Times New Roman" charset="0"/>
              </a:rPr>
              <a:t> </a:t>
            </a:r>
          </a:p>
        </p:txBody>
      </p:sp>
      <p:sp>
        <p:nvSpPr>
          <p:cNvPr id="24582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24583" name="Rectangle 17"/>
          <p:cNvSpPr>
            <a:spLocks noChangeArrowheads="1"/>
          </p:cNvSpPr>
          <p:nvPr/>
        </p:nvSpPr>
        <p:spPr bwMode="auto">
          <a:xfrm>
            <a:off x="1727200" y="8705850"/>
            <a:ext cx="5143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>
                <a:latin typeface="Times New Roman" charset="0"/>
              </a:rPr>
              <a:t> From Complete Guide to Sport Education (2</a:t>
            </a:r>
            <a:r>
              <a:rPr lang="en-US" altLang="x-none" sz="1000" b="1" i="1" baseline="30000">
                <a:latin typeface="Times New Roman" charset="0"/>
              </a:rPr>
              <a:t>nd</a:t>
            </a:r>
            <a:r>
              <a:rPr lang="en-US" altLang="x-none" sz="1000" b="1" i="1">
                <a:latin typeface="Times New Roman" charset="0"/>
              </a:rPr>
              <a:t> ed.) by Daryl Siedentop, Peter A. Hastie,</a:t>
            </a:r>
            <a:r>
              <a:rPr lang="en-US" altLang="x-none" sz="1000" b="1">
                <a:latin typeface="Times New Roman" charset="0"/>
              </a:rPr>
              <a:t> </a:t>
            </a:r>
            <a:r>
              <a:rPr lang="en-US" altLang="x-none" sz="1000" b="1" i="1">
                <a:latin typeface="Times New Roman" charset="0"/>
              </a:rPr>
              <a:t>and Hans van der Mars, 2011, Champaign, IL: Human Kinetics</a:t>
            </a:r>
            <a:r>
              <a:rPr lang="en-US" altLang="x-none" sz="1000" b="1">
                <a:latin typeface="Times New Roman" charset="0"/>
              </a:rPr>
              <a:t> 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84200" y="1752600"/>
            <a:ext cx="6172200" cy="7086600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en-US" altLang="x-none" sz="1800" b="1">
                <a:latin typeface="Times New Roman" charset="0"/>
              </a:rPr>
              <a:t>Lisa Raymond (U.S.A.)  &amp; Mike Bryan (U.S.A.)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vs.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en-US" altLang="x-none" sz="1800" b="1">
                <a:latin typeface="Times New Roman" charset="0"/>
              </a:rPr>
              <a:t>Melanie South (Gr. Britain) &amp; Alex Bogdanovic (Gr. Britain)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5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5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5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5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5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500" b="1">
                <a:latin typeface="Times New Roman" charset="0"/>
              </a:rPr>
              <a:t>	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5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5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5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5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5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800" b="1">
                <a:latin typeface="Times New Roman" charset="0"/>
              </a:rPr>
              <a:t>	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8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8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Basic Tennis or Pickle ball rules in effect.</a:t>
            </a:r>
            <a:endParaRPr lang="en-GB" altLang="x-none" sz="16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Best of 3 games.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Rally Scoring.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Games go to 10 pts. (Point difference need not be 2 pts. to win game)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Match status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	Raymond / Bryan are up 1 game to none.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	Game two score: Tied at 6 apiece.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	South / Bogdanovic have the serve.</a:t>
            </a:r>
            <a:endParaRPr lang="en-GB" altLang="x-none" sz="1600" b="1" i="1">
              <a:latin typeface="Times New Roman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title"/>
          </p:nvPr>
        </p:nvSpPr>
        <p:spPr>
          <a:xfrm>
            <a:off x="546100" y="163513"/>
            <a:ext cx="6172200" cy="1524000"/>
          </a:xfrm>
        </p:spPr>
        <p:txBody>
          <a:bodyPr/>
          <a:lstStyle/>
          <a:p>
            <a:pPr eaLnBrk="1" hangingPunct="1"/>
            <a:r>
              <a:rPr lang="en-US" altLang="x-none" sz="2800" b="1" i="1">
                <a:latin typeface="Times New Roman" charset="0"/>
              </a:rPr>
              <a:t>Action Fantasy Game</a:t>
            </a:r>
            <a:br>
              <a:rPr lang="en-US" altLang="x-none" sz="2800" b="1" i="1">
                <a:latin typeface="Times New Roman" charset="0"/>
              </a:rPr>
            </a:br>
            <a:r>
              <a:rPr lang="en-US" altLang="x-none" sz="2800" b="1" i="1">
                <a:latin typeface="Times New Roman" charset="0"/>
              </a:rPr>
              <a:t>Mixed Doubles Pickle ball / Tennis</a:t>
            </a:r>
            <a:br>
              <a:rPr lang="en-US" altLang="x-none" sz="2800" b="1" i="1">
                <a:latin typeface="Times New Roman" charset="0"/>
              </a:rPr>
            </a:br>
            <a:r>
              <a:rPr lang="en-US" altLang="x-none" sz="2800" b="1" i="1">
                <a:latin typeface="Times New Roman" charset="0"/>
              </a:rPr>
              <a:t>U.S. Open Final</a:t>
            </a:r>
            <a:endParaRPr lang="en-GB" altLang="x-none" sz="2800" b="1" i="1">
              <a:latin typeface="Times New Roman" charset="0"/>
            </a:endParaRPr>
          </a:p>
        </p:txBody>
      </p:sp>
      <p:sp>
        <p:nvSpPr>
          <p:cNvPr id="25604" name="Rectangle 7"/>
          <p:cNvSpPr>
            <a:spLocks noChangeArrowheads="1"/>
          </p:cNvSpPr>
          <p:nvPr/>
        </p:nvSpPr>
        <p:spPr bwMode="auto">
          <a:xfrm>
            <a:off x="508000" y="5692775"/>
            <a:ext cx="6172200" cy="2641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>
              <a:latin typeface="Calibri" charset="0"/>
            </a:endParaRPr>
          </a:p>
        </p:txBody>
      </p:sp>
      <p:sp>
        <p:nvSpPr>
          <p:cNvPr id="25605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84300" y="2082800"/>
            <a:ext cx="1085850" cy="147796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 dirty="0">
              <a:ea typeface="ＭＳ Ｐゴシック" pitchFamily="-112" charset="-128"/>
              <a:cs typeface="ＭＳ Ｐゴシック" pitchFamily="-112" charset="-128"/>
            </a:endParaRPr>
          </a:p>
          <a:p>
            <a:pPr algn="ctr">
              <a:defRPr/>
            </a:pPr>
            <a:r>
              <a:rPr lang="en-US" dirty="0">
                <a:ea typeface="ＭＳ Ｐゴシック" pitchFamily="-112" charset="-128"/>
                <a:cs typeface="ＭＳ Ｐゴシック" pitchFamily="-112" charset="-128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03700" y="2082800"/>
            <a:ext cx="1085850" cy="147796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 dirty="0">
              <a:ea typeface="ＭＳ Ｐゴシック" pitchFamily="-112" charset="-128"/>
              <a:cs typeface="ＭＳ Ｐゴシック" pitchFamily="-112" charset="-128"/>
            </a:endParaRPr>
          </a:p>
          <a:p>
            <a:pPr algn="ctr">
              <a:defRPr/>
            </a:pPr>
            <a:r>
              <a:rPr lang="en-US" dirty="0">
                <a:ea typeface="ＭＳ Ｐゴシック" pitchFamily="-112" charset="-128"/>
                <a:cs typeface="ＭＳ Ｐゴシック" pitchFamily="-112" charset="-128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84300" y="4076700"/>
            <a:ext cx="1085850" cy="147796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 dirty="0">
              <a:ea typeface="ＭＳ Ｐゴシック" pitchFamily="-112" charset="-128"/>
              <a:cs typeface="ＭＳ Ｐゴシック" pitchFamily="-112" charset="-128"/>
            </a:endParaRPr>
          </a:p>
          <a:p>
            <a:pPr algn="ctr">
              <a:defRPr/>
            </a:pPr>
            <a:r>
              <a:rPr lang="en-US" dirty="0">
                <a:ea typeface="ＭＳ Ｐゴシック" pitchFamily="-112" charset="-128"/>
                <a:cs typeface="ＭＳ Ｐゴシック" pitchFamily="-112" charset="-128"/>
              </a:rPr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03700" y="4076700"/>
            <a:ext cx="1085850" cy="147796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 dirty="0">
              <a:ea typeface="ＭＳ Ｐゴシック" pitchFamily="-112" charset="-128"/>
              <a:cs typeface="ＭＳ Ｐゴシック" pitchFamily="-112" charset="-128"/>
            </a:endParaRPr>
          </a:p>
          <a:p>
            <a:pPr algn="ctr">
              <a:defRPr/>
            </a:pPr>
            <a:r>
              <a:rPr lang="en-US" dirty="0">
                <a:ea typeface="ＭＳ Ｐゴシック" pitchFamily="-112" charset="-128"/>
                <a:cs typeface="ＭＳ Ｐゴシック" pitchFamily="-112" charset="-128"/>
              </a:rPr>
              <a:t> </a:t>
            </a:r>
          </a:p>
        </p:txBody>
      </p:sp>
      <p:sp>
        <p:nvSpPr>
          <p:cNvPr id="25610" name="Rectangle 17"/>
          <p:cNvSpPr>
            <a:spLocks noChangeArrowheads="1"/>
          </p:cNvSpPr>
          <p:nvPr/>
        </p:nvSpPr>
        <p:spPr bwMode="auto">
          <a:xfrm>
            <a:off x="1727200" y="8686800"/>
            <a:ext cx="5143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>
                <a:latin typeface="Times New Roman" charset="0"/>
              </a:rPr>
              <a:t> From Complete Guide to Sport Education (2</a:t>
            </a:r>
            <a:r>
              <a:rPr lang="en-US" altLang="x-none" sz="1000" b="1" i="1" baseline="30000">
                <a:latin typeface="Times New Roman" charset="0"/>
              </a:rPr>
              <a:t>nd</a:t>
            </a:r>
            <a:r>
              <a:rPr lang="en-US" altLang="x-none" sz="1000" b="1" i="1">
                <a:latin typeface="Times New Roman" charset="0"/>
              </a:rPr>
              <a:t> ed.) by Daryl Siedentop, Peter A. Hastie,</a:t>
            </a:r>
            <a:r>
              <a:rPr lang="en-US" altLang="x-none" sz="1000" b="1">
                <a:latin typeface="Times New Roman" charset="0"/>
              </a:rPr>
              <a:t> </a:t>
            </a:r>
            <a:r>
              <a:rPr lang="en-US" altLang="x-none" sz="1000" b="1" i="1">
                <a:latin typeface="Times New Roman" charset="0"/>
              </a:rPr>
              <a:t>and Hans van der Mars, 2011, Champaign, IL: Human Kinetics</a:t>
            </a:r>
            <a:r>
              <a:rPr lang="en-US" altLang="x-none" sz="1000" b="1">
                <a:latin typeface="Times New Roman" charset="0"/>
              </a:rPr>
              <a:t> </a:t>
            </a: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477963" y="609600"/>
            <a:ext cx="3548062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Times New Roman" charset="0"/>
              </a:rPr>
              <a:t>Action Fantasy Game</a:t>
            </a:r>
          </a:p>
          <a:p>
            <a:pPr algn="ctr" eaLnBrk="1" hangingPunct="1"/>
            <a:r>
              <a:rPr lang="en-US" altLang="x-none" sz="2800" b="1" i="1">
                <a:latin typeface="Times New Roman" charset="0"/>
              </a:rPr>
              <a:t>Doubles play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88900" y="3821113"/>
            <a:ext cx="6400800" cy="19081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What tactical moves might be critical? </a:t>
            </a:r>
            <a:r>
              <a:rPr lang="en-US" altLang="x-none" sz="1800" b="1">
                <a:latin typeface="Times New Roman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</a:t>
            </a:r>
            <a:r>
              <a:rPr lang="en-US" altLang="x-none" sz="1600" b="1" i="1">
                <a:latin typeface="Times New Roman" charset="0"/>
              </a:rPr>
              <a:t>Offensive</a:t>
            </a:r>
            <a:r>
              <a:rPr lang="en-US" altLang="x-none" sz="1600">
                <a:latin typeface="Times New Roman" charset="0"/>
              </a:rPr>
              <a:t> – Decision-making (i.e., When to go for the net? What shot to 	                 use?  Ball placement?; Remembering to return to Base?) </a:t>
            </a:r>
            <a:endParaRPr lang="en-US" altLang="x-none" sz="12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Defensive</a:t>
            </a:r>
            <a:r>
              <a:rPr lang="en-US" altLang="x-none" sz="1600">
                <a:latin typeface="Times New Roman" charset="0"/>
              </a:rPr>
              <a:t> – Decision making (i.e., Where to move, covering the entire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                      court“). Maintain/return to base position?</a:t>
            </a:r>
            <a:r>
              <a:rPr lang="en-US" altLang="x-none" sz="1800">
                <a:latin typeface="Times New Roman" charset="0"/>
              </a:rPr>
              <a:t> </a:t>
            </a:r>
            <a:endParaRPr lang="en-US" altLang="x-none" sz="12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Both</a:t>
            </a:r>
            <a:r>
              <a:rPr lang="en-US" altLang="x-none" sz="1600">
                <a:latin typeface="Times New Roman" charset="0"/>
              </a:rPr>
              <a:t> – Seeing your opponents’ moves; Recognizing their strengths and</a:t>
            </a:r>
          </a:p>
          <a:p>
            <a:pPr eaLnBrk="1" hangingPunct="1"/>
            <a:r>
              <a:rPr lang="en-US" altLang="x-none" sz="1600">
                <a:latin typeface="Times New Roman" charset="0"/>
              </a:rPr>
              <a:t>                 weaknesses;  Anticipate their possible next action.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88900" y="2201863"/>
            <a:ext cx="64008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Overall game plan (i.e., strategy) for each team?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 </a:t>
            </a:r>
            <a:r>
              <a:rPr lang="en-US" altLang="x-none" sz="1600" b="1" i="1">
                <a:latin typeface="Times New Roman" charset="0"/>
              </a:rPr>
              <a:t>If ahead</a:t>
            </a:r>
            <a:r>
              <a:rPr lang="en-US" altLang="x-none" sz="1600">
                <a:latin typeface="Times New Roman" charset="0"/>
              </a:rPr>
              <a:t> – More or less aggressive attack?  Take more / fewer risks?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	                Play more from the baseline?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 </a:t>
            </a:r>
            <a:r>
              <a:rPr lang="en-US" altLang="x-none" sz="1600" b="1" i="1">
                <a:latin typeface="Times New Roman" charset="0"/>
              </a:rPr>
              <a:t>If behind</a:t>
            </a:r>
            <a:r>
              <a:rPr lang="en-US" altLang="x-none" sz="1600">
                <a:latin typeface="Times New Roman" charset="0"/>
              </a:rPr>
              <a:t> –  More or less aggressive attack?  Go for more risky shots? 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	                  Attack the net more?    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114300" y="5999163"/>
            <a:ext cx="6362700" cy="2185987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Ask yourselves: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will the opponents’ game plan most likely be?</a:t>
            </a:r>
          </a:p>
          <a:p>
            <a:pPr eaLnBrk="1" hangingPunct="1"/>
            <a:r>
              <a:rPr lang="en-US" altLang="x-none" sz="1600">
                <a:latin typeface="Times New Roman" charset="0"/>
              </a:rPr>
              <a:t> 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should you focus on? </a:t>
            </a: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seem to be the stronger areas of play of the opponents? </a:t>
            </a:r>
          </a:p>
          <a:p>
            <a:pPr eaLnBrk="1" hangingPunct="1">
              <a:buFontTx/>
              <a:buChar char="•"/>
            </a:pPr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Which shots seem to cause more difficulty for the opponents?</a:t>
            </a:r>
            <a:r>
              <a:rPr lang="en-US" altLang="x-none" sz="2000" b="1" i="1">
                <a:latin typeface="Times New Roman" charset="0"/>
              </a:rPr>
              <a:t> </a:t>
            </a:r>
          </a:p>
        </p:txBody>
      </p:sp>
      <p:sp>
        <p:nvSpPr>
          <p:cNvPr id="26630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26631" name="Rectangle 17"/>
          <p:cNvSpPr>
            <a:spLocks noChangeArrowheads="1"/>
          </p:cNvSpPr>
          <p:nvPr/>
        </p:nvSpPr>
        <p:spPr bwMode="auto">
          <a:xfrm>
            <a:off x="1727200" y="8686800"/>
            <a:ext cx="5143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>
                <a:latin typeface="Times New Roman" charset="0"/>
              </a:rPr>
              <a:t> From Complete Guide to Sport Education (2</a:t>
            </a:r>
            <a:r>
              <a:rPr lang="en-US" altLang="x-none" sz="1000" b="1" i="1" baseline="30000">
                <a:latin typeface="Times New Roman" charset="0"/>
              </a:rPr>
              <a:t>nd</a:t>
            </a:r>
            <a:r>
              <a:rPr lang="en-US" altLang="x-none" sz="1000" b="1" i="1">
                <a:latin typeface="Times New Roman" charset="0"/>
              </a:rPr>
              <a:t> ed.) by Daryl Siedentop, Peter A. Hastie,</a:t>
            </a:r>
            <a:r>
              <a:rPr lang="en-US" altLang="x-none" sz="1000" b="1">
                <a:latin typeface="Times New Roman" charset="0"/>
              </a:rPr>
              <a:t> </a:t>
            </a:r>
            <a:r>
              <a:rPr lang="en-US" altLang="x-none" sz="1000" b="1" i="1">
                <a:latin typeface="Times New Roman" charset="0"/>
              </a:rPr>
              <a:t>and Hans van der Mars, 2011, Champaign, IL: Human Kinetics</a:t>
            </a:r>
            <a:r>
              <a:rPr lang="en-US" altLang="x-none" sz="1000" b="1">
                <a:latin typeface="Times New Roman" charset="0"/>
              </a:rPr>
              <a:t> 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349375" y="609600"/>
            <a:ext cx="3805238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Times New Roman" charset="0"/>
              </a:rPr>
              <a:t>Action Fantasy Game</a:t>
            </a:r>
          </a:p>
          <a:p>
            <a:pPr algn="ctr" eaLnBrk="1" hangingPunct="1"/>
            <a:r>
              <a:rPr lang="en-US" altLang="x-none" sz="2800" b="1" i="1">
                <a:latin typeface="Times New Roman" charset="0"/>
              </a:rPr>
              <a:t>Singles or Doubles play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88900" y="3948113"/>
            <a:ext cx="6400800" cy="19081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What tactical moves might be critical? </a:t>
            </a:r>
            <a:r>
              <a:rPr lang="en-US" altLang="x-none" sz="1800" b="1">
                <a:latin typeface="Times New Roman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</a:t>
            </a:r>
            <a:r>
              <a:rPr lang="en-US" altLang="x-none" sz="1600" b="1" i="1">
                <a:latin typeface="Times New Roman" charset="0"/>
              </a:rPr>
              <a:t>Offensive</a:t>
            </a:r>
            <a:r>
              <a:rPr lang="en-US" altLang="x-none" sz="1600">
                <a:latin typeface="Times New Roman" charset="0"/>
              </a:rPr>
              <a:t> – Decision-making (i.e., When to go for the net? What shot to 	                 use?  Ball placement?; Remembering to return to Base?) </a:t>
            </a:r>
            <a:endParaRPr lang="en-US" altLang="x-none" sz="12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Defensive</a:t>
            </a:r>
            <a:r>
              <a:rPr lang="en-US" altLang="x-none" sz="1600">
                <a:latin typeface="Times New Roman" charset="0"/>
              </a:rPr>
              <a:t> – Decision making (i.e., Where to move, covering the entire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                      court“). Maintain/return to base position?</a:t>
            </a:r>
            <a:r>
              <a:rPr lang="en-US" altLang="x-none" sz="1800">
                <a:latin typeface="Times New Roman" charset="0"/>
              </a:rPr>
              <a:t> </a:t>
            </a:r>
            <a:r>
              <a:rPr lang="en-US" altLang="x-none" sz="1600">
                <a:latin typeface="Times New Roman" charset="0"/>
              </a:rPr>
              <a:t>Communication?</a:t>
            </a:r>
            <a:endParaRPr lang="en-US" altLang="x-none" sz="12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Both</a:t>
            </a:r>
            <a:r>
              <a:rPr lang="en-US" altLang="x-none" sz="1600">
                <a:latin typeface="Times New Roman" charset="0"/>
              </a:rPr>
              <a:t> – Seeing your opponents’ moves; Recognizing opponents’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             strengths and weaknesses; Anticipate their possible next action.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88900" y="2201863"/>
            <a:ext cx="64008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Overall game plan (i.e., strategy) for each team?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 </a:t>
            </a:r>
            <a:r>
              <a:rPr lang="en-US" altLang="x-none" sz="1600" b="1" i="1">
                <a:latin typeface="Times New Roman" charset="0"/>
              </a:rPr>
              <a:t>If ahead</a:t>
            </a:r>
            <a:r>
              <a:rPr lang="en-US" altLang="x-none" sz="1600">
                <a:latin typeface="Times New Roman" charset="0"/>
              </a:rPr>
              <a:t> – More or less aggressive attack?  Take more / fewer risks?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	                Play more from the baseline?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 </a:t>
            </a:r>
            <a:r>
              <a:rPr lang="en-US" altLang="x-none" sz="1600" b="1" i="1">
                <a:latin typeface="Times New Roman" charset="0"/>
              </a:rPr>
              <a:t>If behind</a:t>
            </a:r>
            <a:r>
              <a:rPr lang="en-US" altLang="x-none" sz="1600">
                <a:latin typeface="Times New Roman" charset="0"/>
              </a:rPr>
              <a:t> –  More or less aggressive attack?  Go for more risky shots? 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	                  Attack the net more?    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14300" y="6172200"/>
            <a:ext cx="6362700" cy="21859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Ask yourselves: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will the opponent’s game plan most likely be?</a:t>
            </a:r>
          </a:p>
          <a:p>
            <a:pPr eaLnBrk="1" hangingPunct="1"/>
            <a:r>
              <a:rPr lang="en-US" altLang="x-none" sz="1600">
                <a:latin typeface="Times New Roman" charset="0"/>
              </a:rPr>
              <a:t> 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should you focus on? </a:t>
            </a: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seem to be the stronger areas of play of the opponent(s)? </a:t>
            </a:r>
          </a:p>
          <a:p>
            <a:pPr eaLnBrk="1" hangingPunct="1">
              <a:buFontTx/>
              <a:buChar char="•"/>
            </a:pPr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Which shots seem to cause more difficulty for the opponent(s)?</a:t>
            </a:r>
            <a:r>
              <a:rPr lang="en-US" altLang="x-none" sz="2000" b="1" i="1">
                <a:latin typeface="Times New Roman" charset="0"/>
              </a:rPr>
              <a:t> </a:t>
            </a:r>
          </a:p>
        </p:txBody>
      </p:sp>
      <p:sp>
        <p:nvSpPr>
          <p:cNvPr id="14342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6172200" cy="1524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x-none" sz="2900" b="1" i="1">
                <a:latin typeface="Times New Roman" charset="0"/>
              </a:rPr>
              <a:t>Action Fantasy Game</a:t>
            </a:r>
            <a:br>
              <a:rPr lang="en-US" altLang="x-none" sz="2900" b="1" i="1">
                <a:latin typeface="Times New Roman" charset="0"/>
              </a:rPr>
            </a:br>
            <a:r>
              <a:rPr lang="en-US" altLang="x-none" sz="2900" b="1" i="1">
                <a:latin typeface="Times New Roman" charset="0"/>
              </a:rPr>
              <a:t>Singles Pickle ball / Tennis</a:t>
            </a:r>
            <a:br>
              <a:rPr lang="en-US" altLang="x-none" sz="2900" b="1" i="1">
                <a:latin typeface="Times New Roman" charset="0"/>
              </a:rPr>
            </a:br>
            <a:r>
              <a:rPr lang="en-US" altLang="x-none" sz="2900" b="1" i="1">
                <a:latin typeface="Times New Roman" charset="0"/>
              </a:rPr>
              <a:t>Davis Cup Final: Russia v. USA </a:t>
            </a:r>
            <a:endParaRPr lang="en-GB" altLang="x-none" sz="3600" b="1" i="1">
              <a:latin typeface="Times New Roman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6172200" cy="6858000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Elena Dementieva (Russia) vs. Venus Williams (U.S.A.)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200" b="1">
                <a:latin typeface="Times New Roman" charset="0"/>
              </a:rPr>
              <a:t>	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200" b="1">
                <a:latin typeface="Times New Roman" charset="0"/>
              </a:rPr>
              <a:t>	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2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Basic Pickle Ball or Tennis rules in effect.</a:t>
            </a:r>
            <a:endParaRPr lang="en-GB" altLang="x-none" sz="1600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Best of 3 games.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Rally Scoring.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Games go to 10 pts. (Point diff. need not be 2 pts. To win game).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Match status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	Williams is up 1 game to none.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	Game two score: Dementieva 7 – Williams 5.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	Williams has the serve.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GB" altLang="x-none" sz="1200" b="1" i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x-none" sz="600" b="1" i="1"/>
              <a:t>	</a:t>
            </a:r>
          </a:p>
        </p:txBody>
      </p:sp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304800" y="5829300"/>
            <a:ext cx="6096000" cy="2362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>
              <a:latin typeface="Calibri" charset="0"/>
            </a:endParaRPr>
          </a:p>
        </p:txBody>
      </p:sp>
      <p:sp>
        <p:nvSpPr>
          <p:cNvPr id="15365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84300" y="3048000"/>
            <a:ext cx="1085850" cy="147796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 dirty="0">
              <a:ea typeface="ＭＳ Ｐゴシック" pitchFamily="-112" charset="-128"/>
              <a:cs typeface="ＭＳ Ｐゴシック" pitchFamily="-112" charset="-128"/>
            </a:endParaRPr>
          </a:p>
          <a:p>
            <a:pPr algn="ctr">
              <a:defRPr/>
            </a:pPr>
            <a:r>
              <a:rPr lang="en-US" dirty="0">
                <a:ea typeface="ＭＳ Ｐゴシック" pitchFamily="-112" charset="-128"/>
                <a:cs typeface="ＭＳ Ｐゴシック" pitchFamily="-112" charset="-128"/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03700" y="3048000"/>
            <a:ext cx="1085850" cy="147796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 dirty="0">
              <a:ea typeface="ＭＳ Ｐゴシック" pitchFamily="-112" charset="-128"/>
              <a:cs typeface="ＭＳ Ｐゴシック" pitchFamily="-112" charset="-128"/>
            </a:endParaRPr>
          </a:p>
          <a:p>
            <a:pPr algn="ctr">
              <a:defRPr/>
            </a:pPr>
            <a:r>
              <a:rPr lang="en-US" dirty="0">
                <a:ea typeface="ＭＳ Ｐゴシック" pitchFamily="-112" charset="-128"/>
                <a:cs typeface="ＭＳ Ｐゴシック" pitchFamily="-112" charset="-128"/>
              </a:rPr>
              <a:t> 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477963" y="609600"/>
            <a:ext cx="3548062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Times New Roman" charset="0"/>
              </a:rPr>
              <a:t>Action Fantasy Game</a:t>
            </a:r>
          </a:p>
          <a:p>
            <a:pPr algn="ctr" eaLnBrk="1" hangingPunct="1"/>
            <a:r>
              <a:rPr lang="en-US" altLang="x-none" sz="2800" b="1" i="1">
                <a:latin typeface="Times New Roman" charset="0"/>
              </a:rPr>
              <a:t>Singles play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88900" y="3821113"/>
            <a:ext cx="6400800" cy="2154237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What tactical moves might be critical? </a:t>
            </a:r>
            <a:r>
              <a:rPr lang="en-US" altLang="x-none" sz="1800" b="1">
                <a:latin typeface="Times New Roman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</a:t>
            </a:r>
            <a:r>
              <a:rPr lang="en-US" altLang="x-none" sz="1600" b="1" i="1">
                <a:latin typeface="Times New Roman" charset="0"/>
              </a:rPr>
              <a:t>Offensive</a:t>
            </a:r>
            <a:r>
              <a:rPr lang="en-US" altLang="x-none" sz="1600">
                <a:latin typeface="Times New Roman" charset="0"/>
              </a:rPr>
              <a:t> – Decision-making (i.e., When to go for the net? What shot to 	                 use?  Ball placement?; Remembering to return to Base?) </a:t>
            </a:r>
            <a:endParaRPr lang="en-US" altLang="x-none" sz="12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Defensive</a:t>
            </a:r>
            <a:r>
              <a:rPr lang="en-US" altLang="x-none" sz="1600">
                <a:latin typeface="Times New Roman" charset="0"/>
              </a:rPr>
              <a:t> – Decision making (i.e., Where to move, covering the entire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                      court“). Maintain/return to base position?</a:t>
            </a:r>
            <a:r>
              <a:rPr lang="en-US" altLang="x-none" sz="1800">
                <a:latin typeface="Times New Roman" charset="0"/>
              </a:rPr>
              <a:t> </a:t>
            </a:r>
            <a:endParaRPr lang="en-US" altLang="x-none" sz="12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Both</a:t>
            </a:r>
            <a:r>
              <a:rPr lang="en-US" altLang="x-none" sz="1600">
                <a:latin typeface="Times New Roman" charset="0"/>
              </a:rPr>
              <a:t> – Seeing your opponent’s moves; Recognizing opponent’s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             strengths and weaknesses;  Anticipate his/her possible next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             action.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88900" y="2201863"/>
            <a:ext cx="64008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Overall game plan (i.e., strategy) for each team?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 </a:t>
            </a:r>
            <a:r>
              <a:rPr lang="en-US" altLang="x-none" sz="1600" b="1" i="1">
                <a:latin typeface="Times New Roman" charset="0"/>
              </a:rPr>
              <a:t>If ahead</a:t>
            </a:r>
            <a:r>
              <a:rPr lang="en-US" altLang="x-none" sz="1600">
                <a:latin typeface="Times New Roman" charset="0"/>
              </a:rPr>
              <a:t> – More or less aggressive attack?  Take more / fewer risks?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	                Play more from the baseline?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 </a:t>
            </a:r>
            <a:r>
              <a:rPr lang="en-US" altLang="x-none" sz="1600" b="1" i="1">
                <a:latin typeface="Times New Roman" charset="0"/>
              </a:rPr>
              <a:t>If behind</a:t>
            </a:r>
            <a:r>
              <a:rPr lang="en-US" altLang="x-none" sz="1600">
                <a:latin typeface="Times New Roman" charset="0"/>
              </a:rPr>
              <a:t> –  More or less aggressive attack?  Go for more risky shots? 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	                  Attack the net more?    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14300" y="6172200"/>
            <a:ext cx="6362700" cy="21859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Ask yourselves: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will the opponent’s game plan most likely be?</a:t>
            </a:r>
          </a:p>
          <a:p>
            <a:pPr eaLnBrk="1" hangingPunct="1"/>
            <a:r>
              <a:rPr lang="en-US" altLang="x-none" sz="1600">
                <a:latin typeface="Times New Roman" charset="0"/>
              </a:rPr>
              <a:t> 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should you focus on? </a:t>
            </a: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seem to be the stronger areas of play of the opponent(s)? </a:t>
            </a:r>
          </a:p>
          <a:p>
            <a:pPr eaLnBrk="1" hangingPunct="1">
              <a:buFontTx/>
              <a:buChar char="•"/>
            </a:pPr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Which shots seem to cause more difficulty for the opponent(s)?</a:t>
            </a:r>
            <a:r>
              <a:rPr lang="en-US" altLang="x-none" sz="2000" b="1" i="1">
                <a:latin typeface="Times New Roman" charset="0"/>
              </a:rPr>
              <a:t> </a:t>
            </a:r>
          </a:p>
        </p:txBody>
      </p:sp>
      <p:sp>
        <p:nvSpPr>
          <p:cNvPr id="16390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58800" y="366713"/>
            <a:ext cx="6172200" cy="1524000"/>
          </a:xfrm>
        </p:spPr>
        <p:txBody>
          <a:bodyPr/>
          <a:lstStyle/>
          <a:p>
            <a:pPr eaLnBrk="1" hangingPunct="1"/>
            <a:r>
              <a:rPr lang="en-US" altLang="x-none" sz="2900" b="1" i="1">
                <a:latin typeface="Times New Roman" charset="0"/>
              </a:rPr>
              <a:t>Action Fantasy Game</a:t>
            </a:r>
            <a:br>
              <a:rPr lang="en-US" altLang="x-none" sz="2900" b="1" i="1">
                <a:latin typeface="Times New Roman" charset="0"/>
              </a:rPr>
            </a:br>
            <a:r>
              <a:rPr lang="en-US" altLang="x-none" sz="2900" b="1" i="1">
                <a:latin typeface="Times New Roman" charset="0"/>
              </a:rPr>
              <a:t>Singles Pickle ball / Tennis</a:t>
            </a:r>
            <a:br>
              <a:rPr lang="en-US" altLang="x-none" sz="2900" b="1" i="1">
                <a:latin typeface="Times New Roman" charset="0"/>
              </a:rPr>
            </a:br>
            <a:r>
              <a:rPr lang="en-US" altLang="x-none" sz="2900" b="1" i="1">
                <a:latin typeface="Times New Roman" charset="0"/>
              </a:rPr>
              <a:t>Wimbledon Semi-Final</a:t>
            </a:r>
            <a:endParaRPr lang="en-GB" altLang="x-none" sz="3600" b="1" i="1">
              <a:latin typeface="Times New Roman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8800" y="2133600"/>
            <a:ext cx="6172200" cy="68580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Serena Williams (U.S.A.) vs. Katie O’Brien (Gr. Britain)</a:t>
            </a:r>
            <a:endParaRPr lang="en-US" altLang="x-none" sz="1600">
              <a:latin typeface="Times New Roman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altLang="x-none" sz="1800" b="1">
                <a:latin typeface="Times New Roman" charset="0"/>
              </a:rPr>
              <a:t>	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altLang="x-none" sz="1800" b="1">
              <a:latin typeface="Times New Roman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altLang="x-none" sz="1800" b="1">
              <a:latin typeface="Times New Roman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altLang="x-none" sz="1800" b="1">
              <a:latin typeface="Times New Roman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altLang="x-none" sz="1800" b="1">
              <a:latin typeface="Times New Roman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altLang="x-none" sz="1800" b="1">
              <a:latin typeface="Times New Roman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altLang="x-none" sz="1800" b="1">
              <a:latin typeface="Times New Roman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altLang="x-none" sz="1800" b="1">
                <a:latin typeface="Times New Roman" charset="0"/>
              </a:rPr>
              <a:t>	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altLang="x-none" sz="1800" b="1">
              <a:latin typeface="Times New Roman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altLang="x-none" sz="1800" b="1">
              <a:latin typeface="Times New Roman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altLang="x-none" sz="1800" b="1">
              <a:latin typeface="Times New Roman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altLang="x-none" sz="1800" b="1">
              <a:latin typeface="Times New Roman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Basic Pickle Ball or Tennis rules in effect.</a:t>
            </a:r>
            <a:endParaRPr lang="en-GB" altLang="x-none" sz="1600">
              <a:latin typeface="Times New Roman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Best of 3 games.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Rally Scoring.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Games go to 10 pts. (Point diff. need not be 2 pts. to win game)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Match status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	O’Brien is up 1 game to none.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	Game two score: Williams 7 – O’Brien 5.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	O’Brien has the serve.</a:t>
            </a:r>
            <a:endParaRPr lang="en-GB" altLang="x-none" sz="1600" b="1" i="1">
              <a:latin typeface="Times New Roman" charset="0"/>
            </a:endParaRPr>
          </a:p>
        </p:txBody>
      </p:sp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520700" y="5867400"/>
            <a:ext cx="6096000" cy="26670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>
              <a:latin typeface="Calibri" charset="0"/>
            </a:endParaRPr>
          </a:p>
        </p:txBody>
      </p:sp>
      <p:sp>
        <p:nvSpPr>
          <p:cNvPr id="17413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84300" y="3048000"/>
            <a:ext cx="1085850" cy="147796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 dirty="0">
              <a:ea typeface="ＭＳ Ｐゴシック" pitchFamily="-112" charset="-128"/>
              <a:cs typeface="ＭＳ Ｐゴシック" pitchFamily="-112" charset="-128"/>
            </a:endParaRPr>
          </a:p>
          <a:p>
            <a:pPr algn="ctr">
              <a:defRPr/>
            </a:pPr>
            <a:r>
              <a:rPr lang="en-US" dirty="0">
                <a:ea typeface="ＭＳ Ｐゴシック" pitchFamily="-112" charset="-128"/>
                <a:cs typeface="ＭＳ Ｐゴシック" pitchFamily="-112" charset="-128"/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03700" y="3048000"/>
            <a:ext cx="1085850" cy="147796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 dirty="0">
              <a:ea typeface="ＭＳ Ｐゴシック" pitchFamily="-112" charset="-128"/>
              <a:cs typeface="ＭＳ Ｐゴシック" pitchFamily="-112" charset="-128"/>
            </a:endParaRPr>
          </a:p>
          <a:p>
            <a:pPr algn="ctr">
              <a:defRPr/>
            </a:pPr>
            <a:r>
              <a:rPr lang="en-US" dirty="0">
                <a:ea typeface="ＭＳ Ｐゴシック" pitchFamily="-112" charset="-128"/>
                <a:cs typeface="ＭＳ Ｐゴシック" pitchFamily="-112" charset="-128"/>
              </a:rPr>
              <a:t> 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477963" y="609600"/>
            <a:ext cx="3548062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Times New Roman" charset="0"/>
              </a:rPr>
              <a:t>Action Fantasy Game</a:t>
            </a:r>
          </a:p>
          <a:p>
            <a:pPr algn="ctr" eaLnBrk="1" hangingPunct="1"/>
            <a:r>
              <a:rPr lang="en-US" altLang="x-none" sz="2800" b="1" i="1">
                <a:latin typeface="Times New Roman" charset="0"/>
              </a:rPr>
              <a:t>Singles play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88900" y="3821113"/>
            <a:ext cx="6400800" cy="2154237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What tactical moves might be critical? </a:t>
            </a:r>
            <a:r>
              <a:rPr lang="en-US" altLang="x-none" sz="1800" b="1">
                <a:latin typeface="Times New Roman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</a:t>
            </a:r>
            <a:r>
              <a:rPr lang="en-US" altLang="x-none" sz="1600" b="1" i="1">
                <a:latin typeface="Times New Roman" charset="0"/>
              </a:rPr>
              <a:t>Offensive</a:t>
            </a:r>
            <a:r>
              <a:rPr lang="en-US" altLang="x-none" sz="1600">
                <a:latin typeface="Times New Roman" charset="0"/>
              </a:rPr>
              <a:t> – Decision-making (i.e., When to go for the net? What shot to 	                 use?  Ball placement?; Remembering to return to Base?) </a:t>
            </a:r>
            <a:endParaRPr lang="en-US" altLang="x-none" sz="12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Defensive</a:t>
            </a:r>
            <a:r>
              <a:rPr lang="en-US" altLang="x-none" sz="1600">
                <a:latin typeface="Times New Roman" charset="0"/>
              </a:rPr>
              <a:t> – Decision making (i.e., Where to move, covering the entire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                      court“). Maintain/return to base position?</a:t>
            </a:r>
            <a:r>
              <a:rPr lang="en-US" altLang="x-none" sz="1800">
                <a:latin typeface="Times New Roman" charset="0"/>
              </a:rPr>
              <a:t> </a:t>
            </a:r>
            <a:endParaRPr lang="en-US" altLang="x-none" sz="12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Both</a:t>
            </a:r>
            <a:r>
              <a:rPr lang="en-US" altLang="x-none" sz="1600">
                <a:latin typeface="Times New Roman" charset="0"/>
              </a:rPr>
              <a:t> – Seeing your opponent’s moves; Recognizing opponent’s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             strengths and weaknesses;  Anticipate his/her possible next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             action.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88900" y="2201863"/>
            <a:ext cx="64008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Overall game plan (i.e., strategy) for each team?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 </a:t>
            </a:r>
            <a:r>
              <a:rPr lang="en-US" altLang="x-none" sz="1600" b="1" i="1">
                <a:latin typeface="Times New Roman" charset="0"/>
              </a:rPr>
              <a:t>If ahead</a:t>
            </a:r>
            <a:r>
              <a:rPr lang="en-US" altLang="x-none" sz="1600">
                <a:latin typeface="Times New Roman" charset="0"/>
              </a:rPr>
              <a:t> – More or less aggressive attack?  Take more / fewer risks?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	                Play more from the baseline?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 </a:t>
            </a:r>
            <a:r>
              <a:rPr lang="en-US" altLang="x-none" sz="1600" b="1" i="1">
                <a:latin typeface="Times New Roman" charset="0"/>
              </a:rPr>
              <a:t>If behind</a:t>
            </a:r>
            <a:r>
              <a:rPr lang="en-US" altLang="x-none" sz="1600">
                <a:latin typeface="Times New Roman" charset="0"/>
              </a:rPr>
              <a:t> –  More or less aggressive attack?  Go for more risky shots? 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	                  Attack the net more?    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14300" y="6172200"/>
            <a:ext cx="6362700" cy="21859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Ask yourselves: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will the opponent’s game plan most likely be?</a:t>
            </a:r>
          </a:p>
          <a:p>
            <a:pPr eaLnBrk="1" hangingPunct="1"/>
            <a:r>
              <a:rPr lang="en-US" altLang="x-none" sz="1600">
                <a:latin typeface="Times New Roman" charset="0"/>
              </a:rPr>
              <a:t> 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should you focus on? </a:t>
            </a: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seem to be the stronger areas of play of the opponent(s)? </a:t>
            </a:r>
          </a:p>
          <a:p>
            <a:pPr eaLnBrk="1" hangingPunct="1">
              <a:buFontTx/>
              <a:buChar char="•"/>
            </a:pPr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Which shots seem to cause more difficulty for the opponent(s)?</a:t>
            </a:r>
            <a:r>
              <a:rPr lang="en-US" altLang="x-none" sz="2000" b="1" i="1">
                <a:latin typeface="Times New Roman" charset="0"/>
              </a:rPr>
              <a:t> </a:t>
            </a:r>
          </a:p>
        </p:txBody>
      </p:sp>
      <p:sp>
        <p:nvSpPr>
          <p:cNvPr id="18438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66713"/>
            <a:ext cx="6172200" cy="1524000"/>
          </a:xfrm>
        </p:spPr>
        <p:txBody>
          <a:bodyPr/>
          <a:lstStyle/>
          <a:p>
            <a:pPr eaLnBrk="1" hangingPunct="1"/>
            <a:r>
              <a:rPr lang="en-US" altLang="x-none" sz="2900" b="1" i="1">
                <a:latin typeface="Times New Roman" charset="0"/>
              </a:rPr>
              <a:t>Action Fantasy Game</a:t>
            </a:r>
            <a:br>
              <a:rPr lang="en-US" altLang="x-none" sz="2900" b="1" i="1">
                <a:latin typeface="Times New Roman" charset="0"/>
              </a:rPr>
            </a:br>
            <a:r>
              <a:rPr lang="en-US" altLang="x-none" sz="2900" b="1" i="1">
                <a:latin typeface="Times New Roman" charset="0"/>
              </a:rPr>
              <a:t>Singles Pickle ball / Tennis</a:t>
            </a:r>
            <a:br>
              <a:rPr lang="en-US" altLang="x-none" sz="2900" b="1" i="1">
                <a:latin typeface="Times New Roman" charset="0"/>
              </a:rPr>
            </a:br>
            <a:r>
              <a:rPr lang="en-US" altLang="x-none" sz="2900" b="1" i="1">
                <a:latin typeface="Times New Roman" charset="0"/>
              </a:rPr>
              <a:t>Australian Open Final</a:t>
            </a:r>
            <a:endParaRPr lang="en-GB" altLang="x-none" sz="3600" i="1">
              <a:latin typeface="Times New Roman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2006600"/>
            <a:ext cx="6172200" cy="685800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algn="ctr" eaLnBrk="1" hangingPunct="1"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algn="ctr" eaLnBrk="1" hangingPunct="1">
              <a:buFontTx/>
              <a:buNone/>
            </a:pPr>
            <a:r>
              <a:rPr lang="en-US" altLang="x-none" sz="1600" b="1">
                <a:latin typeface="Times New Roman" charset="0"/>
              </a:rPr>
              <a:t>Andy Roddick (U.S.A.)  vs. Andy Murray (Scotland)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None/>
            </a:pPr>
            <a:r>
              <a:rPr lang="en-US" altLang="x-none" sz="1600" b="1">
                <a:latin typeface="Times New Roman" charset="0"/>
              </a:rPr>
              <a:t>	</a:t>
            </a:r>
          </a:p>
          <a:p>
            <a:pPr eaLnBrk="1" hangingPunct="1"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eaLnBrk="1" hangingPunct="1"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eaLnBrk="1" hangingPunct="1"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eaLnBrk="1" hangingPunct="1"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eaLnBrk="1" hangingPunct="1"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eaLnBrk="1" hangingPunct="1"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eaLnBrk="1" hangingPunct="1"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eaLnBrk="1" hangingPunct="1"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eaLnBrk="1" hangingPunct="1">
              <a:buFontTx/>
              <a:buNone/>
            </a:pPr>
            <a:r>
              <a:rPr lang="en-US" altLang="x-none" sz="1800" b="1">
                <a:latin typeface="Times New Roman" charset="0"/>
              </a:rPr>
              <a:t>	</a:t>
            </a:r>
            <a:r>
              <a:rPr lang="en-US" altLang="x-none" sz="1600" b="1">
                <a:latin typeface="Times New Roman" charset="0"/>
              </a:rPr>
              <a:t>Basic Pickle ball or Tennis rules in effect.</a:t>
            </a:r>
            <a:endParaRPr lang="en-GB" altLang="x-none" sz="1600">
              <a:latin typeface="Times New Roman" charset="0"/>
            </a:endParaRPr>
          </a:p>
          <a:p>
            <a:pPr eaLnBrk="1" hangingPunct="1">
              <a:buFontTx/>
              <a:buNone/>
            </a:pPr>
            <a:r>
              <a:rPr lang="en-US" altLang="x-none" sz="1600" b="1">
                <a:latin typeface="Times New Roman" charset="0"/>
              </a:rPr>
              <a:t>	Best of 3 games.</a:t>
            </a:r>
          </a:p>
          <a:p>
            <a:pPr eaLnBrk="1" hangingPunct="1">
              <a:buFontTx/>
              <a:buNone/>
            </a:pPr>
            <a:r>
              <a:rPr lang="en-US" altLang="x-none" sz="1600" b="1">
                <a:latin typeface="Times New Roman" charset="0"/>
              </a:rPr>
              <a:t>	Rally Scoring.</a:t>
            </a:r>
          </a:p>
          <a:p>
            <a:pPr eaLnBrk="1" hangingPunct="1">
              <a:buFontTx/>
              <a:buNone/>
            </a:pPr>
            <a:r>
              <a:rPr lang="en-US" altLang="x-none" sz="1600" b="1">
                <a:latin typeface="Times New Roman" charset="0"/>
              </a:rPr>
              <a:t>	Games go to 10 pts. (Point difference need not be 2 pts. to win game)</a:t>
            </a:r>
          </a:p>
          <a:p>
            <a:pPr eaLnBrk="1" hangingPunct="1"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eaLnBrk="1" hangingPunct="1">
              <a:buFontTx/>
              <a:buNone/>
            </a:pPr>
            <a:r>
              <a:rPr lang="en-US" altLang="x-none" sz="1600" b="1">
                <a:latin typeface="Times New Roman" charset="0"/>
              </a:rPr>
              <a:t>	</a:t>
            </a:r>
            <a:r>
              <a:rPr lang="en-US" altLang="x-none" sz="1600" b="1" i="1">
                <a:latin typeface="Times New Roman" charset="0"/>
              </a:rPr>
              <a:t>Match status: </a:t>
            </a:r>
          </a:p>
          <a:p>
            <a:pPr eaLnBrk="1" hangingPunct="1">
              <a:buFontTx/>
              <a:buNone/>
            </a:pPr>
            <a:r>
              <a:rPr lang="en-US" altLang="x-none" sz="1600" b="1" i="1">
                <a:latin typeface="Times New Roman" charset="0"/>
              </a:rPr>
              <a:t>		     Roddick is up 1 game to none.</a:t>
            </a:r>
          </a:p>
          <a:p>
            <a:pPr eaLnBrk="1" hangingPunct="1">
              <a:buFontTx/>
              <a:buNone/>
            </a:pPr>
            <a:r>
              <a:rPr lang="en-US" altLang="x-none" sz="1600" b="1" i="1">
                <a:latin typeface="Times New Roman" charset="0"/>
              </a:rPr>
              <a:t>		     Game two score: Tied at 4 apiece.</a:t>
            </a:r>
          </a:p>
          <a:p>
            <a:pPr eaLnBrk="1" hangingPunct="1">
              <a:buFontTx/>
              <a:buNone/>
            </a:pPr>
            <a:r>
              <a:rPr lang="en-US" altLang="x-none" sz="1600" b="1" i="1">
                <a:latin typeface="Times New Roman" charset="0"/>
              </a:rPr>
              <a:t>		     Murray has the serve.</a:t>
            </a:r>
            <a:endParaRPr lang="en-GB" altLang="x-none" sz="1600" b="1" i="1">
              <a:latin typeface="Times New Roman" charset="0"/>
            </a:endParaRPr>
          </a:p>
        </p:txBody>
      </p:sp>
      <p:sp>
        <p:nvSpPr>
          <p:cNvPr id="19460" name="Rectangle 6"/>
          <p:cNvSpPr>
            <a:spLocks noChangeArrowheads="1"/>
          </p:cNvSpPr>
          <p:nvPr/>
        </p:nvSpPr>
        <p:spPr bwMode="auto">
          <a:xfrm>
            <a:off x="698500" y="5537200"/>
            <a:ext cx="5943600" cy="3124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>
              <a:latin typeface="Calibri" charset="0"/>
            </a:endParaRPr>
          </a:p>
        </p:txBody>
      </p:sp>
      <p:sp>
        <p:nvSpPr>
          <p:cNvPr id="19461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84300" y="3162300"/>
            <a:ext cx="1085850" cy="147796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 dirty="0">
              <a:ea typeface="ＭＳ Ｐゴシック" pitchFamily="-112" charset="-128"/>
              <a:cs typeface="ＭＳ Ｐゴシック" pitchFamily="-112" charset="-128"/>
            </a:endParaRPr>
          </a:p>
          <a:p>
            <a:pPr algn="ctr">
              <a:defRPr/>
            </a:pPr>
            <a:r>
              <a:rPr lang="en-US" dirty="0">
                <a:ea typeface="ＭＳ Ｐゴシック" pitchFamily="-112" charset="-128"/>
                <a:cs typeface="ＭＳ Ｐゴシック" pitchFamily="-112" charset="-128"/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03700" y="3162300"/>
            <a:ext cx="1085850" cy="147796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 dirty="0">
              <a:ea typeface="ＭＳ Ｐゴシック" pitchFamily="-112" charset="-128"/>
              <a:cs typeface="ＭＳ Ｐゴシック" pitchFamily="-112" charset="-128"/>
            </a:endParaRPr>
          </a:p>
          <a:p>
            <a:pPr algn="ctr">
              <a:defRPr/>
            </a:pPr>
            <a:r>
              <a:rPr lang="en-US" dirty="0">
                <a:ea typeface="ＭＳ Ｐゴシック" pitchFamily="-112" charset="-128"/>
                <a:cs typeface="ＭＳ Ｐゴシック" pitchFamily="-112" charset="-128"/>
              </a:rPr>
              <a:t> 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477963" y="609600"/>
            <a:ext cx="3548062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Times New Roman" charset="0"/>
              </a:rPr>
              <a:t>Action Fantasy Game</a:t>
            </a:r>
          </a:p>
          <a:p>
            <a:pPr algn="ctr" eaLnBrk="1" hangingPunct="1"/>
            <a:r>
              <a:rPr lang="en-US" altLang="x-none" sz="2800" b="1" i="1">
                <a:latin typeface="Times New Roman" charset="0"/>
              </a:rPr>
              <a:t>Singles play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88900" y="3821113"/>
            <a:ext cx="6400800" cy="2154237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What tactical moves might be critical? </a:t>
            </a:r>
            <a:r>
              <a:rPr lang="en-US" altLang="x-none" sz="1800" b="1">
                <a:latin typeface="Times New Roman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</a:t>
            </a:r>
            <a:r>
              <a:rPr lang="en-US" altLang="x-none" sz="1600" b="1" i="1">
                <a:latin typeface="Times New Roman" charset="0"/>
              </a:rPr>
              <a:t>Offensive</a:t>
            </a:r>
            <a:r>
              <a:rPr lang="en-US" altLang="x-none" sz="1600">
                <a:latin typeface="Times New Roman" charset="0"/>
              </a:rPr>
              <a:t> – Decision-making (i.e., When to go for the net? What shot to 	                 use?  Ball placement?; Remembering to return to Base?) </a:t>
            </a:r>
            <a:endParaRPr lang="en-US" altLang="x-none" sz="12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Defensive</a:t>
            </a:r>
            <a:r>
              <a:rPr lang="en-US" altLang="x-none" sz="1600">
                <a:latin typeface="Times New Roman" charset="0"/>
              </a:rPr>
              <a:t> – Decision making (i.e., Where to move, covering the entire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                      court“). Maintain/return to base position?</a:t>
            </a:r>
            <a:r>
              <a:rPr lang="en-US" altLang="x-none" sz="1800">
                <a:latin typeface="Times New Roman" charset="0"/>
              </a:rPr>
              <a:t> </a:t>
            </a:r>
            <a:endParaRPr lang="en-US" altLang="x-none" sz="12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Both</a:t>
            </a:r>
            <a:r>
              <a:rPr lang="en-US" altLang="x-none" sz="1600">
                <a:latin typeface="Times New Roman" charset="0"/>
              </a:rPr>
              <a:t> – Seeing your opponent’s moves; Recognizing opponent’s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             strengths and weaknesses;  Anticipate his/her possible next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             action.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88900" y="2201863"/>
            <a:ext cx="64008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Overall game plan (i.e., strategy) for each team?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 </a:t>
            </a:r>
            <a:r>
              <a:rPr lang="en-US" altLang="x-none" sz="1600" b="1" i="1">
                <a:latin typeface="Times New Roman" charset="0"/>
              </a:rPr>
              <a:t>If ahead</a:t>
            </a:r>
            <a:r>
              <a:rPr lang="en-US" altLang="x-none" sz="1600">
                <a:latin typeface="Times New Roman" charset="0"/>
              </a:rPr>
              <a:t> – More or less aggressive attack?  Take more / fewer risks?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	                Play more from the baseline?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 </a:t>
            </a:r>
            <a:r>
              <a:rPr lang="en-US" altLang="x-none" sz="1600" b="1" i="1">
                <a:latin typeface="Times New Roman" charset="0"/>
              </a:rPr>
              <a:t>If behind</a:t>
            </a:r>
            <a:r>
              <a:rPr lang="en-US" altLang="x-none" sz="1600">
                <a:latin typeface="Times New Roman" charset="0"/>
              </a:rPr>
              <a:t> –  More or less aggressive attack?  Go for more risky shots? 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	                  Attack the net more?    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14300" y="6172200"/>
            <a:ext cx="6362700" cy="21859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Ask yourselves: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will the opponent’s game plan most likely be?</a:t>
            </a:r>
          </a:p>
          <a:p>
            <a:pPr eaLnBrk="1" hangingPunct="1"/>
            <a:r>
              <a:rPr lang="en-US" altLang="x-none" sz="1600">
                <a:latin typeface="Times New Roman" charset="0"/>
              </a:rPr>
              <a:t> 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should you focus on? </a:t>
            </a: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seem to be the stronger areas of play of the opponent(s)? </a:t>
            </a:r>
          </a:p>
          <a:p>
            <a:pPr eaLnBrk="1" hangingPunct="1">
              <a:buFontTx/>
              <a:buChar char="•"/>
            </a:pPr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Which shots seem to cause more difficulty for the opponent(s)?</a:t>
            </a:r>
            <a:r>
              <a:rPr lang="en-US" altLang="x-none" sz="2000" b="1" i="1">
                <a:latin typeface="Times New Roman" charset="0"/>
              </a:rPr>
              <a:t> </a:t>
            </a:r>
          </a:p>
        </p:txBody>
      </p:sp>
      <p:sp>
        <p:nvSpPr>
          <p:cNvPr id="20486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58800" y="1905000"/>
            <a:ext cx="6172200" cy="7086600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en-US" altLang="x-none" sz="1800" b="1">
                <a:latin typeface="Times New Roman" charset="0"/>
              </a:rPr>
              <a:t>Mike Bryan &amp; Bob Bryan (Great Britain)</a:t>
            </a:r>
            <a:endParaRPr lang="en-US" altLang="x-none" sz="1800">
              <a:latin typeface="Times New Roman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US" altLang="x-none" sz="2000" b="1">
              <a:latin typeface="Times New Roman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US" altLang="x-none" sz="1600" b="1">
              <a:latin typeface="Times New Roman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en-US" altLang="x-none" sz="2000" b="1">
              <a:latin typeface="Times New Roman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en-US" altLang="x-none" sz="2000" b="1">
                <a:latin typeface="Times New Roman" charset="0"/>
              </a:rPr>
              <a:t>vs.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en-US" altLang="x-none" sz="1800" b="1">
                <a:latin typeface="Times New Roman" charset="0"/>
              </a:rPr>
              <a:t>Jamie Murray (Scotland) &amp; Tim Henman (Gr. Britain)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20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6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6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6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6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6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600" b="1">
                <a:latin typeface="Times New Roman" charset="0"/>
              </a:rPr>
              <a:t>	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6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6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6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6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6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6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6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900" b="1">
                <a:latin typeface="Times New Roman" charset="0"/>
              </a:rPr>
              <a:t>	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1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x-none" sz="1100" b="1">
              <a:latin typeface="Times New Roman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Basic Tennis or Pickle ball rules in effect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Best of 3 games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Rally Scoring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Games go to 10 pts. (Point difference need not be 2 pts. to win game)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>
                <a:latin typeface="Times New Roman" charset="0"/>
              </a:rPr>
              <a:t>	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Match Status:  1 – 1 in Games.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	       Game three score: Bryan/Bryan are up 1 – 0, but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altLang="x-none" sz="1600" b="1" i="1">
                <a:latin typeface="Times New Roman" charset="0"/>
              </a:rPr>
              <a:t>	       Murray/Henman have the serve.</a:t>
            </a:r>
            <a:endParaRPr lang="en-GB" altLang="x-none" sz="1600" b="1" i="1">
              <a:latin typeface="Times New Roman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>
          <a:xfrm>
            <a:off x="558800" y="366713"/>
            <a:ext cx="6172200" cy="1524000"/>
          </a:xfrm>
        </p:spPr>
        <p:txBody>
          <a:bodyPr/>
          <a:lstStyle/>
          <a:p>
            <a:pPr eaLnBrk="1" hangingPunct="1"/>
            <a:r>
              <a:rPr lang="en-US" altLang="x-none" sz="2800" b="1" i="1">
                <a:latin typeface="Times New Roman" charset="0"/>
              </a:rPr>
              <a:t>Action Fantasy Game</a:t>
            </a:r>
            <a:br>
              <a:rPr lang="en-US" altLang="x-none" sz="2800" b="1" i="1">
                <a:latin typeface="Times New Roman" charset="0"/>
              </a:rPr>
            </a:br>
            <a:r>
              <a:rPr lang="en-US" altLang="x-none" sz="2800" b="1" i="1">
                <a:latin typeface="Times New Roman" charset="0"/>
              </a:rPr>
              <a:t>Pickle ball / Tennis</a:t>
            </a:r>
            <a:br>
              <a:rPr lang="en-US" altLang="x-none" sz="2800" b="1" i="1">
                <a:latin typeface="Times New Roman" charset="0"/>
              </a:rPr>
            </a:br>
            <a:r>
              <a:rPr lang="en-US" altLang="x-none" sz="2800" b="1" i="1">
                <a:latin typeface="Times New Roman" charset="0"/>
              </a:rPr>
              <a:t>Wimbledon Men’s Doubles Final</a:t>
            </a:r>
            <a:endParaRPr lang="en-GB" altLang="x-none" sz="2800" b="1" i="1">
              <a:latin typeface="Times New Roman" charset="0"/>
            </a:endParaRPr>
          </a:p>
        </p:txBody>
      </p:sp>
      <p:sp>
        <p:nvSpPr>
          <p:cNvPr id="21508" name="Rectangle 6"/>
          <p:cNvSpPr>
            <a:spLocks noChangeArrowheads="1"/>
          </p:cNvSpPr>
          <p:nvPr/>
        </p:nvSpPr>
        <p:spPr bwMode="auto">
          <a:xfrm>
            <a:off x="5549900" y="4572000"/>
            <a:ext cx="1155700" cy="2133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>
              <a:latin typeface="Calibri" charset="0"/>
            </a:endParaRPr>
          </a:p>
        </p:txBody>
      </p:sp>
      <p:sp>
        <p:nvSpPr>
          <p:cNvPr id="21509" name="Rectangle 8"/>
          <p:cNvSpPr>
            <a:spLocks noChangeArrowheads="1"/>
          </p:cNvSpPr>
          <p:nvPr/>
        </p:nvSpPr>
        <p:spPr bwMode="auto">
          <a:xfrm>
            <a:off x="520700" y="6291263"/>
            <a:ext cx="6172200" cy="22860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>
              <a:latin typeface="Calibri" charset="0"/>
            </a:endParaRPr>
          </a:p>
        </p:txBody>
      </p:sp>
      <p:sp>
        <p:nvSpPr>
          <p:cNvPr id="21510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84300" y="2362200"/>
            <a:ext cx="1085850" cy="147796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 dirty="0">
              <a:ea typeface="ＭＳ Ｐゴシック" pitchFamily="-112" charset="-128"/>
              <a:cs typeface="ＭＳ Ｐゴシック" pitchFamily="-112" charset="-128"/>
            </a:endParaRPr>
          </a:p>
          <a:p>
            <a:pPr algn="ctr">
              <a:defRPr/>
            </a:pPr>
            <a:r>
              <a:rPr lang="en-US" dirty="0">
                <a:ea typeface="ＭＳ Ｐゴシック" pitchFamily="-112" charset="-128"/>
                <a:cs typeface="ＭＳ Ｐゴシック" pitchFamily="-112" charset="-128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03700" y="2362200"/>
            <a:ext cx="1085850" cy="147796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 dirty="0">
              <a:ea typeface="ＭＳ Ｐゴシック" pitchFamily="-112" charset="-128"/>
              <a:cs typeface="ＭＳ Ｐゴシック" pitchFamily="-112" charset="-128"/>
            </a:endParaRPr>
          </a:p>
          <a:p>
            <a:pPr algn="ctr">
              <a:defRPr/>
            </a:pPr>
            <a:r>
              <a:rPr lang="en-US" dirty="0">
                <a:ea typeface="ＭＳ Ｐゴシック" pitchFamily="-112" charset="-128"/>
                <a:cs typeface="ＭＳ Ｐゴシック" pitchFamily="-112" charset="-128"/>
              </a:rPr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84300" y="4614863"/>
            <a:ext cx="1085850" cy="147796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 dirty="0">
              <a:ea typeface="ＭＳ Ｐゴシック" pitchFamily="-112" charset="-128"/>
              <a:cs typeface="ＭＳ Ｐゴシック" pitchFamily="-112" charset="-128"/>
            </a:endParaRPr>
          </a:p>
          <a:p>
            <a:pPr algn="ctr">
              <a:defRPr/>
            </a:pPr>
            <a:r>
              <a:rPr lang="en-US" dirty="0">
                <a:ea typeface="ＭＳ Ｐゴシック" pitchFamily="-112" charset="-128"/>
                <a:cs typeface="ＭＳ Ｐゴシック" pitchFamily="-112" charset="-128"/>
              </a:rPr>
              <a:t>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03700" y="4614863"/>
            <a:ext cx="1085850" cy="147796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Here</a:t>
            </a:r>
          </a:p>
          <a:p>
            <a:pPr algn="ctr">
              <a:defRPr/>
            </a:pPr>
            <a:endParaRPr lang="en-US" dirty="0">
              <a:ea typeface="ＭＳ Ｐゴシック" pitchFamily="-112" charset="-128"/>
              <a:cs typeface="ＭＳ Ｐゴシック" pitchFamily="-112" charset="-128"/>
            </a:endParaRPr>
          </a:p>
          <a:p>
            <a:pPr algn="ctr">
              <a:defRPr/>
            </a:pPr>
            <a:r>
              <a:rPr lang="en-US" dirty="0">
                <a:ea typeface="ＭＳ Ｐゴシック" pitchFamily="-112" charset="-128"/>
                <a:cs typeface="ＭＳ Ｐゴシック" pitchFamily="-112" charset="-128"/>
              </a:rPr>
              <a:t> </a:t>
            </a: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779</TotalTime>
  <Words>1471</Words>
  <Application>Microsoft Macintosh PowerPoint</Application>
  <PresentationFormat>On-screen Show (4:3)</PresentationFormat>
  <Paragraphs>495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ＭＳ Ｐゴシック</vt:lpstr>
      <vt:lpstr>Calibri</vt:lpstr>
      <vt:lpstr>Times New Roman</vt:lpstr>
      <vt:lpstr>Wingdings</vt:lpstr>
      <vt:lpstr>Office Theme</vt:lpstr>
      <vt:lpstr>Microsoft Photo Editor 3.0 Photo</vt:lpstr>
      <vt:lpstr>Action Fantasy Game Doubles Final Tennis Davis Cup</vt:lpstr>
      <vt:lpstr>PowerPoint Presentation</vt:lpstr>
      <vt:lpstr>Action Fantasy Game Singles Pickle ball / Tennis Davis Cup Final: Russia v. USA </vt:lpstr>
      <vt:lpstr>PowerPoint Presentation</vt:lpstr>
      <vt:lpstr>Action Fantasy Game Singles Pickle ball / Tennis Wimbledon Semi-Final</vt:lpstr>
      <vt:lpstr>PowerPoint Presentation</vt:lpstr>
      <vt:lpstr>Action Fantasy Game Singles Pickle ball / Tennis Australian Open Final</vt:lpstr>
      <vt:lpstr>PowerPoint Presentation</vt:lpstr>
      <vt:lpstr>Action Fantasy Game Pickle ball / Tennis Wimbledon Men’s Doubles Final</vt:lpstr>
      <vt:lpstr>PowerPoint Presentation</vt:lpstr>
      <vt:lpstr>Action Fantasy Game Women’s Doubles Pickle ball / Tennis French Open Final</vt:lpstr>
      <vt:lpstr>PowerPoint Presentation</vt:lpstr>
      <vt:lpstr>Action Fantasy Game Mixed Doubles Pickle ball / Tennis U.S. Open Final</vt:lpstr>
      <vt:lpstr>PowerPoint Presentation</vt:lpstr>
    </vt:vector>
  </TitlesOfParts>
  <Company>Arizona State University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Fantasy Games Samples</dc:title>
  <dc:creator>Hans van der Mars</dc:creator>
  <cp:lastModifiedBy>Hans Van Der Mars</cp:lastModifiedBy>
  <cp:revision>8</cp:revision>
  <dcterms:created xsi:type="dcterms:W3CDTF">2010-02-14T20:09:20Z</dcterms:created>
  <dcterms:modified xsi:type="dcterms:W3CDTF">2018-07-10T19:43:46Z</dcterms:modified>
</cp:coreProperties>
</file>