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7" r:id="rId2"/>
    <p:sldId id="327" r:id="rId3"/>
    <p:sldId id="328" r:id="rId4"/>
    <p:sldId id="258" r:id="rId5"/>
    <p:sldId id="303" r:id="rId6"/>
    <p:sldId id="325" r:id="rId7"/>
    <p:sldId id="326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7" r:id="rId16"/>
  </p:sldIdLst>
  <p:sldSz cx="6858000" cy="9144000" type="screen4x3"/>
  <p:notesSz cx="7077075" cy="9369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24C335"/>
    <a:srgbClr val="A0A155"/>
    <a:srgbClr val="9A8127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76750" autoAdjust="0"/>
  </p:normalViewPr>
  <p:slideViewPr>
    <p:cSldViewPr>
      <p:cViewPr varScale="1">
        <p:scale>
          <a:sx n="63" d="100"/>
          <a:sy n="63" d="100"/>
        </p:scale>
        <p:origin x="216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-106" charset="0"/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83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20622A-45DF-CF47-BB86-4307AFB06620}" type="datetime1">
              <a:rPr lang="en-US" altLang="x-none"/>
              <a:pPr/>
              <a:t>2/14/2019</a:t>
            </a:fld>
            <a:endParaRPr lang="en-US" alt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703263"/>
            <a:ext cx="2635250" cy="3513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449763"/>
            <a:ext cx="5661025" cy="421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52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-106" charset="0"/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9525"/>
            <a:ext cx="3067050" cy="4683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4F7428-8C51-4A4C-B6D9-64D910C8D36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x-none" altLang="x-none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702E7C2-D3F3-B649-B947-8FA81F66CDA4}" type="slidenum">
              <a:rPr lang="en-US" altLang="x-none" sz="1200"/>
              <a:pPr eaLnBrk="1" hangingPunct="1"/>
              <a:t>3</a:t>
            </a:fld>
            <a:endParaRPr lang="en-US" altLang="x-none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882907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015212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16155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67650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42324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5638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4808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63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208704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648899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923302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95888" y="8878888"/>
            <a:ext cx="19050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i="1">
                <a:solidFill>
                  <a:srgbClr val="FF3300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9954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40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Carta de Práctica del Equipo para Dirigir las Prácticas de Bateo y Fildeo</a:t>
            </a:r>
          </a:p>
        </p:txBody>
      </p:sp>
      <p:sp>
        <p:nvSpPr>
          <p:cNvPr id="14340" name="Rectangle 5"/>
          <p:cNvSpPr txBox="1">
            <a:spLocks noChangeArrowheads="1"/>
          </p:cNvSpPr>
          <p:nvPr/>
        </p:nvSpPr>
        <p:spPr bwMode="auto">
          <a:xfrm>
            <a:off x="342900" y="2667000"/>
            <a:ext cx="6172200" cy="60340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PR" altLang="x-none" sz="3200" b="1"/>
              <a:t>Ejemplo de formas para crear practicas en equipo basadas en juegos:</a:t>
            </a:r>
          </a:p>
          <a:p>
            <a:pPr eaLnBrk="1" hangingPunct="1">
              <a:spcBef>
                <a:spcPct val="20000"/>
              </a:spcBef>
              <a:buFontTx/>
              <a:buAutoNum type="arabicPeriod"/>
            </a:pPr>
            <a:r>
              <a:rPr lang="es-PR" altLang="x-none" sz="3200" b="1"/>
              <a:t>¡Juegue un juego!</a:t>
            </a:r>
          </a:p>
          <a:p>
            <a:pPr eaLnBrk="1" hangingPunct="1">
              <a:spcBef>
                <a:spcPct val="20000"/>
              </a:spcBef>
              <a:buFontTx/>
              <a:buAutoNum type="arabicPeriod"/>
            </a:pPr>
            <a:r>
              <a:rPr lang="es-PR" altLang="x-none" sz="3200" b="1"/>
              <a:t>Modifique las reglas del juego</a:t>
            </a:r>
          </a:p>
          <a:p>
            <a:pPr>
              <a:spcBef>
                <a:spcPct val="20000"/>
              </a:spcBef>
              <a:buFontTx/>
              <a:buAutoNum type="arabicPeriod"/>
            </a:pPr>
            <a:r>
              <a:rPr lang="es-PR" altLang="x-none" sz="3200" b="1"/>
              <a:t>Altere el tamaño y forma de la área de juego </a:t>
            </a:r>
          </a:p>
          <a:p>
            <a:pPr>
              <a:spcBef>
                <a:spcPct val="20000"/>
              </a:spcBef>
              <a:buFontTx/>
              <a:buAutoNum type="arabicPeriod"/>
            </a:pPr>
            <a:r>
              <a:rPr lang="es-PR" altLang="x-none" sz="3200" b="1"/>
              <a:t>Restrinja el movimiento y/o acciones de los jugadores</a:t>
            </a:r>
          </a:p>
          <a:p>
            <a:pPr>
              <a:spcBef>
                <a:spcPct val="20000"/>
              </a:spcBef>
              <a:buFontTx/>
              <a:buAutoNum type="arabicPeriod"/>
            </a:pPr>
            <a:r>
              <a:rPr lang="es-PR" altLang="x-none" sz="3200" b="1"/>
              <a:t>Use un sistema diferencial de puntuación</a:t>
            </a: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6"/>
          <p:cNvSpPr txBox="1">
            <a:spLocks noChangeArrowheads="1"/>
          </p:cNvSpPr>
          <p:nvPr/>
        </p:nvSpPr>
        <p:spPr bwMode="auto">
          <a:xfrm>
            <a:off x="685800" y="1082675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solidFill>
                  <a:srgbClr val="FF3300"/>
                </a:solidFill>
              </a:rPr>
              <a:t>“Adivine el Pitcheo-En la Línea” </a:t>
            </a:r>
          </a:p>
        </p:txBody>
      </p:sp>
      <p:sp>
        <p:nvSpPr>
          <p:cNvPr id="24579" name="Text Box 33"/>
          <p:cNvSpPr txBox="1">
            <a:spLocks noChangeArrowheads="1"/>
          </p:cNvSpPr>
          <p:nvPr/>
        </p:nvSpPr>
        <p:spPr bwMode="auto">
          <a:xfrm>
            <a:off x="685800" y="1844675"/>
            <a:ext cx="5930900" cy="29860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3300"/>
                </a:solidFill>
              </a:rPr>
              <a:t>Formato del Juego / Reglas: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Par de jugadores: 1 bateador en postura de bateo y 1 pitcher.  El bateador no tiene un bate (o puede tener un bate pero </a:t>
            </a:r>
            <a:r>
              <a:rPr lang="es-PR" altLang="x-none" sz="1400" b="1">
                <a:solidFill>
                  <a:srgbClr val="FF3300"/>
                </a:solidFill>
              </a:rPr>
              <a:t>no puede batear los pitches</a:t>
            </a:r>
            <a:r>
              <a:rPr lang="es-PR" altLang="x-none" sz="1400">
                <a:solidFill>
                  <a:srgbClr val="FF3300"/>
                </a:solidFill>
              </a:rPr>
              <a:t>).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El pitcher intenta pegarle a la zona de strike (preferiblemente las líneas que marcan la zona de strike). Mientras tanto el bateador adivina si el pitcheo es un strike.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El bateador debe decir “Bola” o “Strike” ANTES DE QUE PASE EL PLATO DE HOME.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Para el pitcher: Un strike = 1 punto, un strike “en la línea” = 3 puntos.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Para el bateador: Adivinar correctamente si el pitcheo es una bola o strike = 1 punto.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Esto puede ser utilizado para pitcheos que sean “underhand”  o “overhand”.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Los juegos van a 10 puntos. Luego intercambien su posición.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104900" y="473075"/>
            <a:ext cx="4648200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3300"/>
                </a:solidFill>
              </a:rPr>
              <a:t>CARTA DE PRACTICA DEL EQUIPO</a:t>
            </a: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4848225" y="0"/>
            <a:ext cx="2051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Lado del Jugador</a:t>
            </a:r>
          </a:p>
        </p:txBody>
      </p:sp>
      <p:sp>
        <p:nvSpPr>
          <p:cNvPr id="24583" name="Text Box 33"/>
          <p:cNvSpPr txBox="1">
            <a:spLocks noChangeArrowheads="1"/>
          </p:cNvSpPr>
          <p:nvPr/>
        </p:nvSpPr>
        <p:spPr bwMode="auto">
          <a:xfrm>
            <a:off x="685800" y="5045075"/>
            <a:ext cx="5943600" cy="31083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3300"/>
                </a:solidFill>
              </a:rPr>
              <a:t>Organización &amp; modificaciones: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>
                <a:solidFill>
                  <a:srgbClr val="FF3300"/>
                </a:solidFill>
              </a:rPr>
              <a:t>Utilice cinta adhesiva o tiza para marcar la zona de strike en un colchón apoyado en la pared.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>
                <a:solidFill>
                  <a:srgbClr val="FF3300"/>
                </a:solidFill>
              </a:rPr>
              <a:t>Marque varias zonas de strike a una altura apropiada y lo suficientemente apartados para que múltiples jugadores puedan jugar.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>
                <a:solidFill>
                  <a:srgbClr val="FF3300"/>
                </a:solidFill>
              </a:rPr>
              <a:t>Si se encuentra en un campo de beisbol, forme grupos de 4 donde la tercera persona sea le catcher y el cuarto el umpire (el que indica si el pitcheo es realmente bola o strike).  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 b="1" i="1">
                <a:solidFill>
                  <a:srgbClr val="FF3300"/>
                </a:solidFill>
              </a:rPr>
              <a:t>Posible Modificación: </a:t>
            </a:r>
            <a:r>
              <a:rPr lang="es-PR" altLang="x-none" sz="1400">
                <a:solidFill>
                  <a:srgbClr val="FF3300"/>
                </a:solidFill>
              </a:rPr>
              <a:t>Utilice bolas de tenis como substitución.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 b="1" i="1">
                <a:solidFill>
                  <a:srgbClr val="FF3300"/>
                </a:solidFill>
              </a:rPr>
              <a:t>Posible Reto Adicional:  </a:t>
            </a:r>
            <a:r>
              <a:rPr lang="es-PR" altLang="x-none" sz="1400">
                <a:solidFill>
                  <a:srgbClr val="FF3300"/>
                </a:solidFill>
              </a:rPr>
              <a:t>Usted recibe 20 pitches. Vea el porciento de estos que son cantados como strike y el porciento “en la linea”. Por ejemplo, (12 strikes/ 20 pitches) * 100 = 60% de los pitcheos fueron strikes.  </a:t>
            </a:r>
          </a:p>
          <a:p>
            <a:pPr eaLnBrk="1" hangingPunct="1">
              <a:buFont typeface="Lucida Grande" charset="0"/>
              <a:buChar char="•"/>
            </a:pPr>
            <a:endParaRPr lang="en-US" altLang="x-none" sz="1200">
              <a:solidFill>
                <a:srgbClr val="FF3300"/>
              </a:solidFill>
            </a:endParaRPr>
          </a:p>
        </p:txBody>
      </p:sp>
      <p:sp>
        <p:nvSpPr>
          <p:cNvPr id="24584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4585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52400" y="5410200"/>
            <a:ext cx="6324600" cy="34321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 dirty="0"/>
              <a:t>Posibles Preguntas Para Sus Jugadores:</a:t>
            </a:r>
          </a:p>
          <a:p>
            <a:pPr eaLnBrk="1" hangingPunct="1"/>
            <a:r>
              <a:rPr lang="en-US" altLang="x-none" sz="1800" b="1" i="1" dirty="0"/>
              <a:t>Catcher: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 dirty="0"/>
              <a:t> </a:t>
            </a:r>
            <a:r>
              <a:rPr lang="es-PR" altLang="x-none" sz="1600" dirty="0"/>
              <a:t>¿Qué puede hacer para ayudarle al pitcher a pegarle al objetivo?</a:t>
            </a:r>
            <a:endParaRPr lang="en-US" altLang="x-none" sz="1500" dirty="0"/>
          </a:p>
          <a:p>
            <a:pPr eaLnBrk="1" hangingPunct="1">
              <a:buFontTx/>
              <a:buAutoNum type="arabicPeriod"/>
            </a:pPr>
            <a:r>
              <a:rPr lang="es-PR" altLang="x-none" sz="1500" dirty="0"/>
              <a:t> </a:t>
            </a:r>
            <a:r>
              <a:rPr lang="es-PR" altLang="x-none" sz="1600" dirty="0"/>
              <a:t>¿Cómo se puede ajustar a un </a:t>
            </a:r>
            <a:r>
              <a:rPr lang="es-PR" altLang="x-none" sz="1600" dirty="0" err="1"/>
              <a:t>pitcheo</a:t>
            </a:r>
            <a:r>
              <a:rPr lang="es-PR" altLang="x-none" sz="1600" dirty="0"/>
              <a:t> bajo?</a:t>
            </a:r>
            <a:r>
              <a:rPr lang="es-PR" altLang="x-none" sz="1500" dirty="0"/>
              <a:t> </a:t>
            </a:r>
            <a:r>
              <a:rPr lang="es-PR" altLang="x-none" sz="1500" dirty="0" smtClean="0"/>
              <a:t>(por </a:t>
            </a:r>
            <a:r>
              <a:rPr lang="es-PR" altLang="x-none" sz="1500" dirty="0"/>
              <a:t>ejemplo, que pique o ruede por el suelo)</a:t>
            </a:r>
          </a:p>
          <a:p>
            <a:pPr eaLnBrk="1" hangingPunct="1"/>
            <a:endParaRPr lang="es-PR" altLang="x-none" sz="800" b="1" i="1" dirty="0"/>
          </a:p>
          <a:p>
            <a:pPr eaLnBrk="1" hangingPunct="1"/>
            <a:r>
              <a:rPr lang="es-PR" altLang="x-none" sz="1800" b="1" i="1" dirty="0"/>
              <a:t>Bateador: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600" dirty="0"/>
              <a:t>¿Qué </a:t>
            </a:r>
            <a:r>
              <a:rPr lang="es-PR" altLang="x-none" sz="1600" dirty="0" err="1"/>
              <a:t>pitcheos</a:t>
            </a:r>
            <a:r>
              <a:rPr lang="es-PR" altLang="x-none" sz="1600" dirty="0"/>
              <a:t> son mas difíciles de juzgar como bola o strike?</a:t>
            </a:r>
            <a:endParaRPr lang="es-PR" altLang="x-none" sz="1500" dirty="0"/>
          </a:p>
          <a:p>
            <a:pPr eaLnBrk="1" hangingPunct="1">
              <a:buFontTx/>
              <a:buAutoNum type="arabicPeriod"/>
            </a:pPr>
            <a:r>
              <a:rPr lang="es-PR" altLang="x-none" sz="1600" dirty="0"/>
              <a:t>¿Qué puede hacer para mantener los ojos en la pelota a todo momento?</a:t>
            </a:r>
            <a:endParaRPr lang="es-PR" altLang="x-none" sz="1500" dirty="0"/>
          </a:p>
          <a:p>
            <a:pPr eaLnBrk="1" hangingPunct="1"/>
            <a:endParaRPr lang="en-US" altLang="x-none" sz="800" dirty="0"/>
          </a:p>
          <a:p>
            <a:pPr eaLnBrk="1" hangingPunct="1"/>
            <a:r>
              <a:rPr lang="en-US" altLang="x-none" sz="1800" b="1" i="1" dirty="0"/>
              <a:t>Pitcher: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600" dirty="0"/>
              <a:t>¿Por qué es importante variar su ubicación de pitcher?</a:t>
            </a:r>
            <a:endParaRPr lang="en-US" altLang="x-none" sz="1500" dirty="0"/>
          </a:p>
          <a:p>
            <a:pPr eaLnBrk="1" hangingPunct="1">
              <a:buFontTx/>
              <a:buAutoNum type="arabicPeriod"/>
            </a:pPr>
            <a:r>
              <a:rPr lang="es-PR" altLang="x-none" sz="1600" dirty="0"/>
              <a:t>¿Por qué no es una buena idea tirar la pelota lo mas fuerte posible?</a:t>
            </a:r>
            <a:endParaRPr lang="en-US" altLang="x-none" sz="1500" dirty="0"/>
          </a:p>
        </p:txBody>
      </p:sp>
      <p:sp>
        <p:nvSpPr>
          <p:cNvPr id="25604" name="Text Box 8"/>
          <p:cNvSpPr txBox="1">
            <a:spLocks noChangeArrowheads="1"/>
          </p:cNvSpPr>
          <p:nvPr/>
        </p:nvSpPr>
        <p:spPr bwMode="auto">
          <a:xfrm>
            <a:off x="2436813" y="0"/>
            <a:ext cx="446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Lado de Entrenador de Equipo/ Maestro</a:t>
            </a:r>
          </a:p>
        </p:txBody>
      </p:sp>
      <p:sp>
        <p:nvSpPr>
          <p:cNvPr id="25605" name="Text Box 26"/>
          <p:cNvSpPr txBox="1">
            <a:spLocks noChangeArrowheads="1"/>
          </p:cNvSpPr>
          <p:nvPr/>
        </p:nvSpPr>
        <p:spPr bwMode="auto">
          <a:xfrm>
            <a:off x="1770063" y="457200"/>
            <a:ext cx="340995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1800" b="1" i="1"/>
              <a:t>“Adivine el Pitcheo-En la Línea” </a:t>
            </a:r>
          </a:p>
        </p:txBody>
      </p:sp>
      <p:sp>
        <p:nvSpPr>
          <p:cNvPr id="25606" name="TextBox 12"/>
          <p:cNvSpPr txBox="1">
            <a:spLocks noChangeArrowheads="1"/>
          </p:cNvSpPr>
          <p:nvPr/>
        </p:nvSpPr>
        <p:spPr bwMode="auto">
          <a:xfrm>
            <a:off x="152400" y="2667000"/>
            <a:ext cx="6324600" cy="2692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Enfoque de este Juego de Práctica: </a:t>
            </a:r>
          </a:p>
          <a:p>
            <a:pPr eaLnBrk="1" hangingPunct="1"/>
            <a:r>
              <a:rPr lang="en-US" altLang="x-none" sz="1800" b="1" i="1"/>
              <a:t>Pitcher :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500"/>
              <a:t>Tirar strikes, preferiblemente en la líneas o esquinas de la zona de strike.  </a:t>
            </a:r>
            <a:endParaRPr lang="en-US" altLang="x-none" sz="1500"/>
          </a:p>
          <a:p>
            <a:pPr eaLnBrk="1" hangingPunct="1"/>
            <a:endParaRPr lang="en-US" altLang="x-none" sz="800"/>
          </a:p>
          <a:p>
            <a:pPr eaLnBrk="1" hangingPunct="1"/>
            <a:r>
              <a:rPr lang="es-PR" altLang="x-none" sz="1800" b="1" i="1"/>
              <a:t>Bateador: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500"/>
              <a:t>Juzgar la ubicación de la pelota. (toma de decisiones) </a:t>
            </a:r>
          </a:p>
          <a:p>
            <a:pPr eaLnBrk="1" hangingPunct="1"/>
            <a:endParaRPr lang="en-US" altLang="x-none" sz="800"/>
          </a:p>
          <a:p>
            <a:pPr eaLnBrk="1" hangingPunct="1"/>
            <a:r>
              <a:rPr lang="es-PR" altLang="x-none" sz="1800" b="1" i="1"/>
              <a:t>Catcher: (cuando se juegue en un campo abierto de béisbol)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500"/>
              <a:t>Atrapar la pelotas.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500"/>
              <a:t>Coloque los objetivos claramente, variando el objetivo con cada tiro.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500"/>
              <a:t>Ajuste el uso del guante cuando atrape de las pelotas.</a:t>
            </a:r>
          </a:p>
        </p:txBody>
      </p:sp>
      <p:sp>
        <p:nvSpPr>
          <p:cNvPr id="25607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6922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Entrenador de Equipo/ Maestro 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/>
              <a:t>   </a:t>
            </a:r>
            <a:r>
              <a:rPr lang="es-PR" altLang="x-none" sz="1400"/>
              <a:t>Con cada práctica, tenga un enfoque específico (vea “Enfoque de este </a:t>
            </a:r>
          </a:p>
          <a:p>
            <a:pPr eaLnBrk="1" hangingPunct="1"/>
            <a:r>
              <a:rPr lang="es-PR" altLang="x-none" sz="1400"/>
              <a:t>     Juego de Práctica”).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/>
              <a:t>   </a:t>
            </a:r>
            <a:r>
              <a:rPr lang="es-PR" altLang="x-none" sz="1400"/>
              <a:t>¿Qué usted ve que ocurre?</a:t>
            </a:r>
            <a:endParaRPr lang="en-US" altLang="x-none" sz="1400"/>
          </a:p>
          <a:p>
            <a:pPr eaLnBrk="1" hangingPunct="1">
              <a:buFontTx/>
              <a:buChar char="•"/>
            </a:pPr>
            <a:r>
              <a:rPr lang="en-US" altLang="x-none" sz="1400"/>
              <a:t>   </a:t>
            </a:r>
            <a:r>
              <a:rPr lang="es-PR" altLang="x-none" sz="1400"/>
              <a:t>Juzgue lo que su jugador está haciendo bien y lo que no está </a:t>
            </a:r>
          </a:p>
          <a:p>
            <a:pPr eaLnBrk="1" hangingPunct="1"/>
            <a:r>
              <a:rPr lang="es-PR" altLang="x-none" sz="1400"/>
              <a:t>     funcionando bien.</a:t>
            </a:r>
            <a:endParaRPr lang="en-US" altLang="x-none" sz="1400"/>
          </a:p>
          <a:p>
            <a:pPr eaLnBrk="1" hangingPunct="1">
              <a:buFontTx/>
              <a:buChar char="•"/>
            </a:pPr>
            <a:r>
              <a:rPr lang="es-PR" altLang="x-none" sz="1400" b="1"/>
              <a:t>   ¡Déjale saber! </a:t>
            </a:r>
            <a:r>
              <a:rPr lang="es-PR" altLang="x-none" sz="1400" b="1" i="1">
                <a:sym typeface="Wingdings" charset="2"/>
              </a:rPr>
              <a:t>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72"/>
          <p:cNvSpPr/>
          <p:nvPr/>
        </p:nvSpPr>
        <p:spPr>
          <a:xfrm>
            <a:off x="1231900" y="7007225"/>
            <a:ext cx="1054100" cy="587375"/>
          </a:xfrm>
          <a:custGeom>
            <a:avLst/>
            <a:gdLst>
              <a:gd name="connsiteX0" fmla="*/ 1016000 w 1016000"/>
              <a:gd name="connsiteY0" fmla="*/ 0 h 587375"/>
              <a:gd name="connsiteX1" fmla="*/ 1012825 w 1016000"/>
              <a:gd name="connsiteY1" fmla="*/ 587375 h 587375"/>
              <a:gd name="connsiteX2" fmla="*/ 0 w 1016000"/>
              <a:gd name="connsiteY2" fmla="*/ 390525 h 587375"/>
              <a:gd name="connsiteX3" fmla="*/ 0 w 1016000"/>
              <a:gd name="connsiteY3" fmla="*/ 222250 h 587375"/>
              <a:gd name="connsiteX4" fmla="*/ 1016000 w 1016000"/>
              <a:gd name="connsiteY4" fmla="*/ 0 h 58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0" h="587375">
                <a:moveTo>
                  <a:pt x="1016000" y="0"/>
                </a:moveTo>
                <a:cubicBezTo>
                  <a:pt x="1014942" y="195792"/>
                  <a:pt x="1012825" y="587375"/>
                  <a:pt x="1012825" y="587375"/>
                </a:cubicBezTo>
                <a:lnTo>
                  <a:pt x="0" y="390525"/>
                </a:lnTo>
                <a:lnTo>
                  <a:pt x="0" y="222250"/>
                </a:lnTo>
                <a:lnTo>
                  <a:pt x="101600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627" name="Text Box 26"/>
          <p:cNvSpPr txBox="1">
            <a:spLocks noChangeArrowheads="1"/>
          </p:cNvSpPr>
          <p:nvPr/>
        </p:nvSpPr>
        <p:spPr bwMode="auto">
          <a:xfrm>
            <a:off x="685800" y="7620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“1-2-3-4” </a:t>
            </a:r>
          </a:p>
        </p:txBody>
      </p:sp>
      <p:sp>
        <p:nvSpPr>
          <p:cNvPr id="26628" name="Text Box 33"/>
          <p:cNvSpPr txBox="1">
            <a:spLocks noChangeArrowheads="1"/>
          </p:cNvSpPr>
          <p:nvPr/>
        </p:nvSpPr>
        <p:spPr bwMode="auto">
          <a:xfrm>
            <a:off x="685800" y="1371600"/>
            <a:ext cx="5930900" cy="32004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3300"/>
                </a:solidFill>
              </a:rPr>
              <a:t>Formato del Juego / Reglas: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300">
                <a:solidFill>
                  <a:srgbClr val="FF3300"/>
                </a:solidFill>
              </a:rPr>
              <a:t>Equipos de 4 a 5 jugadores.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300">
                <a:solidFill>
                  <a:srgbClr val="FF3300"/>
                </a:solidFill>
              </a:rPr>
              <a:t>El bateador tiene la oportunidad de batear tres veces corridas. Los compañeros deben ayudar a poner la pelotas en la T de bateo rápidamente.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300">
                <a:solidFill>
                  <a:srgbClr val="FF3300"/>
                </a:solidFill>
              </a:rPr>
              <a:t>Las entradas pueden ser por tiempo (por ejemplo 3 minutos).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300">
                <a:solidFill>
                  <a:srgbClr val="FF3300"/>
                </a:solidFill>
              </a:rPr>
              <a:t>Las pelotas se consideran en juego siempre y cuando no piquen fuera de las líneas de foul.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300">
                <a:solidFill>
                  <a:srgbClr val="FF3300"/>
                </a:solidFill>
              </a:rPr>
              <a:t>Donde la pelota sea atrapada determina cuantos puntos obtiene el bateador. Si la pelota es pegada como bombo o bola globeada y pasa el sector de 4 puntos, se considera como un sacrifico y la ofensiva obtiene una deducción de 2 puntos.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300">
                <a:solidFill>
                  <a:srgbClr val="FF3300"/>
                </a:solidFill>
              </a:rPr>
              <a:t>Una pelota bateada que toque el suelo delante de la línea corta (roja), en la área gris, se considera un foul o fuera y se cuenta como uno de los tres bateos.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300">
                <a:solidFill>
                  <a:srgbClr val="FF3300"/>
                </a:solidFill>
              </a:rPr>
              <a:t>Después de fildear, los jugadores del campo regresan a la área de bateo.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300">
                <a:solidFill>
                  <a:srgbClr val="FF3300"/>
                </a:solidFill>
              </a:rPr>
              <a:t>Cualquier bombo o bola globeada atrapada = 2 puntos para el equipo en el campo.</a:t>
            </a:r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1104900" y="304800"/>
            <a:ext cx="4648200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3300"/>
                </a:solidFill>
              </a:rPr>
              <a:t>CARTA DE PRACTICA DEL EQUIPO</a:t>
            </a:r>
          </a:p>
        </p:txBody>
      </p:sp>
      <p:sp>
        <p:nvSpPr>
          <p:cNvPr id="26631" name="Text Box 8"/>
          <p:cNvSpPr txBox="1">
            <a:spLocks noChangeArrowheads="1"/>
          </p:cNvSpPr>
          <p:nvPr/>
        </p:nvSpPr>
        <p:spPr bwMode="auto">
          <a:xfrm>
            <a:off x="4848225" y="0"/>
            <a:ext cx="2051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Lado del Jugador</a:t>
            </a:r>
          </a:p>
        </p:txBody>
      </p:sp>
      <p:sp>
        <p:nvSpPr>
          <p:cNvPr id="26632" name="Text Box 33"/>
          <p:cNvSpPr txBox="1">
            <a:spLocks noChangeArrowheads="1"/>
          </p:cNvSpPr>
          <p:nvPr/>
        </p:nvSpPr>
        <p:spPr bwMode="auto">
          <a:xfrm>
            <a:off x="685800" y="4495800"/>
            <a:ext cx="5943600" cy="16319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3300"/>
                </a:solidFill>
              </a:rPr>
              <a:t>Organización &amp; modificaciones: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300">
                <a:solidFill>
                  <a:srgbClr val="FF3300"/>
                </a:solidFill>
              </a:rPr>
              <a:t>La distancia entre los conos que marcan los sectores pueden ser extendidos o acortados dependiendo de las habilidades de bateo. La distancia sugerida es de 12 yardas. 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300">
                <a:solidFill>
                  <a:srgbClr val="FF3300"/>
                </a:solidFill>
              </a:rPr>
              <a:t>El ángulo de las líneas desviadas pueden ser ajustadas por igual. Angulo sugerido: 45 grados.</a:t>
            </a:r>
          </a:p>
          <a:p>
            <a:pPr eaLnBrk="1" hangingPunct="1">
              <a:buFont typeface="Lucida Grande" charset="0"/>
              <a:buChar char="•"/>
            </a:pPr>
            <a:endParaRPr lang="en-US" altLang="x-none" sz="1500">
              <a:solidFill>
                <a:srgbClr val="FF3300"/>
              </a:solidFill>
            </a:endParaRPr>
          </a:p>
        </p:txBody>
      </p:sp>
      <p:sp>
        <p:nvSpPr>
          <p:cNvPr id="26633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6634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85800" y="6096000"/>
            <a:ext cx="5943600" cy="12192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85800" y="7315200"/>
            <a:ext cx="5943600" cy="11430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209800" y="69262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209800" y="75517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124200" y="67135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124200" y="77263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038600" y="65357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038600" y="7899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029200" y="63293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29200" y="80899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6" name="Straight Connector 25"/>
          <p:cNvCxnSpPr>
            <a:stCxn id="23" idx="2"/>
            <a:endCxn id="24" idx="2"/>
          </p:cNvCxnSpPr>
          <p:nvPr/>
        </p:nvCxnSpPr>
        <p:spPr>
          <a:xfrm rot="5400000">
            <a:off x="4224338" y="7361238"/>
            <a:ext cx="1762125" cy="3175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1" idx="0"/>
            <a:endCxn id="22" idx="2"/>
          </p:cNvCxnSpPr>
          <p:nvPr/>
        </p:nvCxnSpPr>
        <p:spPr>
          <a:xfrm rot="16200000" flipH="1">
            <a:off x="3357563" y="7292975"/>
            <a:ext cx="1514475" cy="3175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9" idx="0"/>
            <a:endCxn id="20" idx="2"/>
          </p:cNvCxnSpPr>
          <p:nvPr/>
        </p:nvCxnSpPr>
        <p:spPr>
          <a:xfrm rot="16200000" flipH="1">
            <a:off x="2618582" y="7295356"/>
            <a:ext cx="1163638" cy="3175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48" name="TextBox 37"/>
          <p:cNvSpPr txBox="1">
            <a:spLocks noChangeArrowheads="1"/>
          </p:cNvSpPr>
          <p:nvPr/>
        </p:nvSpPr>
        <p:spPr bwMode="auto">
          <a:xfrm>
            <a:off x="2476500" y="7086600"/>
            <a:ext cx="595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1 pt.</a:t>
            </a:r>
          </a:p>
        </p:txBody>
      </p:sp>
      <p:sp>
        <p:nvSpPr>
          <p:cNvPr id="26649" name="TextBox 39"/>
          <p:cNvSpPr txBox="1">
            <a:spLocks noChangeArrowheads="1"/>
          </p:cNvSpPr>
          <p:nvPr/>
        </p:nvSpPr>
        <p:spPr bwMode="auto">
          <a:xfrm>
            <a:off x="5257800" y="708660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/>
              <a:t>4 pts.</a:t>
            </a:r>
          </a:p>
        </p:txBody>
      </p:sp>
      <p:sp>
        <p:nvSpPr>
          <p:cNvPr id="26650" name="TextBox 40"/>
          <p:cNvSpPr txBox="1">
            <a:spLocks noChangeArrowheads="1"/>
          </p:cNvSpPr>
          <p:nvPr/>
        </p:nvSpPr>
        <p:spPr bwMode="auto">
          <a:xfrm>
            <a:off x="3319463" y="7086600"/>
            <a:ext cx="684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2 pts.</a:t>
            </a:r>
          </a:p>
        </p:txBody>
      </p:sp>
      <p:sp>
        <p:nvSpPr>
          <p:cNvPr id="26651" name="TextBox 41"/>
          <p:cNvSpPr txBox="1">
            <a:spLocks noChangeArrowheads="1"/>
          </p:cNvSpPr>
          <p:nvPr/>
        </p:nvSpPr>
        <p:spPr bwMode="auto">
          <a:xfrm>
            <a:off x="4267200" y="708660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3 pts.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5800" y="7196138"/>
            <a:ext cx="525463" cy="2286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6019800" y="61261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6027738" y="8280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46" name="Straight Connector 45"/>
          <p:cNvCxnSpPr>
            <a:stCxn id="44" idx="0"/>
            <a:endCxn id="45" idx="2"/>
          </p:cNvCxnSpPr>
          <p:nvPr/>
        </p:nvCxnSpPr>
        <p:spPr>
          <a:xfrm rot="16200000" flipH="1">
            <a:off x="4946650" y="7275513"/>
            <a:ext cx="2306637" cy="7938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56" name="TextBox 50"/>
          <p:cNvSpPr txBox="1">
            <a:spLocks noChangeArrowheads="1"/>
          </p:cNvSpPr>
          <p:nvPr/>
        </p:nvSpPr>
        <p:spPr bwMode="auto">
          <a:xfrm>
            <a:off x="6248400" y="6172200"/>
            <a:ext cx="2286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 b="1">
                <a:solidFill>
                  <a:srgbClr val="FF0000"/>
                </a:solidFill>
              </a:rPr>
              <a:t>SACRIFICIO </a:t>
            </a:r>
          </a:p>
        </p:txBody>
      </p:sp>
      <p:sp>
        <p:nvSpPr>
          <p:cNvPr id="53" name="Oval 52"/>
          <p:cNvSpPr/>
          <p:nvPr/>
        </p:nvSpPr>
        <p:spPr>
          <a:xfrm>
            <a:off x="701675" y="7229475"/>
            <a:ext cx="498475" cy="1524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3" name="Straight Connector 62"/>
          <p:cNvCxnSpPr>
            <a:cxnSpLocks noChangeShapeType="1"/>
          </p:cNvCxnSpPr>
          <p:nvPr/>
        </p:nvCxnSpPr>
        <p:spPr bwMode="auto">
          <a:xfrm rot="5400000" flipH="1" flipV="1">
            <a:off x="721519" y="7085806"/>
            <a:ext cx="45720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Rectangle 65"/>
          <p:cNvSpPr/>
          <p:nvPr/>
        </p:nvSpPr>
        <p:spPr>
          <a:xfrm>
            <a:off x="3429000" y="83820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660" name="TextBox 66"/>
          <p:cNvSpPr txBox="1">
            <a:spLocks noChangeArrowheads="1"/>
          </p:cNvSpPr>
          <p:nvPr/>
        </p:nvSpPr>
        <p:spPr bwMode="auto">
          <a:xfrm>
            <a:off x="3551238" y="8289925"/>
            <a:ext cx="790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/>
              <a:t>= Conos</a:t>
            </a:r>
          </a:p>
        </p:txBody>
      </p:sp>
      <p:sp>
        <p:nvSpPr>
          <p:cNvPr id="26661" name="TextBox 74"/>
          <p:cNvSpPr txBox="1">
            <a:spLocks noChangeArrowheads="1"/>
          </p:cNvSpPr>
          <p:nvPr/>
        </p:nvSpPr>
        <p:spPr bwMode="auto">
          <a:xfrm>
            <a:off x="2514600" y="6096000"/>
            <a:ext cx="11731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200" b="1" i="1"/>
              <a:t>Línea Desviada</a:t>
            </a:r>
          </a:p>
        </p:txBody>
      </p:sp>
      <p:sp>
        <p:nvSpPr>
          <p:cNvPr id="76" name="Freeform 75"/>
          <p:cNvSpPr/>
          <p:nvPr/>
        </p:nvSpPr>
        <p:spPr>
          <a:xfrm rot="5666134">
            <a:off x="3347244" y="6211094"/>
            <a:ext cx="331788" cy="469900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chemeClr val="tx1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663" name="TextBox 85"/>
          <p:cNvSpPr txBox="1">
            <a:spLocks noChangeArrowheads="1"/>
          </p:cNvSpPr>
          <p:nvPr/>
        </p:nvSpPr>
        <p:spPr bwMode="auto">
          <a:xfrm rot="-730571">
            <a:off x="182563" y="6203950"/>
            <a:ext cx="1066800" cy="400050"/>
          </a:xfrm>
          <a:prstGeom prst="rect">
            <a:avLst/>
          </a:prstGeom>
          <a:solidFill>
            <a:srgbClr val="24C335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1000" b="1" i="1"/>
              <a:t>Área de Espera de Bateador</a:t>
            </a:r>
          </a:p>
        </p:txBody>
      </p:sp>
      <p:sp>
        <p:nvSpPr>
          <p:cNvPr id="26664" name="TextBox 87"/>
          <p:cNvSpPr txBox="1">
            <a:spLocks noChangeArrowheads="1"/>
          </p:cNvSpPr>
          <p:nvPr/>
        </p:nvSpPr>
        <p:spPr bwMode="auto">
          <a:xfrm>
            <a:off x="1371600" y="7518400"/>
            <a:ext cx="10096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200" b="1" i="1">
                <a:solidFill>
                  <a:srgbClr val="FF0000"/>
                </a:solidFill>
              </a:rPr>
              <a:t>Línea Cosrta</a:t>
            </a:r>
          </a:p>
        </p:txBody>
      </p:sp>
      <p:cxnSp>
        <p:nvCxnSpPr>
          <p:cNvPr id="89" name="Straight Connector 88"/>
          <p:cNvCxnSpPr/>
          <p:nvPr/>
        </p:nvCxnSpPr>
        <p:spPr>
          <a:xfrm rot="16200000" flipH="1">
            <a:off x="1896270" y="7314406"/>
            <a:ext cx="779462" cy="3175"/>
          </a:xfrm>
          <a:prstGeom prst="line">
            <a:avLst/>
          </a:prstGeom>
          <a:ln w="38100" cmpd="sng">
            <a:solidFill>
              <a:srgbClr val="FF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Freeform 89"/>
          <p:cNvSpPr/>
          <p:nvPr/>
        </p:nvSpPr>
        <p:spPr>
          <a:xfrm>
            <a:off x="1825625" y="7391400"/>
            <a:ext cx="409575" cy="222250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</a:endParaRP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52400" y="5562600"/>
            <a:ext cx="6324600" cy="28924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Posibles Preguntas Para Sus Jugadores:</a:t>
            </a:r>
          </a:p>
          <a:p>
            <a:pPr eaLnBrk="1" hangingPunct="1"/>
            <a:r>
              <a:rPr lang="es-PR" altLang="x-none" sz="1800" b="1" i="1"/>
              <a:t>Ofensiva: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¿Cuál es la desventaja de intentar pegarle a la bola lo mas fuerte posible?</a:t>
            </a:r>
            <a:endParaRPr lang="es-PR" altLang="x-none" sz="1500"/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¿</a:t>
            </a:r>
            <a:r>
              <a:rPr lang="es-PR" altLang="x-none" sz="1500"/>
              <a:t>Porqué es mas difícil pegarle a la bola cuando batea hacia arriba y no a nivel?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¿Cómo puede asegurarse de conseguir que la mayor cantidad de bateadores bateen durante su entrada?</a:t>
            </a:r>
            <a:endParaRPr lang="es-PR" altLang="x-none" sz="1500"/>
          </a:p>
          <a:p>
            <a:pPr eaLnBrk="1" hangingPunct="1"/>
            <a:endParaRPr lang="en-US" altLang="x-none" sz="1000" b="1" i="1"/>
          </a:p>
          <a:p>
            <a:pPr eaLnBrk="1" hangingPunct="1"/>
            <a:r>
              <a:rPr lang="es-PR" altLang="x-none" sz="1800" b="1" i="1"/>
              <a:t>Defensiva: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¿Dónde/cómo deben situarse como equipo?</a:t>
            </a:r>
            <a:endParaRPr lang="es-PR" altLang="x-none" sz="1500"/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¿Por qué no ayudaría el situarse después de la línea de 4 puntos?</a:t>
            </a:r>
            <a:r>
              <a:rPr lang="es-PR" altLang="x-none" sz="1500"/>
              <a:t>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¿Qué le impedirá a los bateadores obtener muchos puntos?</a:t>
            </a:r>
            <a:endParaRPr lang="es-PR" altLang="x-none" sz="1500"/>
          </a:p>
        </p:txBody>
      </p:sp>
      <p:sp>
        <p:nvSpPr>
          <p:cNvPr id="27652" name="Text Box 8"/>
          <p:cNvSpPr txBox="1">
            <a:spLocks noChangeArrowheads="1"/>
          </p:cNvSpPr>
          <p:nvPr/>
        </p:nvSpPr>
        <p:spPr bwMode="auto">
          <a:xfrm>
            <a:off x="2436813" y="0"/>
            <a:ext cx="446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Lado de Entrenador de Equipo/ Maestro</a:t>
            </a:r>
          </a:p>
        </p:txBody>
      </p:sp>
      <p:sp>
        <p:nvSpPr>
          <p:cNvPr id="27653" name="Text Box 26"/>
          <p:cNvSpPr txBox="1">
            <a:spLocks noChangeArrowheads="1"/>
          </p:cNvSpPr>
          <p:nvPr/>
        </p:nvSpPr>
        <p:spPr bwMode="auto">
          <a:xfrm>
            <a:off x="2881313" y="457200"/>
            <a:ext cx="118745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“1-2-3-4”  </a:t>
            </a:r>
          </a:p>
        </p:txBody>
      </p:sp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152400" y="2763838"/>
            <a:ext cx="6324600" cy="26463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Enfoque de este Juego de Práctica: </a:t>
            </a:r>
          </a:p>
          <a:p>
            <a:pPr eaLnBrk="1" hangingPunct="1"/>
            <a:r>
              <a:rPr lang="es-PR" altLang="x-none" sz="1800" b="1" i="1"/>
              <a:t>Ofensiva: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500"/>
              <a:t>Técnica de bateo (Nivel del “swing”).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500"/>
              <a:t>Pegarle a la pelota en la mejor área.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500"/>
              <a:t>Pegarle a la pelota lejos de los jugadores del campo (toma de decisiones). 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s-PR" altLang="x-none" sz="1800" b="1" i="1"/>
              <a:t>Defensiva: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500"/>
              <a:t>Atrapar pelotas del suelo, bombos y pelotas globeadas.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500"/>
              <a:t>Posicionamiento apropiado para cubrir el campo completo (toma de decisiones). </a:t>
            </a:r>
          </a:p>
          <a:p>
            <a:pPr eaLnBrk="1" hangingPunct="1"/>
            <a:endParaRPr lang="en-US" altLang="x-none" sz="1000"/>
          </a:p>
        </p:txBody>
      </p:sp>
      <p:sp>
        <p:nvSpPr>
          <p:cNvPr id="27655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6922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Entrenador de Equipo/ Maestro 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/>
              <a:t>   </a:t>
            </a:r>
            <a:r>
              <a:rPr lang="es-PR" altLang="x-none" sz="1400"/>
              <a:t>Con cada práctica, tenga un enfoque específico (vea “Enfoque de este </a:t>
            </a:r>
          </a:p>
          <a:p>
            <a:pPr eaLnBrk="1" hangingPunct="1"/>
            <a:r>
              <a:rPr lang="es-PR" altLang="x-none" sz="1400"/>
              <a:t>     Juego de Práctica”).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/>
              <a:t>   </a:t>
            </a:r>
            <a:r>
              <a:rPr lang="es-PR" altLang="x-none" sz="1400"/>
              <a:t>¿Qué usted ve que ocurre?</a:t>
            </a:r>
            <a:endParaRPr lang="en-US" altLang="x-none" sz="1400"/>
          </a:p>
          <a:p>
            <a:pPr eaLnBrk="1" hangingPunct="1">
              <a:buFontTx/>
              <a:buChar char="•"/>
            </a:pPr>
            <a:r>
              <a:rPr lang="en-US" altLang="x-none" sz="1400"/>
              <a:t>   </a:t>
            </a:r>
            <a:r>
              <a:rPr lang="es-PR" altLang="x-none" sz="1400"/>
              <a:t>Juzgue lo que su jugador está haciendo bien y lo que no está </a:t>
            </a:r>
          </a:p>
          <a:p>
            <a:pPr eaLnBrk="1" hangingPunct="1"/>
            <a:r>
              <a:rPr lang="es-PR" altLang="x-none" sz="1400"/>
              <a:t>     funcionando bien.</a:t>
            </a:r>
            <a:endParaRPr lang="en-US" altLang="x-none" sz="1400"/>
          </a:p>
          <a:p>
            <a:pPr eaLnBrk="1" hangingPunct="1">
              <a:buFontTx/>
              <a:buChar char="•"/>
            </a:pPr>
            <a:r>
              <a:rPr lang="es-PR" altLang="x-none" sz="1400" b="1"/>
              <a:t>   ¡Déjale saber! </a:t>
            </a:r>
            <a:r>
              <a:rPr lang="es-PR" altLang="x-none" sz="1400" b="1" i="1">
                <a:sym typeface="Wingdings" charset="2"/>
              </a:rPr>
              <a:t>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72"/>
          <p:cNvSpPr/>
          <p:nvPr/>
        </p:nvSpPr>
        <p:spPr>
          <a:xfrm>
            <a:off x="1231900" y="7007225"/>
            <a:ext cx="1054100" cy="587375"/>
          </a:xfrm>
          <a:custGeom>
            <a:avLst/>
            <a:gdLst>
              <a:gd name="connsiteX0" fmla="*/ 1016000 w 1016000"/>
              <a:gd name="connsiteY0" fmla="*/ 0 h 587375"/>
              <a:gd name="connsiteX1" fmla="*/ 1012825 w 1016000"/>
              <a:gd name="connsiteY1" fmla="*/ 587375 h 587375"/>
              <a:gd name="connsiteX2" fmla="*/ 0 w 1016000"/>
              <a:gd name="connsiteY2" fmla="*/ 390525 h 587375"/>
              <a:gd name="connsiteX3" fmla="*/ 0 w 1016000"/>
              <a:gd name="connsiteY3" fmla="*/ 222250 h 587375"/>
              <a:gd name="connsiteX4" fmla="*/ 1016000 w 1016000"/>
              <a:gd name="connsiteY4" fmla="*/ 0 h 58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0" h="587375">
                <a:moveTo>
                  <a:pt x="1016000" y="0"/>
                </a:moveTo>
                <a:cubicBezTo>
                  <a:pt x="1014942" y="195792"/>
                  <a:pt x="1012825" y="587375"/>
                  <a:pt x="1012825" y="587375"/>
                </a:cubicBezTo>
                <a:lnTo>
                  <a:pt x="0" y="390525"/>
                </a:lnTo>
                <a:lnTo>
                  <a:pt x="0" y="222250"/>
                </a:lnTo>
                <a:lnTo>
                  <a:pt x="101600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675" name="Text Box 26"/>
          <p:cNvSpPr txBox="1">
            <a:spLocks noChangeArrowheads="1"/>
          </p:cNvSpPr>
          <p:nvPr/>
        </p:nvSpPr>
        <p:spPr bwMode="auto">
          <a:xfrm>
            <a:off x="533400" y="762000"/>
            <a:ext cx="60960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solidFill>
                  <a:srgbClr val="FF3300"/>
                </a:solidFill>
              </a:rPr>
              <a:t>“1-2-3-4 Mas” </a:t>
            </a:r>
          </a:p>
        </p:txBody>
      </p:sp>
      <p:sp>
        <p:nvSpPr>
          <p:cNvPr id="28676" name="Text Box 33"/>
          <p:cNvSpPr txBox="1">
            <a:spLocks noChangeArrowheads="1"/>
          </p:cNvSpPr>
          <p:nvPr/>
        </p:nvSpPr>
        <p:spPr bwMode="auto">
          <a:xfrm>
            <a:off x="533400" y="1433513"/>
            <a:ext cx="6083300" cy="226218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3300"/>
                </a:solidFill>
              </a:rPr>
              <a:t>Formato del Juego / Reglas 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500">
                <a:solidFill>
                  <a:srgbClr val="FF3300"/>
                </a:solidFill>
              </a:rPr>
              <a:t>Se juega como  “1-2-3-4”, . . . </a:t>
            </a:r>
            <a:r>
              <a:rPr lang="es-PR" altLang="x-none" sz="1500" b="1" i="1">
                <a:solidFill>
                  <a:srgbClr val="FF3300"/>
                </a:solidFill>
              </a:rPr>
              <a:t>pero con los siguientes aditamentos/cambios:</a:t>
            </a:r>
          </a:p>
          <a:p>
            <a:pPr eaLnBrk="1" hangingPunct="1">
              <a:buFontTx/>
              <a:buAutoNum type="arabicPeriod"/>
            </a:pPr>
            <a:endParaRPr lang="en-US" altLang="x-none" sz="800" b="1" i="1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s-PR" altLang="x-none" sz="1500">
                <a:solidFill>
                  <a:srgbClr val="FF3300"/>
                </a:solidFill>
              </a:rPr>
              <a:t>El equipo bateador solo puede obtener puntos si alcanzan la base roja después de batear la bola (vea el diagrama de esta pagina para localizar la base) y antes de que el equipo del campo la haga llegar a la base.</a:t>
            </a:r>
          </a:p>
          <a:p>
            <a:pPr eaLnBrk="1" hangingPunct="1">
              <a:buFontTx/>
              <a:buAutoNum type="arabicPeriod"/>
            </a:pPr>
            <a:endParaRPr lang="en-US" altLang="x-none" sz="8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s-PR" altLang="x-none" sz="1500">
                <a:solidFill>
                  <a:srgbClr val="FF3300"/>
                </a:solidFill>
              </a:rPr>
              <a:t>Después de llegar a la base sin peligro, el jugador regresa al area de espera del equipo.</a:t>
            </a:r>
          </a:p>
        </p:txBody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90600" y="304800"/>
            <a:ext cx="4876800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3300"/>
                </a:solidFill>
              </a:rPr>
              <a:t>CARTA DE PRACTICA DEL EQUIPO</a:t>
            </a:r>
          </a:p>
        </p:txBody>
      </p:sp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4848225" y="0"/>
            <a:ext cx="2051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Lado del Jugador</a:t>
            </a:r>
          </a:p>
        </p:txBody>
      </p:sp>
      <p:sp>
        <p:nvSpPr>
          <p:cNvPr id="28680" name="Text Box 33"/>
          <p:cNvSpPr txBox="1">
            <a:spLocks noChangeArrowheads="1"/>
          </p:cNvSpPr>
          <p:nvPr/>
        </p:nvSpPr>
        <p:spPr bwMode="auto">
          <a:xfrm>
            <a:off x="533400" y="3886200"/>
            <a:ext cx="6096000" cy="184626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3300"/>
                </a:solidFill>
              </a:rPr>
              <a:t>Organización &amp; modificaciones: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600">
                <a:solidFill>
                  <a:srgbClr val="FF3300"/>
                </a:solidFill>
              </a:rPr>
              <a:t>La distancia entre los conos que marcan los sectores pueden ser extendidos o acortados dependiendo de las habilidades de bateo. La distancia sugerida es de 12 yardas. 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600">
                <a:solidFill>
                  <a:srgbClr val="FF3300"/>
                </a:solidFill>
              </a:rPr>
              <a:t>Angulo sugerido para la líneas desviadas: 45 grados.</a:t>
            </a:r>
            <a:endParaRPr lang="en-US" altLang="x-none" sz="1500">
              <a:solidFill>
                <a:srgbClr val="FF33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500">
                <a:solidFill>
                  <a:srgbClr val="FF3300"/>
                </a:solidFill>
              </a:rPr>
              <a:t>La distancia a la base puede ser ajustada. Distancia sugerida: 20 yardas. </a:t>
            </a:r>
          </a:p>
          <a:p>
            <a:pPr eaLnBrk="1" hangingPunct="1">
              <a:buFont typeface="Lucida Grande" charset="0"/>
              <a:buChar char="•"/>
            </a:pPr>
            <a:endParaRPr lang="en-US" altLang="x-none" sz="1500">
              <a:solidFill>
                <a:srgbClr val="FF3300"/>
              </a:solidFill>
            </a:endParaRPr>
          </a:p>
        </p:txBody>
      </p:sp>
      <p:sp>
        <p:nvSpPr>
          <p:cNvPr id="28681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8682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85800" y="6096000"/>
            <a:ext cx="5943600" cy="12192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85800" y="7315200"/>
            <a:ext cx="5943600" cy="11430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209800" y="69262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209800" y="75517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124200" y="67135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124200" y="77263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038600" y="65357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038600" y="7899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029200" y="63293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29200" y="80899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9" name="Straight Connector 28"/>
          <p:cNvCxnSpPr>
            <a:stCxn id="17" idx="0"/>
            <a:endCxn id="18" idx="2"/>
          </p:cNvCxnSpPr>
          <p:nvPr/>
        </p:nvCxnSpPr>
        <p:spPr>
          <a:xfrm rot="16200000" flipH="1">
            <a:off x="1896270" y="7314406"/>
            <a:ext cx="779462" cy="3175"/>
          </a:xfrm>
          <a:prstGeom prst="line">
            <a:avLst/>
          </a:prstGeom>
          <a:ln w="38100" cmpd="sng">
            <a:solidFill>
              <a:srgbClr val="FF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94" name="TextBox 37"/>
          <p:cNvSpPr txBox="1">
            <a:spLocks noChangeArrowheads="1"/>
          </p:cNvSpPr>
          <p:nvPr/>
        </p:nvSpPr>
        <p:spPr bwMode="auto">
          <a:xfrm>
            <a:off x="2476500" y="7086600"/>
            <a:ext cx="595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1 pt.</a:t>
            </a:r>
          </a:p>
        </p:txBody>
      </p:sp>
      <p:sp>
        <p:nvSpPr>
          <p:cNvPr id="28695" name="TextBox 39"/>
          <p:cNvSpPr txBox="1">
            <a:spLocks noChangeArrowheads="1"/>
          </p:cNvSpPr>
          <p:nvPr/>
        </p:nvSpPr>
        <p:spPr bwMode="auto">
          <a:xfrm>
            <a:off x="5257800" y="708660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/>
              <a:t>4 pts.</a:t>
            </a:r>
          </a:p>
        </p:txBody>
      </p:sp>
      <p:sp>
        <p:nvSpPr>
          <p:cNvPr id="28696" name="TextBox 40"/>
          <p:cNvSpPr txBox="1">
            <a:spLocks noChangeArrowheads="1"/>
          </p:cNvSpPr>
          <p:nvPr/>
        </p:nvSpPr>
        <p:spPr bwMode="auto">
          <a:xfrm>
            <a:off x="3319463" y="7086600"/>
            <a:ext cx="684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2 pts.</a:t>
            </a:r>
          </a:p>
        </p:txBody>
      </p:sp>
      <p:sp>
        <p:nvSpPr>
          <p:cNvPr id="28697" name="TextBox 41"/>
          <p:cNvSpPr txBox="1">
            <a:spLocks noChangeArrowheads="1"/>
          </p:cNvSpPr>
          <p:nvPr/>
        </p:nvSpPr>
        <p:spPr bwMode="auto">
          <a:xfrm>
            <a:off x="4267200" y="708660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3 pts.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5800" y="7196138"/>
            <a:ext cx="525463" cy="2286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6019800" y="61261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6027738" y="8280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8701" name="TextBox 50"/>
          <p:cNvSpPr txBox="1">
            <a:spLocks noChangeArrowheads="1"/>
          </p:cNvSpPr>
          <p:nvPr/>
        </p:nvSpPr>
        <p:spPr bwMode="auto">
          <a:xfrm>
            <a:off x="6324600" y="6172200"/>
            <a:ext cx="2286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 b="1">
                <a:solidFill>
                  <a:srgbClr val="FF0000"/>
                </a:solidFill>
              </a:rPr>
              <a:t>SACRIFICIO </a:t>
            </a:r>
          </a:p>
        </p:txBody>
      </p:sp>
      <p:sp>
        <p:nvSpPr>
          <p:cNvPr id="53" name="Oval 52"/>
          <p:cNvSpPr/>
          <p:nvPr/>
        </p:nvSpPr>
        <p:spPr>
          <a:xfrm>
            <a:off x="701675" y="7229475"/>
            <a:ext cx="498475" cy="1524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3" name="Straight Connector 62"/>
          <p:cNvCxnSpPr>
            <a:cxnSpLocks noChangeShapeType="1"/>
          </p:cNvCxnSpPr>
          <p:nvPr/>
        </p:nvCxnSpPr>
        <p:spPr bwMode="auto">
          <a:xfrm rot="5400000" flipH="1" flipV="1">
            <a:off x="721519" y="7085806"/>
            <a:ext cx="45720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Rectangle 65"/>
          <p:cNvSpPr/>
          <p:nvPr/>
        </p:nvSpPr>
        <p:spPr>
          <a:xfrm>
            <a:off x="4965700" y="83947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8705" name="TextBox 66"/>
          <p:cNvSpPr txBox="1">
            <a:spLocks noChangeArrowheads="1"/>
          </p:cNvSpPr>
          <p:nvPr/>
        </p:nvSpPr>
        <p:spPr bwMode="auto">
          <a:xfrm>
            <a:off x="5087938" y="8302625"/>
            <a:ext cx="790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/>
              <a:t>= Conos</a:t>
            </a:r>
          </a:p>
        </p:txBody>
      </p:sp>
      <p:sp>
        <p:nvSpPr>
          <p:cNvPr id="28706" name="TextBox 71"/>
          <p:cNvSpPr txBox="1">
            <a:spLocks noChangeArrowheads="1"/>
          </p:cNvSpPr>
          <p:nvPr/>
        </p:nvSpPr>
        <p:spPr bwMode="auto">
          <a:xfrm>
            <a:off x="1371600" y="7518400"/>
            <a:ext cx="10096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200" b="1" i="1">
                <a:solidFill>
                  <a:srgbClr val="FF0000"/>
                </a:solidFill>
              </a:rPr>
              <a:t>Línea Cosrta</a:t>
            </a:r>
          </a:p>
        </p:txBody>
      </p:sp>
      <p:sp>
        <p:nvSpPr>
          <p:cNvPr id="74" name="Freeform 73"/>
          <p:cNvSpPr/>
          <p:nvPr/>
        </p:nvSpPr>
        <p:spPr>
          <a:xfrm>
            <a:off x="1825625" y="7391400"/>
            <a:ext cx="409575" cy="222250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</a:endParaRPr>
          </a:p>
        </p:txBody>
      </p:sp>
      <p:sp>
        <p:nvSpPr>
          <p:cNvPr id="28708" name="TextBox 74"/>
          <p:cNvSpPr txBox="1">
            <a:spLocks noChangeArrowheads="1"/>
          </p:cNvSpPr>
          <p:nvPr/>
        </p:nvSpPr>
        <p:spPr bwMode="auto">
          <a:xfrm>
            <a:off x="4152900" y="5975350"/>
            <a:ext cx="11731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 b="1" i="1"/>
              <a:t>Linea Desviada</a:t>
            </a:r>
          </a:p>
        </p:txBody>
      </p:sp>
      <p:sp>
        <p:nvSpPr>
          <p:cNvPr id="76" name="Freeform 75"/>
          <p:cNvSpPr/>
          <p:nvPr/>
        </p:nvSpPr>
        <p:spPr>
          <a:xfrm rot="5666134">
            <a:off x="5137945" y="5892006"/>
            <a:ext cx="87312" cy="638175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chemeClr val="tx1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rot="5400000">
            <a:off x="4224338" y="7361238"/>
            <a:ext cx="1762125" cy="317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3357563" y="7292975"/>
            <a:ext cx="1514475" cy="317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6200000" flipH="1">
            <a:off x="2618582" y="7295356"/>
            <a:ext cx="1163638" cy="317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6200000" flipH="1">
            <a:off x="4946650" y="7275513"/>
            <a:ext cx="2306637" cy="79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124200" y="8077200"/>
            <a:ext cx="1524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8715" name="TextBox 56"/>
          <p:cNvSpPr txBox="1">
            <a:spLocks noChangeArrowheads="1"/>
          </p:cNvSpPr>
          <p:nvPr/>
        </p:nvSpPr>
        <p:spPr bwMode="auto">
          <a:xfrm rot="-730571">
            <a:off x="182563" y="6203950"/>
            <a:ext cx="1066800" cy="400050"/>
          </a:xfrm>
          <a:prstGeom prst="rect">
            <a:avLst/>
          </a:prstGeom>
          <a:solidFill>
            <a:srgbClr val="24C335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1000" b="1" i="1"/>
              <a:t>Área de Espera de Bateador</a:t>
            </a:r>
          </a:p>
        </p:txBody>
      </p:sp>
      <p:sp>
        <p:nvSpPr>
          <p:cNvPr id="28716" name="TextBox 57"/>
          <p:cNvSpPr txBox="1">
            <a:spLocks noChangeArrowheads="1"/>
          </p:cNvSpPr>
          <p:nvPr/>
        </p:nvSpPr>
        <p:spPr bwMode="auto">
          <a:xfrm>
            <a:off x="2217738" y="8280400"/>
            <a:ext cx="698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 b="1" i="1">
                <a:solidFill>
                  <a:srgbClr val="FF0000"/>
                </a:solidFill>
              </a:rPr>
              <a:t>1</a:t>
            </a:r>
            <a:r>
              <a:rPr lang="en-US" altLang="x-none" sz="1200" b="1" i="1" baseline="30000">
                <a:solidFill>
                  <a:srgbClr val="FF0000"/>
                </a:solidFill>
              </a:rPr>
              <a:t>ra</a:t>
            </a:r>
            <a:r>
              <a:rPr lang="en-US" altLang="x-none" sz="1200" b="1" i="1">
                <a:solidFill>
                  <a:srgbClr val="FF0000"/>
                </a:solidFill>
              </a:rPr>
              <a:t> Base</a:t>
            </a:r>
          </a:p>
        </p:txBody>
      </p:sp>
      <p:sp>
        <p:nvSpPr>
          <p:cNvPr id="59" name="Freeform 58"/>
          <p:cNvSpPr/>
          <p:nvPr/>
        </p:nvSpPr>
        <p:spPr>
          <a:xfrm>
            <a:off x="2671763" y="8153400"/>
            <a:ext cx="409575" cy="222250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52400" y="5486400"/>
            <a:ext cx="6324600" cy="27384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Posibles Preguntas Para Sus Jugadores:</a:t>
            </a:r>
          </a:p>
          <a:p>
            <a:pPr eaLnBrk="1" hangingPunct="1"/>
            <a:r>
              <a:rPr lang="en-US" altLang="x-none" sz="1800" b="1" i="1"/>
              <a:t>Ofensiva: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¿Cómo cambia sus decisiones al batear el echo de que tiene que llegar a la base?</a:t>
            </a:r>
            <a:endParaRPr lang="en-US" altLang="x-none" sz="1200"/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¿Cuál es la desventaja de intentar pegarle a la bola lo mas fuerte posible?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¿Porqué es mas difícil pegarle a la bola cuando batea hacia arriba y no a nivel?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¿Cómo puede asegurarse de conseguir que la mayor cantidad de bateadores bateen durante su entrada?</a:t>
            </a:r>
          </a:p>
          <a:p>
            <a:pPr eaLnBrk="1" hangingPunct="1"/>
            <a:endParaRPr lang="en-US" altLang="x-none" sz="800" b="1" i="1"/>
          </a:p>
          <a:p>
            <a:pPr eaLnBrk="1" hangingPunct="1"/>
            <a:r>
              <a:rPr lang="en-US" altLang="x-none" sz="1800" b="1" i="1"/>
              <a:t>Defensiva: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¿Cómo afecta su posicionamiento y movimiento en el campo el echo de que tienen que dar un out en la primera base?</a:t>
            </a:r>
            <a:r>
              <a:rPr lang="en-US" altLang="x-none" sz="1200"/>
              <a:t> 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¿Dónde/cómo deben situarse como equipo?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¿Qué le impedirá a los bateadores obtener muchos puntos?</a:t>
            </a:r>
          </a:p>
        </p:txBody>
      </p:sp>
      <p:sp>
        <p:nvSpPr>
          <p:cNvPr id="29700" name="Text Box 8"/>
          <p:cNvSpPr txBox="1">
            <a:spLocks noChangeArrowheads="1"/>
          </p:cNvSpPr>
          <p:nvPr/>
        </p:nvSpPr>
        <p:spPr bwMode="auto">
          <a:xfrm>
            <a:off x="2436813" y="0"/>
            <a:ext cx="446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Lado de Entrenador de Equipo/ Maestro</a:t>
            </a:r>
          </a:p>
        </p:txBody>
      </p:sp>
      <p:sp>
        <p:nvSpPr>
          <p:cNvPr id="29701" name="Text Box 26"/>
          <p:cNvSpPr txBox="1">
            <a:spLocks noChangeArrowheads="1"/>
          </p:cNvSpPr>
          <p:nvPr/>
        </p:nvSpPr>
        <p:spPr bwMode="auto">
          <a:xfrm>
            <a:off x="2619375" y="457200"/>
            <a:ext cx="171132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“1-2-3-4-Mas”  </a:t>
            </a:r>
          </a:p>
        </p:txBody>
      </p:sp>
      <p:sp>
        <p:nvSpPr>
          <p:cNvPr id="29702" name="TextBox 7"/>
          <p:cNvSpPr txBox="1">
            <a:spLocks noChangeArrowheads="1"/>
          </p:cNvSpPr>
          <p:nvPr/>
        </p:nvSpPr>
        <p:spPr bwMode="auto">
          <a:xfrm>
            <a:off x="152400" y="2735263"/>
            <a:ext cx="6324600" cy="25225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 dirty="0"/>
              <a:t>Enfoque de este Juego de Práctica: </a:t>
            </a:r>
          </a:p>
          <a:p>
            <a:pPr eaLnBrk="1" hangingPunct="1"/>
            <a:r>
              <a:rPr lang="es-PR" altLang="x-none" sz="1800" b="1" i="1" dirty="0"/>
              <a:t>Ofensiva: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 dirty="0"/>
              <a:t>Técnica de bateo (Nivel del “swing”).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 dirty="0"/>
              <a:t>Pegarle a la pelota en la mejor área.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 dirty="0"/>
              <a:t>Pegarle a la pelota lejos de los jugadores del campo (toma de decisiones).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 dirty="0"/>
              <a:t>Correr bases (por ejemplo, moverse de bateador a corredor, correr a la base).</a:t>
            </a:r>
          </a:p>
          <a:p>
            <a:pPr eaLnBrk="1" hangingPunct="1"/>
            <a:endParaRPr lang="en-US" altLang="x-none" sz="800" dirty="0"/>
          </a:p>
          <a:p>
            <a:pPr eaLnBrk="1" hangingPunct="1"/>
            <a:r>
              <a:rPr lang="es-PR" altLang="x-none" sz="1800" b="1" i="1" dirty="0"/>
              <a:t>Defensiva: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 dirty="0"/>
              <a:t>Atrapar pelotas del suelo, bombos y pelotas </a:t>
            </a:r>
            <a:r>
              <a:rPr lang="es-PR" altLang="x-none" sz="1200" dirty="0" err="1"/>
              <a:t>globeadas</a:t>
            </a:r>
            <a:r>
              <a:rPr lang="es-PR" altLang="x-none" sz="1200" dirty="0"/>
              <a:t>. Hacer pases </a:t>
            </a:r>
            <a:r>
              <a:rPr lang="es-PR" altLang="x-none" sz="1200" dirty="0" smtClean="0"/>
              <a:t>precisos a </a:t>
            </a:r>
            <a:r>
              <a:rPr lang="es-PR" altLang="x-none" sz="1200" dirty="0"/>
              <a:t>la </a:t>
            </a:r>
            <a:r>
              <a:rPr lang="es-PR" altLang="x-none" sz="1200" dirty="0" smtClean="0"/>
              <a:t> base</a:t>
            </a:r>
            <a:r>
              <a:rPr lang="es-PR" altLang="x-none" sz="1200" dirty="0"/>
              <a:t>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 dirty="0"/>
              <a:t>Posicionamiento apropiado para cubrir el campo completo, además tener a un jugador jugando en primera base. (toma de decisiones).</a:t>
            </a:r>
          </a:p>
          <a:p>
            <a:pPr eaLnBrk="1" hangingPunct="1"/>
            <a:endParaRPr lang="en-US" altLang="x-none" sz="1000" dirty="0"/>
          </a:p>
        </p:txBody>
      </p:sp>
      <p:sp>
        <p:nvSpPr>
          <p:cNvPr id="29703" name="Text Box 3"/>
          <p:cNvSpPr txBox="1">
            <a:spLocks noChangeArrowheads="1"/>
          </p:cNvSpPr>
          <p:nvPr/>
        </p:nvSpPr>
        <p:spPr bwMode="auto">
          <a:xfrm>
            <a:off x="152400" y="981075"/>
            <a:ext cx="6324600" cy="15081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Entrenador de Equipo/ Maestro 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/>
              <a:t>   </a:t>
            </a:r>
            <a:r>
              <a:rPr lang="es-PR" altLang="x-none" sz="1200"/>
              <a:t>Con cada práctica, tenga un enfoque específico (vea “Enfoque de este </a:t>
            </a:r>
          </a:p>
          <a:p>
            <a:pPr eaLnBrk="1" hangingPunct="1"/>
            <a:r>
              <a:rPr lang="es-PR" altLang="x-none" sz="1200"/>
              <a:t>     Juego de Práctica”).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/>
              <a:t>   </a:t>
            </a:r>
            <a:r>
              <a:rPr lang="es-PR" altLang="x-none" sz="1200"/>
              <a:t>¿Qué usted ve que ocurre?</a:t>
            </a:r>
            <a:endParaRPr lang="en-US" altLang="x-none" sz="1200"/>
          </a:p>
          <a:p>
            <a:pPr eaLnBrk="1" hangingPunct="1">
              <a:buFontTx/>
              <a:buChar char="•"/>
            </a:pPr>
            <a:r>
              <a:rPr lang="en-US" altLang="x-none" sz="1200"/>
              <a:t>   </a:t>
            </a:r>
            <a:r>
              <a:rPr lang="es-PR" altLang="x-none" sz="1200"/>
              <a:t>Juzgue lo que su jugador está haciendo bien y lo que no está </a:t>
            </a:r>
          </a:p>
          <a:p>
            <a:pPr eaLnBrk="1" hangingPunct="1"/>
            <a:r>
              <a:rPr lang="es-PR" altLang="x-none" sz="1200"/>
              <a:t>     funcionando bien.</a:t>
            </a:r>
            <a:endParaRPr lang="en-US" altLang="x-none" sz="1200"/>
          </a:p>
          <a:p>
            <a:pPr eaLnBrk="1" hangingPunct="1">
              <a:buFontTx/>
              <a:buChar char="•"/>
            </a:pPr>
            <a:r>
              <a:rPr lang="es-PR" altLang="x-none" sz="1200" b="1"/>
              <a:t>   ¡Déjale saber! </a:t>
            </a:r>
            <a:r>
              <a:rPr lang="es-PR" altLang="x-none" sz="1200" b="1" i="1">
                <a:sym typeface="Wingdings" charset="2"/>
              </a:rPr>
              <a:t>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381000" y="457200"/>
            <a:ext cx="6172200" cy="6096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s-PR" b="1" kern="0" dirty="0">
                <a:latin typeface="Times New Roman"/>
                <a:ea typeface="ＭＳ Ｐゴシック" pitchFamily="-106" charset="-128"/>
                <a:cs typeface="Times New Roman"/>
              </a:rPr>
              <a:t>Estructura del campo sugerida para juegos de bateo y fildeo:</a:t>
            </a:r>
          </a:p>
        </p:txBody>
      </p:sp>
      <p:sp>
        <p:nvSpPr>
          <p:cNvPr id="6" name="Rectangle 5"/>
          <p:cNvSpPr/>
          <p:nvPr/>
        </p:nvSpPr>
        <p:spPr>
          <a:xfrm>
            <a:off x="3525838" y="3048000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H="1" flipV="1">
            <a:off x="2193132" y="3809206"/>
            <a:ext cx="2667000" cy="158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505200" y="30527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07038" y="30480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507038" y="49736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18896742">
            <a:off x="3530600" y="4976813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525838" y="5719763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rot="5400000" flipH="1" flipV="1">
            <a:off x="2213769" y="7047706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568700" y="76279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503863" y="57658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507038" y="76152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 rot="18896742">
            <a:off x="3552825" y="5748338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66763" y="5719763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69938" y="76200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769938" y="57705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717800" y="76152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 rot="18896742">
            <a:off x="2732088" y="5746750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 rot="5400000" flipH="1" flipV="1">
            <a:off x="1545432" y="7052469"/>
            <a:ext cx="2667000" cy="158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762000" y="3048000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741363" y="30527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2743200" y="30480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762000" y="49530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 rot="18896742">
            <a:off x="2728913" y="4941888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7" name="Oval 46"/>
          <p:cNvSpPr>
            <a:spLocks noChangeArrowheads="1"/>
          </p:cNvSpPr>
          <p:nvPr/>
        </p:nvSpPr>
        <p:spPr bwMode="auto">
          <a:xfrm>
            <a:off x="2971800" y="48006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8" name="Oval 47"/>
          <p:cNvSpPr>
            <a:spLocks noChangeArrowheads="1"/>
          </p:cNvSpPr>
          <p:nvPr/>
        </p:nvSpPr>
        <p:spPr bwMode="auto">
          <a:xfrm>
            <a:off x="2590800" y="54864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9" name="Oval 48"/>
          <p:cNvSpPr>
            <a:spLocks noChangeArrowheads="1"/>
          </p:cNvSpPr>
          <p:nvPr/>
        </p:nvSpPr>
        <p:spPr bwMode="auto">
          <a:xfrm>
            <a:off x="3657600" y="51816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0" name="Oval 49"/>
          <p:cNvSpPr>
            <a:spLocks noChangeArrowheads="1"/>
          </p:cNvSpPr>
          <p:nvPr/>
        </p:nvSpPr>
        <p:spPr bwMode="auto">
          <a:xfrm>
            <a:off x="3276600" y="59436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391" name="TextBox 50"/>
          <p:cNvSpPr txBox="1">
            <a:spLocks noChangeArrowheads="1"/>
          </p:cNvSpPr>
          <p:nvPr/>
        </p:nvSpPr>
        <p:spPr bwMode="auto">
          <a:xfrm>
            <a:off x="3843338" y="5372100"/>
            <a:ext cx="723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/>
              <a:t>Bat drop</a:t>
            </a:r>
          </a:p>
        </p:txBody>
      </p:sp>
      <p:sp>
        <p:nvSpPr>
          <p:cNvPr id="56" name="Freeform 55"/>
          <p:cNvSpPr/>
          <p:nvPr/>
        </p:nvSpPr>
        <p:spPr>
          <a:xfrm>
            <a:off x="3695700" y="5359400"/>
            <a:ext cx="228600" cy="228600"/>
          </a:xfrm>
          <a:custGeom>
            <a:avLst/>
            <a:gdLst>
              <a:gd name="connsiteX0" fmla="*/ 143227 w 143227"/>
              <a:gd name="connsiteY0" fmla="*/ 50800 h 71967"/>
              <a:gd name="connsiteX1" fmla="*/ 20461 w 143227"/>
              <a:gd name="connsiteY1" fmla="*/ 63500 h 71967"/>
              <a:gd name="connsiteX2" fmla="*/ 20461 w 143227"/>
              <a:gd name="connsiteY2" fmla="*/ 0 h 71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227" h="71967">
                <a:moveTo>
                  <a:pt x="143227" y="50800"/>
                </a:moveTo>
                <a:cubicBezTo>
                  <a:pt x="92074" y="61383"/>
                  <a:pt x="40922" y="71967"/>
                  <a:pt x="20461" y="63500"/>
                </a:cubicBezTo>
                <a:cubicBezTo>
                  <a:pt x="0" y="55033"/>
                  <a:pt x="10230" y="27516"/>
                  <a:pt x="20461" y="0"/>
                </a:cubicBezTo>
              </a:path>
            </a:pathLst>
          </a:cu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>
          <a:xfrm rot="5400000" flipH="1" flipV="1">
            <a:off x="1542257" y="3771106"/>
            <a:ext cx="2667000" cy="158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502025" y="5118100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28600" y="5078413"/>
            <a:ext cx="2667000" cy="158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38125" y="5740400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521075" y="5740400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 txBox="1">
            <a:spLocks noChangeArrowheads="1"/>
          </p:cNvSpPr>
          <p:nvPr/>
        </p:nvSpPr>
        <p:spPr bwMode="auto">
          <a:xfrm>
            <a:off x="381000" y="457200"/>
            <a:ext cx="6172200" cy="762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s-PR" sz="2000" b="1" kern="0" dirty="0">
                <a:latin typeface="Times New Roman"/>
                <a:ea typeface="ＭＳ Ｐゴシック" pitchFamily="-106" charset="-128"/>
                <a:cs typeface="Times New Roman"/>
              </a:rPr>
              <a:t>Estructura del campo sugerida para juegos de bateo y fildeo </a:t>
            </a:r>
            <a:r>
              <a:rPr lang="en-GB" sz="2000" b="1" i="1" dirty="0"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(cont.)</a:t>
            </a:r>
          </a:p>
        </p:txBody>
      </p:sp>
      <p:sp>
        <p:nvSpPr>
          <p:cNvPr id="16387" name="Rectangle 5"/>
          <p:cNvSpPr txBox="1">
            <a:spLocks noChangeArrowheads="1"/>
          </p:cNvSpPr>
          <p:nvPr/>
        </p:nvSpPr>
        <p:spPr bwMode="auto">
          <a:xfrm>
            <a:off x="368300" y="1447800"/>
            <a:ext cx="6172200" cy="3505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514350" indent="-5143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AutoNum type="arabicPeriod"/>
            </a:pPr>
            <a:r>
              <a:rPr lang="es-PR" altLang="x-none" sz="2000" b="1"/>
              <a:t>Bases (incluyen home y el campo interno) no tienen que ser bases oficiales.  Pueden ser pintadas con pintura de aerosol o utilizar hula-hoops de tamaño mediano a grande.</a:t>
            </a:r>
          </a:p>
          <a:p>
            <a:pPr eaLnBrk="1" hangingPunct="1">
              <a:spcBef>
                <a:spcPct val="20000"/>
              </a:spcBef>
              <a:buFontTx/>
              <a:buAutoNum type="arabicPeriod"/>
            </a:pPr>
            <a:r>
              <a:rPr lang="es-PR" altLang="x-none" sz="2000" b="1"/>
              <a:t>La distancia entre diamantes debe ser de al menos 20 pies.</a:t>
            </a:r>
          </a:p>
          <a:p>
            <a:pPr eaLnBrk="1" hangingPunct="1">
              <a:spcBef>
                <a:spcPct val="20000"/>
              </a:spcBef>
              <a:buFontTx/>
              <a:buAutoNum type="arabicPeriod"/>
            </a:pPr>
            <a:r>
              <a:rPr lang="es-PR" altLang="x-none" sz="2000" b="1"/>
              <a:t>Después de batear, todos los jugadores deben poner el bate dentro de un hula-hoop justo afuera del camino a primera base. El no hacer esto puede ser considerado un out.</a:t>
            </a: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6"/>
          <p:cNvSpPr txBox="1">
            <a:spLocks noChangeArrowheads="1"/>
          </p:cNvSpPr>
          <p:nvPr/>
        </p:nvSpPr>
        <p:spPr bwMode="auto">
          <a:xfrm>
            <a:off x="685800" y="8382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solidFill>
                  <a:srgbClr val="FF3300"/>
                </a:solidFill>
              </a:rPr>
              <a:t>“Péguele al Suelo” </a:t>
            </a:r>
          </a:p>
        </p:txBody>
      </p:sp>
      <p:sp>
        <p:nvSpPr>
          <p:cNvPr id="18435" name="Text Box 33"/>
          <p:cNvSpPr txBox="1">
            <a:spLocks noChangeArrowheads="1"/>
          </p:cNvSpPr>
          <p:nvPr/>
        </p:nvSpPr>
        <p:spPr bwMode="auto">
          <a:xfrm>
            <a:off x="698500" y="1524000"/>
            <a:ext cx="5930900" cy="23383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3300"/>
                </a:solidFill>
              </a:rPr>
              <a:t>Formato del Juego / Reglas: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Equipos de 5.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Reglas estándares de juego (por ejemplo, 3 strikes-4 bolas; ningún robo de base, etc.  . . . . </a:t>
            </a:r>
            <a:r>
              <a:rPr lang="es-PR" altLang="x-none" sz="1400" b="1" i="1">
                <a:solidFill>
                  <a:srgbClr val="FF3300"/>
                </a:solidFill>
              </a:rPr>
              <a:t>SIN EMBARGO: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Cualquier pelota en juego bebe pegarle al suelo dentro del diamante (área verde en el diagrama a continuación). 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Los bombos o bolas globeadas cuentan como out. Los corredores no pueden avanzar.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Bateo de línea es out, pero el bateador recibe la primera base.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El equipo bateador provee su propio pitcher, el cual no faldeará las pelotas.    </a:t>
            </a: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685800" y="304800"/>
            <a:ext cx="5486400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3300"/>
                </a:solidFill>
              </a:rPr>
              <a:t>CARTA DE PRACTICA DEL EQUIPO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4848225" y="0"/>
            <a:ext cx="2051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Lado del Jugador</a:t>
            </a:r>
          </a:p>
        </p:txBody>
      </p:sp>
      <p:sp>
        <p:nvSpPr>
          <p:cNvPr id="18439" name="Text Box 33"/>
          <p:cNvSpPr txBox="1">
            <a:spLocks noChangeArrowheads="1"/>
          </p:cNvSpPr>
          <p:nvPr/>
        </p:nvSpPr>
        <p:spPr bwMode="auto">
          <a:xfrm>
            <a:off x="685800" y="4076700"/>
            <a:ext cx="5943600" cy="8001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>
                <a:solidFill>
                  <a:srgbClr val="FF0000"/>
                </a:solidFill>
              </a:rPr>
              <a:t>Organización: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>
                <a:solidFill>
                  <a:srgbClr val="FF3300"/>
                </a:solidFill>
              </a:rPr>
              <a:t>Campo regular en forma de diamante. 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>
                <a:solidFill>
                  <a:srgbClr val="FF3300"/>
                </a:solidFill>
              </a:rPr>
              <a:t>Tres bolas, 2-3 bates de diferente peso y tamaños.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85800" y="6248400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5400000" flipH="1" flipV="1">
            <a:off x="-647699" y="6970712"/>
            <a:ext cx="2667000" cy="3175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60400" y="8305800"/>
            <a:ext cx="31496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65163" y="62531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667000" y="6248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667000" y="81740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 rot="2795717">
            <a:off x="1658144" y="7223919"/>
            <a:ext cx="290513" cy="730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8896742">
            <a:off x="693738" y="8161338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8448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715000"/>
            <a:ext cx="2032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9" name="TextBox 17"/>
          <p:cNvSpPr txBox="1">
            <a:spLocks noChangeArrowheads="1"/>
          </p:cNvSpPr>
          <p:nvPr/>
        </p:nvSpPr>
        <p:spPr bwMode="auto">
          <a:xfrm>
            <a:off x="1905000" y="5638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8450" name="TextBox 17"/>
          <p:cNvSpPr txBox="1">
            <a:spLocks noChangeArrowheads="1"/>
          </p:cNvSpPr>
          <p:nvPr/>
        </p:nvSpPr>
        <p:spPr bwMode="auto">
          <a:xfrm>
            <a:off x="855663" y="5715000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8451" name="TextBox 17"/>
          <p:cNvSpPr txBox="1">
            <a:spLocks noChangeArrowheads="1"/>
          </p:cNvSpPr>
          <p:nvPr/>
        </p:nvSpPr>
        <p:spPr bwMode="auto">
          <a:xfrm>
            <a:off x="2971800" y="6553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8452" name="TextBox 17"/>
          <p:cNvSpPr txBox="1">
            <a:spLocks noChangeArrowheads="1"/>
          </p:cNvSpPr>
          <p:nvPr/>
        </p:nvSpPr>
        <p:spPr bwMode="auto">
          <a:xfrm>
            <a:off x="2819400" y="73914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 rot="5400000">
            <a:off x="-304800" y="7239000"/>
            <a:ext cx="11430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454" name="TextBox 17"/>
          <p:cNvSpPr txBox="1">
            <a:spLocks noChangeArrowheads="1"/>
          </p:cNvSpPr>
          <p:nvPr/>
        </p:nvSpPr>
        <p:spPr bwMode="auto">
          <a:xfrm>
            <a:off x="1536700" y="69596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455" name="TextBox 17"/>
          <p:cNvSpPr txBox="1">
            <a:spLocks noChangeArrowheads="1"/>
          </p:cNvSpPr>
          <p:nvPr/>
        </p:nvSpPr>
        <p:spPr bwMode="auto">
          <a:xfrm>
            <a:off x="136525" y="7064375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456" name="TextBox 17"/>
          <p:cNvSpPr txBox="1">
            <a:spLocks noChangeArrowheads="1"/>
          </p:cNvSpPr>
          <p:nvPr/>
        </p:nvSpPr>
        <p:spPr bwMode="auto">
          <a:xfrm rot="5400000">
            <a:off x="304007" y="6988969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457" name="TextBox 17"/>
          <p:cNvSpPr txBox="1">
            <a:spLocks noChangeArrowheads="1"/>
          </p:cNvSpPr>
          <p:nvPr/>
        </p:nvSpPr>
        <p:spPr bwMode="auto">
          <a:xfrm rot="5400000">
            <a:off x="96044" y="6685756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458" name="TextBox 17"/>
          <p:cNvSpPr txBox="1">
            <a:spLocks noChangeArrowheads="1"/>
          </p:cNvSpPr>
          <p:nvPr/>
        </p:nvSpPr>
        <p:spPr bwMode="auto">
          <a:xfrm rot="5400000">
            <a:off x="96044" y="6931819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4" name="Oval 43"/>
          <p:cNvSpPr/>
          <p:nvPr/>
        </p:nvSpPr>
        <p:spPr>
          <a:xfrm>
            <a:off x="881063" y="84201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460" name="TextBox 44"/>
          <p:cNvSpPr txBox="1">
            <a:spLocks noChangeArrowheads="1"/>
          </p:cNvSpPr>
          <p:nvPr/>
        </p:nvSpPr>
        <p:spPr bwMode="auto">
          <a:xfrm>
            <a:off x="1066800" y="8610600"/>
            <a:ext cx="723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/>
              <a:t>Bat drop</a:t>
            </a:r>
          </a:p>
        </p:txBody>
      </p:sp>
      <p:sp>
        <p:nvSpPr>
          <p:cNvPr id="46" name="Freeform 45"/>
          <p:cNvSpPr/>
          <p:nvPr/>
        </p:nvSpPr>
        <p:spPr>
          <a:xfrm>
            <a:off x="919163" y="8597900"/>
            <a:ext cx="228600" cy="228600"/>
          </a:xfrm>
          <a:custGeom>
            <a:avLst/>
            <a:gdLst>
              <a:gd name="connsiteX0" fmla="*/ 143227 w 143227"/>
              <a:gd name="connsiteY0" fmla="*/ 50800 h 71967"/>
              <a:gd name="connsiteX1" fmla="*/ 20461 w 143227"/>
              <a:gd name="connsiteY1" fmla="*/ 63500 h 71967"/>
              <a:gd name="connsiteX2" fmla="*/ 20461 w 143227"/>
              <a:gd name="connsiteY2" fmla="*/ 0 h 71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227" h="71967">
                <a:moveTo>
                  <a:pt x="143227" y="50800"/>
                </a:moveTo>
                <a:cubicBezTo>
                  <a:pt x="92074" y="61383"/>
                  <a:pt x="40922" y="71967"/>
                  <a:pt x="20461" y="63500"/>
                </a:cubicBezTo>
                <a:cubicBezTo>
                  <a:pt x="0" y="55033"/>
                  <a:pt x="10230" y="27516"/>
                  <a:pt x="20461" y="0"/>
                </a:cubicBezTo>
              </a:path>
            </a:pathLst>
          </a:cu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462" name="TextBox 17"/>
          <p:cNvSpPr txBox="1">
            <a:spLocks noChangeArrowheads="1"/>
          </p:cNvSpPr>
          <p:nvPr/>
        </p:nvSpPr>
        <p:spPr bwMode="auto">
          <a:xfrm rot="5400000">
            <a:off x="96044" y="7236619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52400" y="6248400"/>
            <a:ext cx="6324600" cy="19081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Posibles Preguntas Para Sus Jugadores: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Bateadores: ¿Que puede hacer para evitar batear bombos o pelotas globleadas?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Bateadores: ¿Por qué es mas efectivo batear pelotas que piquen en el suelo que bombos o pelotas gobleadas?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Corredor</a:t>
            </a:r>
            <a:r>
              <a:rPr lang="en-US" altLang="x-none" sz="1400"/>
              <a:t> de base: </a:t>
            </a:r>
            <a:r>
              <a:rPr lang="es-PR" altLang="x-none" sz="1400"/>
              <a:t>¿Qué observa para saber si tomar una base adicional?</a:t>
            </a:r>
            <a:r>
              <a:rPr lang="en-US" altLang="x-none" sz="1400"/>
              <a:t>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Jugador de campo: ¿Por qué es importante saber cuantos outs tienen?</a:t>
            </a:r>
            <a:endParaRPr lang="en-US" altLang="x-none" sz="1400"/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Jugador de campo: ¿Dada las reglas en efecto, como esto afecta su posicionamiento? ¿Juga corto o hacia atrás? ¿Por qué?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23383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Entrenador de Equipo/ Maestro 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/>
              <a:t>   </a:t>
            </a:r>
            <a:r>
              <a:rPr lang="es-PR" altLang="x-none" sz="1400"/>
              <a:t>Este juego es uno que se enfoca mayormente en el bateo, enfatizando el bateo </a:t>
            </a:r>
          </a:p>
          <a:p>
            <a:pPr eaLnBrk="1" hangingPunct="1"/>
            <a:r>
              <a:rPr lang="es-PR" altLang="x-none" sz="1400"/>
              <a:t>     controlado. Sin embargo,  los jugadores del campo corto pueden practicar   </a:t>
            </a:r>
          </a:p>
          <a:p>
            <a:pPr eaLnBrk="1" hangingPunct="1"/>
            <a:r>
              <a:rPr lang="es-PR" altLang="x-none" sz="1400"/>
              <a:t>     sus habilidades en el campo y toma de decisiones.</a:t>
            </a:r>
            <a:endParaRPr lang="en-US" altLang="x-none" sz="1400"/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/>
              <a:t>   Con cada práctica tenga un enfoque en específico (vea “Enfoque de este </a:t>
            </a:r>
          </a:p>
          <a:p>
            <a:pPr eaLnBrk="1" hangingPunct="1"/>
            <a:r>
              <a:rPr lang="es-PR" altLang="x-none" sz="1400"/>
              <a:t>     Juego de Práctica”).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/>
              <a:t>   </a:t>
            </a:r>
            <a:r>
              <a:rPr lang="es-PR" altLang="x-none" sz="1400"/>
              <a:t>¿Qué usted ve que ocurre?</a:t>
            </a:r>
            <a:endParaRPr lang="en-US" altLang="x-none" sz="1400"/>
          </a:p>
          <a:p>
            <a:pPr eaLnBrk="1" hangingPunct="1">
              <a:buFontTx/>
              <a:buChar char="•"/>
            </a:pPr>
            <a:r>
              <a:rPr lang="en-US" altLang="x-none" sz="1400"/>
              <a:t>   </a:t>
            </a:r>
            <a:r>
              <a:rPr lang="es-PR" altLang="x-none" sz="1400"/>
              <a:t>Juzgue lo que su jugador está haciendo bien y lo que no está </a:t>
            </a:r>
          </a:p>
          <a:p>
            <a:pPr eaLnBrk="1" hangingPunct="1"/>
            <a:r>
              <a:rPr lang="es-PR" altLang="x-none" sz="1400"/>
              <a:t>     funcionando bien.</a:t>
            </a:r>
            <a:endParaRPr lang="en-US" altLang="x-none" sz="1400"/>
          </a:p>
          <a:p>
            <a:pPr eaLnBrk="1" hangingPunct="1">
              <a:buFontTx/>
              <a:buChar char="•"/>
            </a:pPr>
            <a:r>
              <a:rPr lang="es-PR" altLang="x-none" sz="1400" b="1"/>
              <a:t>   ¡Déjale saber! </a:t>
            </a:r>
            <a:r>
              <a:rPr lang="es-PR" altLang="x-none" sz="1400" b="1" i="1">
                <a:sym typeface="Wingdings" charset="2"/>
              </a:rPr>
              <a:t></a:t>
            </a:r>
          </a:p>
        </p:txBody>
      </p:sp>
      <p:sp>
        <p:nvSpPr>
          <p:cNvPr id="19461" name="Text Box 8"/>
          <p:cNvSpPr txBox="1">
            <a:spLocks noChangeArrowheads="1"/>
          </p:cNvSpPr>
          <p:nvPr/>
        </p:nvSpPr>
        <p:spPr bwMode="auto">
          <a:xfrm>
            <a:off x="2436813" y="0"/>
            <a:ext cx="446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Lado de Entrenador de Equipo/ Maestro</a:t>
            </a:r>
          </a:p>
        </p:txBody>
      </p:sp>
      <p:sp>
        <p:nvSpPr>
          <p:cNvPr id="19462" name="Text Box 26"/>
          <p:cNvSpPr txBox="1">
            <a:spLocks noChangeArrowheads="1"/>
          </p:cNvSpPr>
          <p:nvPr/>
        </p:nvSpPr>
        <p:spPr bwMode="auto">
          <a:xfrm>
            <a:off x="2587625" y="457200"/>
            <a:ext cx="177482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1800" b="1" i="1">
                <a:solidFill>
                  <a:srgbClr val="000000"/>
                </a:solidFill>
              </a:rPr>
              <a:t>Péguele al Suelo</a:t>
            </a:r>
          </a:p>
        </p:txBody>
      </p:sp>
      <p:sp>
        <p:nvSpPr>
          <p:cNvPr id="19463" name="TextBox 7"/>
          <p:cNvSpPr txBox="1">
            <a:spLocks noChangeArrowheads="1"/>
          </p:cNvSpPr>
          <p:nvPr/>
        </p:nvSpPr>
        <p:spPr bwMode="auto">
          <a:xfrm>
            <a:off x="152400" y="3429000"/>
            <a:ext cx="6324600" cy="2632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Enfoque de este Juego de Práctica: </a:t>
            </a:r>
          </a:p>
          <a:p>
            <a:pPr eaLnBrk="1" hangingPunct="1"/>
            <a:r>
              <a:rPr lang="es-PR" altLang="x-none" sz="1800" b="1" i="1"/>
              <a:t>Ofensiva: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Evitar intentar pegarle muy fuerte cuando batea.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Bateos a nivel.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Reacción rápida a pelotas que han sido bateadas</a:t>
            </a:r>
            <a:r>
              <a:rPr lang="es-PR" altLang="x-none" sz="1500"/>
              <a:t>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s-PR" altLang="x-none" sz="1800" b="1" i="1"/>
              <a:t>Defensiva: 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Posicionamiento apropiado en el campo.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Fildear las bolas del suelo y atrapar las lineas.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Decidir a que base tirar dado el numero de outs y corredores en las bases.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Comunicación con los compañeros.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6"/>
          <p:cNvSpPr txBox="1">
            <a:spLocks noChangeArrowheads="1"/>
          </p:cNvSpPr>
          <p:nvPr/>
        </p:nvSpPr>
        <p:spPr bwMode="auto">
          <a:xfrm>
            <a:off x="609600" y="923925"/>
            <a:ext cx="61722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solidFill>
                  <a:srgbClr val="FF3300"/>
                </a:solidFill>
              </a:rPr>
              <a:t>“</a:t>
            </a:r>
            <a:r>
              <a:rPr lang="es-PR" altLang="x-none" sz="2800">
                <a:solidFill>
                  <a:srgbClr val="FF3300"/>
                </a:solidFill>
              </a:rPr>
              <a:t>¿</a:t>
            </a:r>
            <a:r>
              <a:rPr lang="es-PR" altLang="x-none" sz="2800" b="1" i="1">
                <a:solidFill>
                  <a:srgbClr val="FF3300"/>
                </a:solidFill>
              </a:rPr>
              <a:t>Quedarse o Irse?” </a:t>
            </a:r>
          </a:p>
        </p:txBody>
      </p:sp>
      <p:sp>
        <p:nvSpPr>
          <p:cNvPr id="20483" name="Text Box 33"/>
          <p:cNvSpPr txBox="1">
            <a:spLocks noChangeArrowheads="1"/>
          </p:cNvSpPr>
          <p:nvPr/>
        </p:nvSpPr>
        <p:spPr bwMode="auto">
          <a:xfrm>
            <a:off x="609600" y="1657350"/>
            <a:ext cx="6159500" cy="1924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3300"/>
                </a:solidFill>
              </a:rPr>
              <a:t>Formato del Juego / Reglas: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100">
                <a:solidFill>
                  <a:srgbClr val="FF3300"/>
                </a:solidFill>
              </a:rPr>
              <a:t>Equipos de 5,6 o 7 jugadores (dependiendo del tamaño total del equipo y diseño de la temporada).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100">
                <a:solidFill>
                  <a:srgbClr val="FF3300"/>
                </a:solidFill>
              </a:rPr>
              <a:t>No hay pitcher. El bateador tira la bola al aire e intenta pegarle bien. Usted tiene 4 oportunidades.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100">
                <a:solidFill>
                  <a:srgbClr val="FF3300"/>
                </a:solidFill>
              </a:rPr>
              <a:t>Los outs se  anotan de la siguiente forma:  El objetivos de los jugadores del campo es de devolver las pelotas bateadas dentro del campo al catcher. El catcher  debe atrapar la pelota y pisar la base home. Cualquier corredor que no este en contacto con una base es considerado out.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100">
                <a:solidFill>
                  <a:srgbClr val="FF3300"/>
                </a:solidFill>
              </a:rPr>
              <a:t>Las pelotas bateadas no pueden picar dentro del triangulo rojo, si lo hace es considerada foul.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100">
                <a:solidFill>
                  <a:srgbClr val="FF3300"/>
                </a:solidFill>
              </a:rPr>
              <a:t>Los corredores corren en la dirección en contra del reloj, en la parte exterior de las bases. Una vez se deja la base no puede volver, debe ir a la próxima base.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100">
                <a:solidFill>
                  <a:srgbClr val="FF3300"/>
                </a:solidFill>
              </a:rPr>
              <a:t>Correr y tocar todas la bases = 1 punto. Batear un “home run” = 2 puntos.</a:t>
            </a: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1066800" y="466725"/>
            <a:ext cx="4724400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3300"/>
                </a:solidFill>
              </a:rPr>
              <a:t>CARTA DE PRACTICA DEL EQUIPO</a:t>
            </a: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4848225" y="0"/>
            <a:ext cx="2051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Lado del Jugador</a:t>
            </a:r>
          </a:p>
        </p:txBody>
      </p:sp>
      <p:sp>
        <p:nvSpPr>
          <p:cNvPr id="20487" name="Text Box 33"/>
          <p:cNvSpPr txBox="1">
            <a:spLocks noChangeArrowheads="1"/>
          </p:cNvSpPr>
          <p:nvPr/>
        </p:nvSpPr>
        <p:spPr bwMode="auto">
          <a:xfrm>
            <a:off x="609600" y="3822700"/>
            <a:ext cx="6172200" cy="18923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>
                <a:solidFill>
                  <a:srgbClr val="FF3300"/>
                </a:solidFill>
              </a:rPr>
              <a:t>Organización &amp; modificaciones: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100">
                <a:solidFill>
                  <a:srgbClr val="FF3300"/>
                </a:solidFill>
              </a:rPr>
              <a:t>1 plato home y 7 bases en el campo con un espacio uniforme entre cada una. La distancia sugerida entre las bases es de 20-25 pies. Los ajustes son basados en el juicio del maestro. 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100" b="1" i="1">
                <a:solidFill>
                  <a:srgbClr val="FF3300"/>
                </a:solidFill>
              </a:rPr>
              <a:t>Posibles modificaciones: </a:t>
            </a:r>
            <a:r>
              <a:rPr lang="es-PR" altLang="x-none" sz="1100">
                <a:solidFill>
                  <a:srgbClr val="FF3300"/>
                </a:solidFill>
              </a:rPr>
              <a:t>Los juegos pueden ser por tiempo (la ofensiva y defensiva pueden anotar puntos por medio de las carreras y outs respectivamente. Utilice un bate con un lado plano. Utilice pelotas de tenis en lugar de las bolas de softball y no se necesitan guantes. Utilice una T para batear.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100" b="1" i="1">
                <a:solidFill>
                  <a:srgbClr val="FF3300"/>
                </a:solidFill>
              </a:rPr>
              <a:t>Otras formas posibles para dar un out: </a:t>
            </a:r>
            <a:r>
              <a:rPr lang="es-PR" altLang="x-none" sz="1100">
                <a:solidFill>
                  <a:srgbClr val="FF3300"/>
                </a:solidFill>
              </a:rPr>
              <a:t>Cualquier combinación de 3 o 4 fouls y “swings-and misses”. Los corredores corren por el interior de las bases, bombos o bolas gobleadas que son atrapadas. Por ultimo, pasar la bola a una base; cualquier corredor de camino a esa base se considera out.   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 rot="-2745188">
            <a:off x="3087687" y="7294563"/>
            <a:ext cx="1014413" cy="1023938"/>
          </a:xfrm>
          <a:prstGeom prst="rect">
            <a:avLst/>
          </a:prstGeom>
          <a:solidFill>
            <a:srgbClr val="24C335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16200000" flipV="1">
            <a:off x="1752600" y="6705600"/>
            <a:ext cx="1828800" cy="18288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3581400" y="6705600"/>
            <a:ext cx="1828800" cy="18288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216400" y="77343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492" name="TextBox 17"/>
          <p:cNvSpPr txBox="1">
            <a:spLocks noChangeArrowheads="1"/>
          </p:cNvSpPr>
          <p:nvPr/>
        </p:nvSpPr>
        <p:spPr bwMode="auto">
          <a:xfrm>
            <a:off x="3124200" y="55626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20493" name="TextBox 17"/>
          <p:cNvSpPr txBox="1">
            <a:spLocks noChangeArrowheads="1"/>
          </p:cNvSpPr>
          <p:nvPr/>
        </p:nvSpPr>
        <p:spPr bwMode="auto">
          <a:xfrm>
            <a:off x="2836863" y="6835775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20494" name="TextBox 17"/>
          <p:cNvSpPr txBox="1">
            <a:spLocks noChangeArrowheads="1"/>
          </p:cNvSpPr>
          <p:nvPr/>
        </p:nvSpPr>
        <p:spPr bwMode="auto">
          <a:xfrm>
            <a:off x="5072063" y="7577138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 rot="-2798984">
            <a:off x="1740694" y="7444582"/>
            <a:ext cx="631825" cy="12906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496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7" name="TextBox 17"/>
          <p:cNvSpPr txBox="1">
            <a:spLocks noChangeArrowheads="1"/>
          </p:cNvSpPr>
          <p:nvPr/>
        </p:nvSpPr>
        <p:spPr bwMode="auto">
          <a:xfrm>
            <a:off x="2079625" y="76454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8" name="TextBox 17"/>
          <p:cNvSpPr txBox="1">
            <a:spLocks noChangeArrowheads="1"/>
          </p:cNvSpPr>
          <p:nvPr/>
        </p:nvSpPr>
        <p:spPr bwMode="auto">
          <a:xfrm>
            <a:off x="2232025" y="7950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9" name="TextBox 17"/>
          <p:cNvSpPr txBox="1">
            <a:spLocks noChangeArrowheads="1"/>
          </p:cNvSpPr>
          <p:nvPr/>
        </p:nvSpPr>
        <p:spPr bwMode="auto">
          <a:xfrm>
            <a:off x="1622425" y="74930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500" name="TextBox 17"/>
          <p:cNvSpPr txBox="1">
            <a:spLocks noChangeArrowheads="1"/>
          </p:cNvSpPr>
          <p:nvPr/>
        </p:nvSpPr>
        <p:spPr bwMode="auto">
          <a:xfrm>
            <a:off x="1851025" y="7927975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819400" y="77343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3505200" y="5867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 flipV="1">
            <a:off x="4114800" y="6248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4419600" y="7010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2743200" y="6248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3505200" y="84582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5181600" y="75438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508" name="TextBox 54"/>
          <p:cNvSpPr txBox="1">
            <a:spLocks noChangeArrowheads="1"/>
          </p:cNvSpPr>
          <p:nvPr/>
        </p:nvSpPr>
        <p:spPr bwMode="auto">
          <a:xfrm>
            <a:off x="5321300" y="7429500"/>
            <a:ext cx="7191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/>
              <a:t>= bases</a:t>
            </a:r>
          </a:p>
        </p:txBody>
      </p:sp>
      <p:sp>
        <p:nvSpPr>
          <p:cNvPr id="20509" name="TextBox 17"/>
          <p:cNvSpPr txBox="1">
            <a:spLocks noChangeArrowheads="1"/>
          </p:cNvSpPr>
          <p:nvPr/>
        </p:nvSpPr>
        <p:spPr bwMode="auto">
          <a:xfrm>
            <a:off x="1927225" y="7569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510" name="TextBox 57"/>
          <p:cNvSpPr txBox="1">
            <a:spLocks noChangeArrowheads="1"/>
          </p:cNvSpPr>
          <p:nvPr/>
        </p:nvSpPr>
        <p:spPr bwMode="auto">
          <a:xfrm>
            <a:off x="5321300" y="7764463"/>
            <a:ext cx="868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/>
              <a:t>= fielders</a:t>
            </a:r>
          </a:p>
        </p:txBody>
      </p:sp>
      <p:sp>
        <p:nvSpPr>
          <p:cNvPr id="20511" name="TextBox 58"/>
          <p:cNvSpPr txBox="1">
            <a:spLocks noChangeArrowheads="1"/>
          </p:cNvSpPr>
          <p:nvPr/>
        </p:nvSpPr>
        <p:spPr bwMode="auto">
          <a:xfrm>
            <a:off x="990600" y="8458200"/>
            <a:ext cx="863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100"/>
              <a:t>hitting team</a:t>
            </a:r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 flipV="1">
            <a:off x="1219200" y="8153400"/>
            <a:ext cx="338138" cy="393700"/>
          </a:xfrm>
          <a:custGeom>
            <a:avLst/>
            <a:gdLst>
              <a:gd name="T0" fmla="*/ 595403 w 217312"/>
              <a:gd name="T1" fmla="*/ 0 h 393700"/>
              <a:gd name="T2" fmla="*/ 37213 w 217312"/>
              <a:gd name="T3" fmla="*/ 127000 h 393700"/>
              <a:gd name="T4" fmla="*/ 818681 w 217312"/>
              <a:gd name="T5" fmla="*/ 393700 h 393700"/>
              <a:gd name="T6" fmla="*/ 0 60000 65536"/>
              <a:gd name="T7" fmla="*/ 0 60000 65536"/>
              <a:gd name="T8" fmla="*/ 0 60000 65536"/>
              <a:gd name="T9" fmla="*/ 0 w 217312"/>
              <a:gd name="T10" fmla="*/ 0 h 393700"/>
              <a:gd name="T11" fmla="*/ 217312 w 217312"/>
              <a:gd name="T12" fmla="*/ 393700 h 3937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312" h="393700">
                <a:moveTo>
                  <a:pt x="158045" y="0"/>
                </a:moveTo>
                <a:cubicBezTo>
                  <a:pt x="79022" y="30691"/>
                  <a:pt x="0" y="61383"/>
                  <a:pt x="9878" y="127000"/>
                </a:cubicBezTo>
                <a:cubicBezTo>
                  <a:pt x="19756" y="192617"/>
                  <a:pt x="217312" y="393700"/>
                  <a:pt x="217312" y="393700"/>
                </a:cubicBezTo>
              </a:path>
            </a:pathLst>
          </a:custGeom>
          <a:noFill/>
          <a:ln w="25400">
            <a:solidFill>
              <a:schemeClr val="tx1"/>
            </a:solidFill>
            <a:miter lim="800000"/>
            <a:headEnd type="none" w="lg" len="lg"/>
            <a:tailEnd type="stealth" w="lg" len="lg"/>
          </a:ln>
          <a:effectLst>
            <a:outerShdw blurRad="635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0513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3048000" y="8001000"/>
            <a:ext cx="1066800" cy="500063"/>
          </a:xfrm>
          <a:custGeom>
            <a:avLst/>
            <a:gdLst>
              <a:gd name="T0" fmla="*/ 0 w 1824566"/>
              <a:gd name="T1" fmla="*/ 0 h 914400"/>
              <a:gd name="T2" fmla="*/ 180232 w 1824566"/>
              <a:gd name="T3" fmla="*/ 149555 h 914400"/>
              <a:gd name="T4" fmla="*/ 364695 w 1824566"/>
              <a:gd name="T5" fmla="*/ 692 h 914400"/>
              <a:gd name="T6" fmla="*/ 0 w 1824566"/>
              <a:gd name="T7" fmla="*/ 0 h 914400"/>
              <a:gd name="T8" fmla="*/ 0 60000 65536"/>
              <a:gd name="T9" fmla="*/ 0 60000 65536"/>
              <a:gd name="T10" fmla="*/ 0 60000 65536"/>
              <a:gd name="T11" fmla="*/ 0 60000 65536"/>
              <a:gd name="T12" fmla="*/ 0 w 1824566"/>
              <a:gd name="T13" fmla="*/ 0 h 914400"/>
              <a:gd name="T14" fmla="*/ 1824566 w 1824566"/>
              <a:gd name="T15" fmla="*/ 914400 h 9144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24566" h="914400">
                <a:moveTo>
                  <a:pt x="0" y="0"/>
                </a:moveTo>
                <a:lnTo>
                  <a:pt x="901700" y="914400"/>
                </a:lnTo>
                <a:lnTo>
                  <a:pt x="1824566" y="423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outerShdw blurRad="635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64" name="Rectangle 63"/>
          <p:cNvSpPr/>
          <p:nvPr/>
        </p:nvSpPr>
        <p:spPr>
          <a:xfrm>
            <a:off x="2438400" y="7010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516" name="TextBox 17"/>
          <p:cNvSpPr txBox="1">
            <a:spLocks noChangeArrowheads="1"/>
          </p:cNvSpPr>
          <p:nvPr/>
        </p:nvSpPr>
        <p:spPr bwMode="auto">
          <a:xfrm>
            <a:off x="4572000" y="58674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20517" name="TextBox 17"/>
          <p:cNvSpPr txBox="1">
            <a:spLocks noChangeArrowheads="1"/>
          </p:cNvSpPr>
          <p:nvPr/>
        </p:nvSpPr>
        <p:spPr bwMode="auto">
          <a:xfrm>
            <a:off x="3886200" y="6683375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20518" name="TextBox 17"/>
          <p:cNvSpPr txBox="1">
            <a:spLocks noChangeArrowheads="1"/>
          </p:cNvSpPr>
          <p:nvPr/>
        </p:nvSpPr>
        <p:spPr bwMode="auto">
          <a:xfrm>
            <a:off x="3429000" y="7924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20519" name="TextBox 17"/>
          <p:cNvSpPr txBox="1">
            <a:spLocks noChangeArrowheads="1"/>
          </p:cNvSpPr>
          <p:nvPr/>
        </p:nvSpPr>
        <p:spPr bwMode="auto">
          <a:xfrm>
            <a:off x="1981200" y="59436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70" name="Oval 69"/>
          <p:cNvSpPr/>
          <p:nvPr/>
        </p:nvSpPr>
        <p:spPr>
          <a:xfrm>
            <a:off x="3814763" y="83820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521" name="TextBox 70"/>
          <p:cNvSpPr txBox="1">
            <a:spLocks noChangeArrowheads="1"/>
          </p:cNvSpPr>
          <p:nvPr/>
        </p:nvSpPr>
        <p:spPr bwMode="auto">
          <a:xfrm>
            <a:off x="4305300" y="8382000"/>
            <a:ext cx="723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/>
              <a:t>Bat drop</a:t>
            </a:r>
          </a:p>
        </p:txBody>
      </p:sp>
      <p:sp>
        <p:nvSpPr>
          <p:cNvPr id="72" name="Freeform 71"/>
          <p:cNvSpPr/>
          <p:nvPr/>
        </p:nvSpPr>
        <p:spPr>
          <a:xfrm rot="20283314">
            <a:off x="3867150" y="8470900"/>
            <a:ext cx="522288" cy="261938"/>
          </a:xfrm>
          <a:custGeom>
            <a:avLst/>
            <a:gdLst>
              <a:gd name="connsiteX0" fmla="*/ 143227 w 143227"/>
              <a:gd name="connsiteY0" fmla="*/ 50800 h 71967"/>
              <a:gd name="connsiteX1" fmla="*/ 20461 w 143227"/>
              <a:gd name="connsiteY1" fmla="*/ 63500 h 71967"/>
              <a:gd name="connsiteX2" fmla="*/ 20461 w 143227"/>
              <a:gd name="connsiteY2" fmla="*/ 0 h 71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227" h="71967">
                <a:moveTo>
                  <a:pt x="143227" y="50800"/>
                </a:moveTo>
                <a:cubicBezTo>
                  <a:pt x="92074" y="61383"/>
                  <a:pt x="40922" y="71967"/>
                  <a:pt x="20461" y="63500"/>
                </a:cubicBezTo>
                <a:cubicBezTo>
                  <a:pt x="0" y="55033"/>
                  <a:pt x="10230" y="27516"/>
                  <a:pt x="20461" y="0"/>
                </a:cubicBezTo>
              </a:path>
            </a:pathLst>
          </a:cu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52400" y="5562600"/>
            <a:ext cx="6324600" cy="2124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Posibles Preguntas Para Sus Jugadores:</a:t>
            </a:r>
          </a:p>
          <a:p>
            <a:pPr eaLnBrk="1" hangingPunct="1"/>
            <a:r>
              <a:rPr lang="es-PR" altLang="x-none" sz="1400" b="1"/>
              <a:t>Ofensiva: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¿Cuáles serian buenos lugares en el campo hacia donde pegar la pelota?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¿Qué le ayudara a decidir si bebe avanzar a la siguiente base?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¿Qué puede prevenir el pegar bombos o pelotas globeadas fáciles de atrapar? ¿Qué bombos o bolas globeadas son mas efectivas? ¿Cuáles son menos efectivos? </a:t>
            </a:r>
          </a:p>
          <a:p>
            <a:pPr eaLnBrk="1" hangingPunct="1"/>
            <a:r>
              <a:rPr lang="es-PR" altLang="x-none" sz="1400" b="1"/>
              <a:t>Defensiva: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¿Cómo puede ayudar a su equipo cuando intentan hacer llegar la bola al catcher?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¿Qué puede hacer cuando la bola es pegada lejos?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¿Qué puede influenciar su posicionamiento en el campo?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5081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Entrenador de Equipo/ Maestro 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/>
              <a:t>   </a:t>
            </a:r>
            <a:r>
              <a:rPr lang="es-PR" altLang="x-none" sz="1200"/>
              <a:t>Con cada práctica, tenga un enfoque específico (vea “Enfoque de este </a:t>
            </a:r>
          </a:p>
          <a:p>
            <a:pPr eaLnBrk="1" hangingPunct="1"/>
            <a:r>
              <a:rPr lang="es-PR" altLang="x-none" sz="1200"/>
              <a:t>     Juego de Práctica”).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/>
              <a:t>   </a:t>
            </a:r>
            <a:r>
              <a:rPr lang="es-PR" altLang="x-none" sz="1200"/>
              <a:t>¿Qué usted ve que ocurre?</a:t>
            </a:r>
            <a:endParaRPr lang="en-US" altLang="x-none" sz="1200"/>
          </a:p>
          <a:p>
            <a:pPr eaLnBrk="1" hangingPunct="1">
              <a:buFontTx/>
              <a:buChar char="•"/>
            </a:pPr>
            <a:r>
              <a:rPr lang="en-US" altLang="x-none" sz="1200"/>
              <a:t>   </a:t>
            </a:r>
            <a:r>
              <a:rPr lang="es-PR" altLang="x-none" sz="1200"/>
              <a:t>Juzgue lo que su jugador está haciendo bien y lo que no está </a:t>
            </a:r>
          </a:p>
          <a:p>
            <a:pPr eaLnBrk="1" hangingPunct="1"/>
            <a:r>
              <a:rPr lang="es-PR" altLang="x-none" sz="1200"/>
              <a:t>     funcionando bien.</a:t>
            </a:r>
            <a:endParaRPr lang="en-US" altLang="x-none" sz="1200"/>
          </a:p>
          <a:p>
            <a:pPr eaLnBrk="1" hangingPunct="1">
              <a:buFontTx/>
              <a:buChar char="•"/>
            </a:pPr>
            <a:r>
              <a:rPr lang="es-PR" altLang="x-none" sz="1200" b="1"/>
              <a:t>   ¡Déjale saber! </a:t>
            </a:r>
            <a:r>
              <a:rPr lang="es-PR" altLang="x-none" sz="1200" b="1" i="1">
                <a:sym typeface="Wingdings" charset="2"/>
              </a:rPr>
              <a:t></a:t>
            </a:r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2436813" y="0"/>
            <a:ext cx="446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Lado de Entrenador de Equipo/ Maestro</a:t>
            </a:r>
          </a:p>
        </p:txBody>
      </p:sp>
      <p:sp>
        <p:nvSpPr>
          <p:cNvPr id="21510" name="Text Box 26"/>
          <p:cNvSpPr txBox="1">
            <a:spLocks noChangeArrowheads="1"/>
          </p:cNvSpPr>
          <p:nvPr/>
        </p:nvSpPr>
        <p:spPr bwMode="auto">
          <a:xfrm>
            <a:off x="2339975" y="457200"/>
            <a:ext cx="227012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1800" b="1" i="1"/>
              <a:t>“¿Quedarse o Irse?” </a:t>
            </a:r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152400" y="2590800"/>
            <a:ext cx="6324600" cy="27701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Enfoque de este Juego de Práctica: </a:t>
            </a:r>
          </a:p>
          <a:p>
            <a:pPr eaLnBrk="1" hangingPunct="1"/>
            <a:r>
              <a:rPr lang="es-PR" altLang="x-none" sz="1800" b="1" i="1"/>
              <a:t>Ofensiva: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 El enfoque principal es el aprender a tomar decisiones cuando corre las bases. </a:t>
            </a:r>
          </a:p>
          <a:p>
            <a:pPr eaLnBrk="1" hangingPunct="1"/>
            <a:r>
              <a:rPr lang="es-PR" altLang="x-none" sz="1200"/>
              <a:t>    Con en incremento de bases en el campo hay mas oportunidades para tomar </a:t>
            </a:r>
          </a:p>
          <a:p>
            <a:pPr eaLnBrk="1" hangingPunct="1"/>
            <a:r>
              <a:rPr lang="es-PR" altLang="x-none" sz="1200"/>
              <a:t>    decisiones.</a:t>
            </a:r>
          </a:p>
          <a:p>
            <a:pPr eaLnBrk="1" hangingPunct="1"/>
            <a:r>
              <a:rPr lang="en-US" altLang="x-none" sz="1200"/>
              <a:t>2. </a:t>
            </a:r>
            <a:r>
              <a:rPr lang="es-PR" altLang="x-none" sz="1200"/>
              <a:t>Pégale a la pelota en el mejor lugar, ya sea por medio de tirarla en el aire o en  </a:t>
            </a:r>
          </a:p>
          <a:p>
            <a:pPr eaLnBrk="1" hangingPunct="1"/>
            <a:r>
              <a:rPr lang="es-PR" altLang="x-none" sz="1200"/>
              <a:t>    la T.</a:t>
            </a:r>
          </a:p>
          <a:p>
            <a:pPr eaLnBrk="1" hangingPunct="1">
              <a:buFontTx/>
              <a:buAutoNum type="arabicPeriod"/>
            </a:pPr>
            <a:endParaRPr lang="en-US" altLang="x-none" sz="1000"/>
          </a:p>
          <a:p>
            <a:pPr eaLnBrk="1" hangingPunct="1"/>
            <a:r>
              <a:rPr lang="es-PR" altLang="x-none" sz="1800" b="1" i="1"/>
              <a:t>Defensiva: 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200"/>
              <a:t> Atrapar y fildear las bolas; tirar.</a:t>
            </a:r>
          </a:p>
          <a:p>
            <a:pPr eaLnBrk="1" hangingPunct="1"/>
            <a:r>
              <a:rPr lang="es-PR" altLang="x-none" sz="1200"/>
              <a:t>2. Trabajar juntos para hacer llegar la bola al catcher.</a:t>
            </a:r>
          </a:p>
          <a:p>
            <a:pPr eaLnBrk="1" hangingPunct="1"/>
            <a:r>
              <a:rPr lang="es-PR" altLang="x-none" sz="1200"/>
              <a:t>3. Comunicarse con sus compañeros y ajuste de posiciones para hacer llegar la pelota al catcher.</a:t>
            </a:r>
          </a:p>
          <a:p>
            <a:pPr eaLnBrk="1" hangingPunct="1"/>
            <a:r>
              <a:rPr lang="es-PR" altLang="x-none" sz="1200"/>
              <a:t>4. Mantener la posición para tener una cobertura entera del campo.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6"/>
          <p:cNvSpPr txBox="1">
            <a:spLocks noChangeArrowheads="1"/>
          </p:cNvSpPr>
          <p:nvPr/>
        </p:nvSpPr>
        <p:spPr bwMode="auto">
          <a:xfrm>
            <a:off x="685800" y="1082675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solidFill>
                  <a:srgbClr val="FF3300"/>
                </a:solidFill>
              </a:rPr>
              <a:t>“Adivine el Pitcheo-En la Línea” </a:t>
            </a:r>
          </a:p>
        </p:txBody>
      </p:sp>
      <p:sp>
        <p:nvSpPr>
          <p:cNvPr id="22531" name="Text Box 33"/>
          <p:cNvSpPr txBox="1">
            <a:spLocks noChangeArrowheads="1"/>
          </p:cNvSpPr>
          <p:nvPr/>
        </p:nvSpPr>
        <p:spPr bwMode="auto">
          <a:xfrm>
            <a:off x="685800" y="1844675"/>
            <a:ext cx="5930900" cy="29860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3300"/>
                </a:solidFill>
              </a:rPr>
              <a:t>Formato del Juego / Reglas: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Par de jugadores: 1 bateador en postura de bateo y 1 pitcher.  El bateador no tiene un bate (o puede tener un bate pero </a:t>
            </a:r>
            <a:r>
              <a:rPr lang="es-PR" altLang="x-none" sz="1400" b="1">
                <a:solidFill>
                  <a:srgbClr val="FF3300"/>
                </a:solidFill>
              </a:rPr>
              <a:t>no puede batear los pitches</a:t>
            </a:r>
            <a:r>
              <a:rPr lang="es-PR" altLang="x-none" sz="1400">
                <a:solidFill>
                  <a:srgbClr val="FF3300"/>
                </a:solidFill>
              </a:rPr>
              <a:t>).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El pitcher intenta pegarle a la zona de strike (preferiblemente las líneas que marcan la zona de strike). Mientras tanto el bateador adivina si el pitcheo es un strike.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El bateador debe decir “Bola” o “Strike” ANTES DE QUE PASE EL PLATO DE HOME.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Para el pitcher: Un strike = 1 punto, un strike “en la línea” = 3 puntos.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Para el bateador: Adivinar correctamente si el pitcheo es una bola o strike = 1 punto.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Esto puede ser utilizado para pitcheos que sean “underhand”  o “overhand”.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>
                <a:solidFill>
                  <a:srgbClr val="FF3300"/>
                </a:solidFill>
              </a:rPr>
              <a:t>Los juegos van a 10 puntos. Luego intercambien su posición.</a:t>
            </a: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104900" y="473075"/>
            <a:ext cx="4648200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3300"/>
                </a:solidFill>
              </a:rPr>
              <a:t>CARTA DE PRACTICA DEL EQUIPO</a:t>
            </a: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4848225" y="0"/>
            <a:ext cx="2051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Lado del Jugador</a:t>
            </a:r>
          </a:p>
        </p:txBody>
      </p:sp>
      <p:sp>
        <p:nvSpPr>
          <p:cNvPr id="22535" name="Text Box 33"/>
          <p:cNvSpPr txBox="1">
            <a:spLocks noChangeArrowheads="1"/>
          </p:cNvSpPr>
          <p:nvPr/>
        </p:nvSpPr>
        <p:spPr bwMode="auto">
          <a:xfrm>
            <a:off x="685800" y="5045075"/>
            <a:ext cx="5943600" cy="31083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3300"/>
                </a:solidFill>
              </a:rPr>
              <a:t>Organización &amp; modificaciones: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>
                <a:solidFill>
                  <a:srgbClr val="FF3300"/>
                </a:solidFill>
              </a:rPr>
              <a:t>Utilice cinta adhesiva o tiza para marcar la zona de strike en un colchón apoyado en la pared.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>
                <a:solidFill>
                  <a:srgbClr val="FF3300"/>
                </a:solidFill>
              </a:rPr>
              <a:t>Marque varias zonas de strike a una altura apropiada y lo suficientemente apartados para que múltiples jugadores puedan jugar.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>
                <a:solidFill>
                  <a:srgbClr val="FF3300"/>
                </a:solidFill>
              </a:rPr>
              <a:t>Si se encuentra en un campo de beisbol, forme grupos de 4 donde la tercera persona sea le catcher y el cuarto el umpire (el que indica si el pitcheo es realmente bola o strike).  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 b="1" i="1">
                <a:solidFill>
                  <a:srgbClr val="FF3300"/>
                </a:solidFill>
              </a:rPr>
              <a:t>Posible Modificación: </a:t>
            </a:r>
            <a:r>
              <a:rPr lang="es-PR" altLang="x-none" sz="1400">
                <a:solidFill>
                  <a:srgbClr val="FF3300"/>
                </a:solidFill>
              </a:rPr>
              <a:t>Utilice bolas de tenis como substitución.</a:t>
            </a:r>
          </a:p>
          <a:p>
            <a:pPr eaLnBrk="1" hangingPunct="1">
              <a:buFont typeface="Lucida Grande" charset="0"/>
              <a:buChar char="•"/>
            </a:pPr>
            <a:r>
              <a:rPr lang="es-PR" altLang="x-none" sz="1400" b="1" i="1">
                <a:solidFill>
                  <a:srgbClr val="FF3300"/>
                </a:solidFill>
              </a:rPr>
              <a:t>Posible Reto Adicional:  </a:t>
            </a:r>
            <a:r>
              <a:rPr lang="es-PR" altLang="x-none" sz="1400">
                <a:solidFill>
                  <a:srgbClr val="FF3300"/>
                </a:solidFill>
              </a:rPr>
              <a:t>Usted recibe 20 pitches. Vea el porciento de estos que son cantados como strike y el porciento “en la linea”. Por ejemplo, (12 strikes/ 20 pitches) * 100 = 60% de los pitcheos fueron strikes.  </a:t>
            </a:r>
          </a:p>
          <a:p>
            <a:pPr eaLnBrk="1" hangingPunct="1">
              <a:buFont typeface="Lucida Grande" charset="0"/>
              <a:buChar char="•"/>
            </a:pPr>
            <a:endParaRPr lang="en-US" altLang="x-none" sz="1200">
              <a:solidFill>
                <a:srgbClr val="FF3300"/>
              </a:solidFill>
            </a:endParaRPr>
          </a:p>
        </p:txBody>
      </p:sp>
      <p:sp>
        <p:nvSpPr>
          <p:cNvPr id="22536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2537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52400" y="5562600"/>
            <a:ext cx="6324600" cy="30321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 dirty="0"/>
              <a:t>Posibles Preguntas Para Sus Jugadores:</a:t>
            </a:r>
          </a:p>
          <a:p>
            <a:pPr eaLnBrk="1" hangingPunct="1"/>
            <a:r>
              <a:rPr lang="en-US" altLang="x-none" sz="1800" b="1" i="1" dirty="0"/>
              <a:t>Catcher: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 dirty="0"/>
              <a:t> </a:t>
            </a:r>
            <a:r>
              <a:rPr lang="es-PR" altLang="x-none" sz="1400" dirty="0"/>
              <a:t>¿Qué puede hacer para ayudarle al pitcher a pegarle al objetivo?</a:t>
            </a:r>
            <a:endParaRPr lang="en-US" altLang="x-none" sz="1400" dirty="0"/>
          </a:p>
          <a:p>
            <a:pPr eaLnBrk="1" hangingPunct="1">
              <a:buFontTx/>
              <a:buAutoNum type="arabicPeriod"/>
            </a:pPr>
            <a:r>
              <a:rPr lang="es-PR" altLang="x-none" sz="1400" dirty="0"/>
              <a:t> ¿Cómo se puede ajustar a un </a:t>
            </a:r>
            <a:r>
              <a:rPr lang="es-PR" altLang="x-none" sz="1400" dirty="0" err="1"/>
              <a:t>pitcheo</a:t>
            </a:r>
            <a:r>
              <a:rPr lang="es-PR" altLang="x-none" sz="1400" dirty="0"/>
              <a:t> bajo? </a:t>
            </a:r>
            <a:r>
              <a:rPr lang="es-PR" altLang="x-none" sz="1400" dirty="0" smtClean="0"/>
              <a:t>(por </a:t>
            </a:r>
            <a:r>
              <a:rPr lang="es-PR" altLang="x-none" sz="1400" dirty="0"/>
              <a:t>ejemplo, que pique o ruede por el suelo)</a:t>
            </a:r>
          </a:p>
          <a:p>
            <a:pPr eaLnBrk="1" hangingPunct="1"/>
            <a:endParaRPr lang="es-PR" altLang="x-none" sz="600" b="1" i="1" dirty="0"/>
          </a:p>
          <a:p>
            <a:pPr eaLnBrk="1" hangingPunct="1"/>
            <a:r>
              <a:rPr lang="es-PR" altLang="x-none" sz="1800" b="1" i="1" dirty="0"/>
              <a:t>Bateador: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 dirty="0"/>
              <a:t>¿Qué </a:t>
            </a:r>
            <a:r>
              <a:rPr lang="es-PR" altLang="x-none" sz="1400" dirty="0" err="1"/>
              <a:t>pitcheos</a:t>
            </a:r>
            <a:r>
              <a:rPr lang="es-PR" altLang="x-none" sz="1400" dirty="0"/>
              <a:t> son mas difíciles de juzgar como bola o strike?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 dirty="0"/>
              <a:t>¿Qué puede hacer para mantener los ojos en la pelota a todo momento?</a:t>
            </a:r>
          </a:p>
          <a:p>
            <a:pPr eaLnBrk="1" hangingPunct="1"/>
            <a:endParaRPr lang="en-US" altLang="x-none" sz="600" dirty="0"/>
          </a:p>
          <a:p>
            <a:pPr eaLnBrk="1" hangingPunct="1"/>
            <a:r>
              <a:rPr lang="en-US" altLang="x-none" sz="1800" b="1" i="1" dirty="0"/>
              <a:t>Pitcher: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 dirty="0"/>
              <a:t>¿Por qué es importante variar su ubicación de pitcher?</a:t>
            </a:r>
            <a:endParaRPr lang="en-US" altLang="x-none" sz="1400" dirty="0"/>
          </a:p>
          <a:p>
            <a:pPr eaLnBrk="1" hangingPunct="1">
              <a:buFontTx/>
              <a:buAutoNum type="arabicPeriod"/>
            </a:pPr>
            <a:r>
              <a:rPr lang="es-PR" altLang="x-none" sz="1400" dirty="0"/>
              <a:t>¿Por qué no es una buena idea tirar la pelota lo mas fuerte posible?</a:t>
            </a:r>
            <a:endParaRPr lang="en-US" altLang="x-none" sz="1400" dirty="0"/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2436813" y="0"/>
            <a:ext cx="446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Lado de Entrenador de Equipo/ Maestro</a:t>
            </a:r>
          </a:p>
        </p:txBody>
      </p:sp>
      <p:sp>
        <p:nvSpPr>
          <p:cNvPr id="23557" name="Text Box 26"/>
          <p:cNvSpPr txBox="1">
            <a:spLocks noChangeArrowheads="1"/>
          </p:cNvSpPr>
          <p:nvPr/>
        </p:nvSpPr>
        <p:spPr bwMode="auto">
          <a:xfrm>
            <a:off x="1770063" y="457200"/>
            <a:ext cx="340995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1800" b="1" i="1"/>
              <a:t>“Adivine el Pitcheo-En la Línea” </a:t>
            </a:r>
          </a:p>
        </p:txBody>
      </p:sp>
      <p:sp>
        <p:nvSpPr>
          <p:cNvPr id="23558" name="TextBox 7"/>
          <p:cNvSpPr txBox="1">
            <a:spLocks noChangeArrowheads="1"/>
          </p:cNvSpPr>
          <p:nvPr/>
        </p:nvSpPr>
        <p:spPr bwMode="auto">
          <a:xfrm>
            <a:off x="152400" y="2767013"/>
            <a:ext cx="6324600" cy="25860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Enfoque de este Juego de Práctica: </a:t>
            </a:r>
          </a:p>
          <a:p>
            <a:pPr eaLnBrk="1" hangingPunct="1"/>
            <a:r>
              <a:rPr lang="en-US" altLang="x-none" sz="1800" b="1" i="1"/>
              <a:t>Pitcher :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Tirar strikes, preferiblemente en la líneas o esquinas de la zona de strike.</a:t>
            </a:r>
            <a:r>
              <a:rPr lang="es-PR" altLang="x-none" sz="1500"/>
              <a:t>  </a:t>
            </a:r>
            <a:endParaRPr lang="en-US" altLang="x-none" sz="1500"/>
          </a:p>
          <a:p>
            <a:pPr eaLnBrk="1" hangingPunct="1"/>
            <a:endParaRPr lang="en-US" altLang="x-none" sz="800"/>
          </a:p>
          <a:p>
            <a:pPr eaLnBrk="1" hangingPunct="1"/>
            <a:r>
              <a:rPr lang="es-PR" altLang="x-none" sz="1800" b="1" i="1"/>
              <a:t>Bateador: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Juzgar la ubicación de la pelota. (toma de decisiones) </a:t>
            </a:r>
          </a:p>
          <a:p>
            <a:pPr eaLnBrk="1" hangingPunct="1"/>
            <a:endParaRPr lang="en-US" altLang="x-none" sz="800"/>
          </a:p>
          <a:p>
            <a:pPr eaLnBrk="1" hangingPunct="1"/>
            <a:r>
              <a:rPr lang="es-PR" altLang="x-none" sz="1800" b="1" i="1"/>
              <a:t>Catcher: (cuando se juegue en un campo abierto de béisbol) 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Atrapar la pelotas.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Coloque los objetivos claramente, variando el objetivo con cada tiro.</a:t>
            </a:r>
          </a:p>
          <a:p>
            <a:pPr eaLnBrk="1" hangingPunct="1">
              <a:buFontTx/>
              <a:buAutoNum type="arabicPeriod"/>
            </a:pPr>
            <a:r>
              <a:rPr lang="es-PR" altLang="x-none" sz="1400"/>
              <a:t>Ajuste el uso del guante cuando atrape de las pelotas.</a:t>
            </a:r>
          </a:p>
        </p:txBody>
      </p:sp>
      <p:sp>
        <p:nvSpPr>
          <p:cNvPr id="23559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6922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Entrenador de Equipo/ Maestro 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/>
              <a:t>   </a:t>
            </a:r>
            <a:r>
              <a:rPr lang="es-PR" altLang="x-none" sz="1400"/>
              <a:t>Con cada práctica, tenga un enfoque específico (vea “Enfoque de este </a:t>
            </a:r>
          </a:p>
          <a:p>
            <a:pPr eaLnBrk="1" hangingPunct="1"/>
            <a:r>
              <a:rPr lang="es-PR" altLang="x-none" sz="1400"/>
              <a:t>     Juego de Práctica”).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/>
              <a:t>   </a:t>
            </a:r>
            <a:r>
              <a:rPr lang="es-PR" altLang="x-none" sz="1400"/>
              <a:t>¿Qué usted ve que ocurre?</a:t>
            </a:r>
            <a:endParaRPr lang="en-US" altLang="x-none" sz="1400"/>
          </a:p>
          <a:p>
            <a:pPr eaLnBrk="1" hangingPunct="1">
              <a:buFontTx/>
              <a:buChar char="•"/>
            </a:pPr>
            <a:r>
              <a:rPr lang="en-US" altLang="x-none" sz="1400"/>
              <a:t>   </a:t>
            </a:r>
            <a:r>
              <a:rPr lang="es-PR" altLang="x-none" sz="1400"/>
              <a:t>Juzgue lo que su jugador está haciendo bien y lo que no está </a:t>
            </a:r>
          </a:p>
          <a:p>
            <a:pPr eaLnBrk="1" hangingPunct="1"/>
            <a:r>
              <a:rPr lang="es-PR" altLang="x-none" sz="1400"/>
              <a:t>     funcionando bien.</a:t>
            </a:r>
            <a:endParaRPr lang="en-US" altLang="x-none" sz="1400"/>
          </a:p>
          <a:p>
            <a:pPr eaLnBrk="1" hangingPunct="1">
              <a:buFontTx/>
              <a:buChar char="•"/>
            </a:pPr>
            <a:r>
              <a:rPr lang="es-PR" altLang="x-none" sz="1400" b="1"/>
              <a:t>   ¡Déjale saber! </a:t>
            </a:r>
            <a:r>
              <a:rPr lang="es-PR" altLang="x-none" sz="1400" b="1" i="1">
                <a:sym typeface="Wingdings" charset="2"/>
              </a:rPr>
              <a:t>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31671</TotalTime>
  <Words>3769</Words>
  <Application>Microsoft Office PowerPoint</Application>
  <PresentationFormat>On-screen Show (4:3)</PresentationFormat>
  <Paragraphs>373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ＭＳ Ｐゴシック</vt:lpstr>
      <vt:lpstr>Arial</vt:lpstr>
      <vt:lpstr>Calibri</vt:lpstr>
      <vt:lpstr>Lucida Grande</vt:lpstr>
      <vt:lpstr>Times New Roman</vt:lpstr>
      <vt:lpstr>Wingdings</vt:lpstr>
      <vt:lpstr>Default Design</vt:lpstr>
      <vt:lpstr>Carta de Práctica del Equipo para Dirigir las Prácticas de Bateo y Fildeo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OSU/CN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 van der Mars</dc:creator>
  <cp:lastModifiedBy>Melissa Feld</cp:lastModifiedBy>
  <cp:revision>159</cp:revision>
  <dcterms:created xsi:type="dcterms:W3CDTF">2010-07-24T18:42:25Z</dcterms:created>
  <dcterms:modified xsi:type="dcterms:W3CDTF">2019-02-15T02:39:35Z</dcterms:modified>
</cp:coreProperties>
</file>