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326" r:id="rId2"/>
    <p:sldId id="327" r:id="rId3"/>
    <p:sldId id="299" r:id="rId4"/>
    <p:sldId id="300" r:id="rId5"/>
    <p:sldId id="293" r:id="rId6"/>
    <p:sldId id="294" r:id="rId7"/>
    <p:sldId id="265" r:id="rId8"/>
    <p:sldId id="282" r:id="rId9"/>
    <p:sldId id="301" r:id="rId10"/>
    <p:sldId id="302" r:id="rId11"/>
    <p:sldId id="257" r:id="rId12"/>
    <p:sldId id="283" r:id="rId13"/>
    <p:sldId id="258" r:id="rId14"/>
    <p:sldId id="284" r:id="rId15"/>
    <p:sldId id="261" r:id="rId16"/>
    <p:sldId id="286" r:id="rId17"/>
    <p:sldId id="262" r:id="rId18"/>
    <p:sldId id="289" r:id="rId19"/>
  </p:sldIdLst>
  <p:sldSz cx="6858000" cy="9144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EAEAEA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1"/>
  </p:normalViewPr>
  <p:slideViewPr>
    <p:cSldViewPr>
      <p:cViewPr varScale="1">
        <p:scale>
          <a:sx n="78" d="100"/>
          <a:sy n="78" d="100"/>
        </p:scale>
        <p:origin x="1428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-106" charset="0"/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17B109-2081-914D-9156-5384888E97BD}" type="datetime1">
              <a:rPr lang="en-US" altLang="x-none"/>
              <a:pPr/>
              <a:t>2/13/2019</a:t>
            </a:fld>
            <a:endParaRPr lang="en-US" alt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416425"/>
            <a:ext cx="55054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-106" charset="0"/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60A63C-ABE4-564C-85D8-88D55383D546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x-none" altLang="x-none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668FEFC-F4C1-2C4A-B126-D8805AC85FF4}" type="slidenum">
              <a:rPr lang="en-US" altLang="x-none" sz="1200"/>
              <a:pPr eaLnBrk="1" hangingPunct="1"/>
              <a:t>7</a:t>
            </a:fld>
            <a:endParaRPr lang="en-US" altLang="x-none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7E908C-AF11-F64E-B285-0077EFB73DC8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06082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2759CA-7B62-AA4D-8352-08A06D87B61C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8511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558D5A-2736-9B4D-BAFE-A2FFA28488CE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54465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DA4366-1AA7-2445-9869-A3C5354F855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31359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1ECDF6-DBF5-1B4F-A7FC-1EEC5787401E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5922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AA37BA-BEF3-004B-B67B-4538369C0825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53299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9D82AF-E3B1-B548-8BBD-ACD40D00BC0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77019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6840EE-B5E8-5546-814D-3E5B1BEC855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08906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209ED-B0F8-6F46-A94C-3C0A515CCF5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47663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72644-480A-404E-BB77-19592B9C1E5E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52268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9876D0-7C37-DC4A-99AF-732CD9DBA7E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152724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5860D01B-4CCC-2A4F-B79A-B3A4866BA1AE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006475" y="460375"/>
            <a:ext cx="4781550" cy="46196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Desafíos de Mejor Técnica Personal</a:t>
            </a:r>
            <a:endParaRPr lang="en-US" altLang="x-none" b="1" i="1">
              <a:solidFill>
                <a:srgbClr val="FF000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57200" y="2362200"/>
            <a:ext cx="6172200" cy="19700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 dirty="0">
                <a:solidFill>
                  <a:srgbClr val="FF0000"/>
                </a:solidFill>
              </a:rPr>
              <a:t>Desafío de Jugadores:</a:t>
            </a:r>
          </a:p>
          <a:p>
            <a:pPr eaLnBrk="1" hangingPunct="1">
              <a:buFontTx/>
              <a:buChar char="•"/>
            </a:pPr>
            <a:r>
              <a:rPr lang="es-PR" altLang="x-none" sz="1600" dirty="0">
                <a:solidFill>
                  <a:srgbClr val="FF0000"/>
                </a:solidFill>
              </a:rPr>
              <a:t>  Manténganse jugando un partido cooperativo el mayor  </a:t>
            </a:r>
          </a:p>
          <a:p>
            <a:pPr eaLnBrk="1" hangingPunct="1"/>
            <a:r>
              <a:rPr lang="es-PR" altLang="x-none" sz="1600" dirty="0">
                <a:solidFill>
                  <a:srgbClr val="FF0000"/>
                </a:solidFill>
              </a:rPr>
              <a:t>     tiempo posible.</a:t>
            </a:r>
          </a:p>
          <a:p>
            <a:pPr eaLnBrk="1" hangingPunct="1">
              <a:buFontTx/>
              <a:buChar char="•"/>
            </a:pPr>
            <a:r>
              <a:rPr lang="es-PR" altLang="x-none" sz="1600" dirty="0">
                <a:solidFill>
                  <a:srgbClr val="FF0000"/>
                </a:solidFill>
              </a:rPr>
              <a:t>   Cuente cada toque como punto. </a:t>
            </a:r>
          </a:p>
          <a:p>
            <a:pPr eaLnBrk="1" hangingPunct="1">
              <a:buFontTx/>
              <a:buChar char="•"/>
            </a:pPr>
            <a:r>
              <a:rPr lang="es-PR" altLang="x-none" sz="1600" dirty="0">
                <a:solidFill>
                  <a:srgbClr val="FF0000"/>
                </a:solidFill>
              </a:rPr>
              <a:t>   </a:t>
            </a:r>
            <a:r>
              <a:rPr lang="es-PR" altLang="x-none" sz="1600" dirty="0" err="1">
                <a:solidFill>
                  <a:srgbClr val="FF0000"/>
                </a:solidFill>
              </a:rPr>
              <a:t>Utilize</a:t>
            </a:r>
            <a:r>
              <a:rPr lang="es-PR" altLang="x-none" sz="1600" dirty="0">
                <a:solidFill>
                  <a:srgbClr val="FF0000"/>
                </a:solidFill>
              </a:rPr>
              <a:t> cualquier golpe (Por ejemplo, golpear la bola revés </a:t>
            </a:r>
          </a:p>
          <a:p>
            <a:pPr eaLnBrk="1" hangingPunct="1"/>
            <a:r>
              <a:rPr lang="es-PR" altLang="x-none" sz="1600" dirty="0">
                <a:solidFill>
                  <a:srgbClr val="FF0000"/>
                </a:solidFill>
              </a:rPr>
              <a:t>    y/o boleo). </a:t>
            </a:r>
          </a:p>
          <a:p>
            <a:pPr eaLnBrk="1" hangingPunct="1">
              <a:buFontTx/>
              <a:buChar char="•"/>
            </a:pPr>
            <a:r>
              <a:rPr lang="es-PR" altLang="x-none" sz="1600" b="1" i="1" dirty="0">
                <a:solidFill>
                  <a:srgbClr val="FF0000"/>
                </a:solidFill>
              </a:rPr>
              <a:t>   SIEMPRE reinicien el juego si la pelota se va a la red o pica fuera</a:t>
            </a:r>
            <a:r>
              <a:rPr lang="es-PR" altLang="x-none" sz="1800" b="1" i="1" dirty="0">
                <a:solidFill>
                  <a:srgbClr val="FF0000"/>
                </a:solidFill>
              </a:rPr>
              <a:t>.</a:t>
            </a:r>
            <a:endParaRPr lang="es-PR" altLang="x-none" sz="1800" dirty="0">
              <a:solidFill>
                <a:srgbClr val="FF0000"/>
              </a:solidFill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921250" y="-15875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Lado del Equipo</a:t>
            </a:r>
          </a:p>
        </p:txBody>
      </p:sp>
      <p:sp>
        <p:nvSpPr>
          <p:cNvPr id="14341" name="Text Box 47"/>
          <p:cNvSpPr txBox="1">
            <a:spLocks noChangeArrowheads="1"/>
          </p:cNvSpPr>
          <p:nvPr/>
        </p:nvSpPr>
        <p:spPr bwMode="auto">
          <a:xfrm>
            <a:off x="457200" y="6219825"/>
            <a:ext cx="6172200" cy="14462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Variaciones del Desafío Avanzado:</a:t>
            </a:r>
          </a:p>
          <a:p>
            <a:pPr eaLnBrk="1" hangingPunct="1">
              <a:buFontTx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 Manténgase jugando el rally cooperativo utilizando solo un tipo de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 golpe (Por ejemplo, solo golpear la bola revés o bolear).</a:t>
            </a:r>
          </a:p>
          <a:p>
            <a:pPr eaLnBrk="1" hangingPunct="1">
              <a:buFontTx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 Manténgase jugando el rally utilizando golpes alternados (Por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 ejemplo cambiar entre golpes de derecha y revés).  </a:t>
            </a:r>
          </a:p>
        </p:txBody>
      </p:sp>
      <p:sp>
        <p:nvSpPr>
          <p:cNvPr id="14342" name="Text Box 48"/>
          <p:cNvSpPr txBox="1">
            <a:spLocks noChangeArrowheads="1"/>
          </p:cNvSpPr>
          <p:nvPr/>
        </p:nvSpPr>
        <p:spPr bwMode="auto">
          <a:xfrm>
            <a:off x="457200" y="4468813"/>
            <a:ext cx="6172200" cy="16922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 dirty="0">
                <a:solidFill>
                  <a:srgbClr val="FF0000"/>
                </a:solidFill>
              </a:rPr>
              <a:t>Recuerden:</a:t>
            </a:r>
          </a:p>
          <a:p>
            <a:pPr eaLnBrk="1" hangingPunct="1">
              <a:buFontTx/>
              <a:buChar char="•"/>
            </a:pPr>
            <a:r>
              <a:rPr lang="es-PR" altLang="x-none" sz="1600" dirty="0">
                <a:solidFill>
                  <a:srgbClr val="FF0000"/>
                </a:solidFill>
              </a:rPr>
              <a:t>   !Mantengan el enfoque en incrementar el puntaje de su </a:t>
            </a:r>
          </a:p>
          <a:p>
            <a:pPr eaLnBrk="1" hangingPunct="1"/>
            <a:r>
              <a:rPr lang="es-PR" altLang="x-none" sz="1600" dirty="0">
                <a:solidFill>
                  <a:srgbClr val="FF0000"/>
                </a:solidFill>
              </a:rPr>
              <a:t>     mejor rally!</a:t>
            </a:r>
          </a:p>
          <a:p>
            <a:pPr eaLnBrk="1" hangingPunct="1">
              <a:buFontTx/>
              <a:buChar char="•"/>
            </a:pPr>
            <a:r>
              <a:rPr lang="es-PR" altLang="x-none" sz="1600" dirty="0">
                <a:solidFill>
                  <a:srgbClr val="FF0000"/>
                </a:solidFill>
              </a:rPr>
              <a:t>   !Trabaje en conjunto con su </a:t>
            </a:r>
            <a:r>
              <a:rPr lang="es-PR" altLang="x-none" sz="1600" dirty="0" smtClean="0">
                <a:solidFill>
                  <a:srgbClr val="FF0000"/>
                </a:solidFill>
              </a:rPr>
              <a:t>compañero(a</a:t>
            </a:r>
            <a:r>
              <a:rPr lang="es-PR" altLang="x-none" sz="1600" dirty="0">
                <a:solidFill>
                  <a:srgbClr val="FF0000"/>
                </a:solidFill>
              </a:rPr>
              <a:t>)!</a:t>
            </a:r>
          </a:p>
          <a:p>
            <a:pPr eaLnBrk="1" hangingPunct="1">
              <a:buFontTx/>
              <a:buChar char="•"/>
            </a:pPr>
            <a:r>
              <a:rPr lang="es-PR" altLang="x-none" sz="1600" dirty="0">
                <a:solidFill>
                  <a:srgbClr val="FF0000"/>
                </a:solidFill>
              </a:rPr>
              <a:t>   !Estos son buenas actividades de calentamiento!</a:t>
            </a:r>
          </a:p>
          <a:p>
            <a:pPr eaLnBrk="1" hangingPunct="1">
              <a:buFontTx/>
              <a:buChar char="•"/>
            </a:pPr>
            <a:r>
              <a:rPr lang="es-PR" altLang="x-none" sz="1600" dirty="0">
                <a:solidFill>
                  <a:srgbClr val="FF0000"/>
                </a:solidFill>
              </a:rPr>
              <a:t>   !No se preocupe por la puntación de los demás!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57200" y="1066800"/>
          <a:ext cx="6172200" cy="1114425"/>
        </p:xfrm>
        <a:graphic>
          <a:graphicData uri="http://schemas.openxmlformats.org/drawingml/2006/table">
            <a:tbl>
              <a:tblPr/>
              <a:tblGrid>
                <a:gridCol w="617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7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5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75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75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75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75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59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75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175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1475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990600" y="609600"/>
            <a:ext cx="5257800" cy="5238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 dirty="0"/>
              <a:t>Juego de </a:t>
            </a:r>
            <a:r>
              <a:rPr lang="es-PR" altLang="x-none" sz="2800" b="1" i="1" dirty="0" smtClean="0"/>
              <a:t>Práctica: Pelota </a:t>
            </a:r>
            <a:r>
              <a:rPr lang="es-PR" altLang="x-none" sz="2800" b="1" i="1" dirty="0"/>
              <a:t>Objetivo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76200" y="2743200"/>
            <a:ext cx="6400800" cy="18002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 dirty="0"/>
              <a:t>¿Que movidas tácticas son enfatizadas?</a:t>
            </a:r>
            <a:endParaRPr lang="es-PR" altLang="x-none" sz="2000" dirty="0"/>
          </a:p>
          <a:p>
            <a:pPr eaLnBrk="1" hangingPunct="1">
              <a:buFont typeface="Wingdings" charset="2"/>
              <a:buChar char="v"/>
            </a:pPr>
            <a:r>
              <a:rPr lang="es-PR" altLang="x-none" sz="1600" dirty="0"/>
              <a:t>  </a:t>
            </a:r>
            <a:r>
              <a:rPr lang="es-PR" altLang="x-none" sz="1500" b="1" i="1" dirty="0"/>
              <a:t>Ofensiva</a:t>
            </a:r>
            <a:r>
              <a:rPr lang="es-PR" altLang="x-none" sz="1500" dirty="0"/>
              <a:t> – Toma de decisiones. Por ejemplo; ¿Cuándo utilizar el golpe </a:t>
            </a:r>
          </a:p>
          <a:p>
            <a:pPr eaLnBrk="1" hangingPunct="1"/>
            <a:r>
              <a:rPr lang="es-PR" altLang="x-none" sz="1500" dirty="0"/>
              <a:t>                        asignado? ¿Posicionamiento de la pelota? ¿Anticipación?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500" b="1" i="1" dirty="0"/>
              <a:t>  Defensiva</a:t>
            </a:r>
            <a:r>
              <a:rPr lang="es-PR" altLang="x-none" sz="1500" dirty="0"/>
              <a:t> – Toma de </a:t>
            </a:r>
            <a:r>
              <a:rPr lang="es-PR" altLang="x-none" sz="1500" dirty="0" err="1" smtClean="0"/>
              <a:t>decisiónes</a:t>
            </a:r>
            <a:r>
              <a:rPr lang="es-PR" altLang="x-none" sz="1500" dirty="0"/>
              <a:t>. Por ejemplo; adonde moverse o cubrir </a:t>
            </a:r>
          </a:p>
          <a:p>
            <a:pPr eaLnBrk="1" hangingPunct="1"/>
            <a:r>
              <a:rPr lang="es-PR" altLang="x-none" sz="1500" dirty="0"/>
              <a:t>                           la cancha completa. ¿Volver a la posición inicial?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500" b="1" i="1" dirty="0"/>
              <a:t>  Ambos</a:t>
            </a:r>
            <a:r>
              <a:rPr lang="es-PR" altLang="x-none" sz="1500" dirty="0"/>
              <a:t> – Ver la movidas de tu oponente y anticipar su próxima </a:t>
            </a:r>
          </a:p>
          <a:p>
            <a:pPr eaLnBrk="1" hangingPunct="1"/>
            <a:r>
              <a:rPr lang="es-PR" altLang="x-none" sz="1500" dirty="0"/>
              <a:t>                     acción. </a:t>
            </a: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76200" y="1295400"/>
            <a:ext cx="6400800" cy="1338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¿Qué problema técnico es el enfoque?</a:t>
            </a:r>
            <a:endParaRPr lang="en-US" altLang="x-none" sz="2000" b="1" i="1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500"/>
              <a:t>   </a:t>
            </a:r>
            <a:r>
              <a:rPr lang="en-US" altLang="x-none" sz="1500" b="1" i="1"/>
              <a:t>Ofensiva</a:t>
            </a:r>
            <a:r>
              <a:rPr lang="en-US" altLang="x-none" sz="1500"/>
              <a:t> – </a:t>
            </a:r>
            <a:r>
              <a:rPr lang="es-PR" altLang="x-none" sz="1500"/>
              <a:t>Creando espacio- ¿Mover el oponente de posición?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500"/>
              <a:t>                         ¿Establecer un tiro de ataque?</a:t>
            </a:r>
            <a:endParaRPr lang="en-US" altLang="x-none" sz="1500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500" b="1" i="1"/>
              <a:t>   Defensiva</a:t>
            </a:r>
            <a:r>
              <a:rPr lang="en-US" altLang="x-none" sz="1500"/>
              <a:t> – </a:t>
            </a:r>
            <a:r>
              <a:rPr lang="es-PR" altLang="x-none" sz="1500"/>
              <a:t>¿Defender su espacio en la cancha? ¿Mantener/ volver a la </a:t>
            </a:r>
          </a:p>
          <a:p>
            <a:pPr eaLnBrk="1" hangingPunct="1"/>
            <a:r>
              <a:rPr lang="es-PR" altLang="x-none" sz="1500"/>
              <a:t>                           posición inicial?</a:t>
            </a:r>
            <a:endParaRPr lang="en-US" altLang="x-none" sz="1500"/>
          </a:p>
        </p:txBody>
      </p:sp>
      <p:sp>
        <p:nvSpPr>
          <p:cNvPr id="24581" name="Text Box 6"/>
          <p:cNvSpPr txBox="1">
            <a:spLocks noChangeArrowheads="1"/>
          </p:cNvSpPr>
          <p:nvPr/>
        </p:nvSpPr>
        <p:spPr bwMode="auto">
          <a:xfrm>
            <a:off x="76200" y="4648200"/>
            <a:ext cx="3200400" cy="36322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Posibles Preguntas:</a:t>
            </a:r>
            <a:endParaRPr lang="en-US" altLang="x-none" sz="1800" b="1" i="1"/>
          </a:p>
          <a:p>
            <a:pPr eaLnBrk="1" hangingPunct="1">
              <a:buFontTx/>
              <a:buChar char="•"/>
            </a:pPr>
            <a:r>
              <a:rPr lang="es-PR" altLang="x-none" sz="1400"/>
              <a:t>¿Qué puede hacer para incrementar sus posibilidades de pegarle a uno de los objetivos?</a:t>
            </a:r>
          </a:p>
          <a:p>
            <a:pPr eaLnBrk="1" hangingPunct="1">
              <a:buFontTx/>
              <a:buChar char="•"/>
            </a:pPr>
            <a:endParaRPr lang="es-PR" altLang="x-none" sz="1400"/>
          </a:p>
          <a:p>
            <a:pPr eaLnBrk="1" hangingPunct="1">
              <a:buFontTx/>
              <a:buChar char="•"/>
            </a:pPr>
            <a:r>
              <a:rPr lang="es-PR" altLang="x-none" sz="1400"/>
              <a:t>¿Cuándo sería mejor el golpear corto o al fondo? ¿Qué golpe sería mas efectivo entonces?</a:t>
            </a:r>
          </a:p>
          <a:p>
            <a:pPr eaLnBrk="1" hangingPunct="1"/>
            <a:endParaRPr lang="es-PR" altLang="x-none" sz="1400"/>
          </a:p>
          <a:p>
            <a:pPr eaLnBrk="1" hangingPunct="1">
              <a:buFontTx/>
              <a:buChar char="•"/>
            </a:pPr>
            <a:r>
              <a:rPr lang="es-PR" altLang="x-none" sz="1400"/>
              <a:t>¿Cómo puede reducir la posibilidad de que su oponente le pegue a un objetivo bono? </a:t>
            </a:r>
          </a:p>
          <a:p>
            <a:pPr eaLnBrk="1" hangingPunct="1">
              <a:buFontTx/>
              <a:buChar char="•"/>
            </a:pPr>
            <a:endParaRPr lang="es-PR" altLang="x-none" sz="1400"/>
          </a:p>
          <a:p>
            <a:pPr eaLnBrk="1" hangingPunct="1">
              <a:buFontTx/>
              <a:buChar char="•"/>
            </a:pPr>
            <a:r>
              <a:rPr lang="es-PR" altLang="x-none" sz="1400"/>
              <a:t>¿Qué movidas tácticas podría ayudarle a obtener una ventaja? ¿Cómo? ¿Porqué?</a:t>
            </a:r>
          </a:p>
        </p:txBody>
      </p:sp>
      <p:sp>
        <p:nvSpPr>
          <p:cNvPr id="24582" name="Text Box 7"/>
          <p:cNvSpPr txBox="1">
            <a:spLocks noChangeArrowheads="1"/>
          </p:cNvSpPr>
          <p:nvPr/>
        </p:nvSpPr>
        <p:spPr bwMode="auto">
          <a:xfrm>
            <a:off x="3429000" y="4648200"/>
            <a:ext cx="3055938" cy="39703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Maestro/ Entrenador del equipo:</a:t>
            </a:r>
            <a:endParaRPr lang="en-US" altLang="x-none" sz="1800"/>
          </a:p>
          <a:p>
            <a:pPr eaLnBrk="1" hangingPunct="1">
              <a:buFontTx/>
              <a:buChar char="•"/>
            </a:pPr>
            <a:r>
              <a:rPr lang="es-PR" altLang="x-none" sz="1400"/>
              <a:t>Observe si y como los jugadores intentan mover a sus oponentes de su posición.</a:t>
            </a:r>
          </a:p>
          <a:p>
            <a:pPr eaLnBrk="1" hangingPunct="1">
              <a:buFontTx/>
              <a:buChar char="•"/>
            </a:pPr>
            <a:r>
              <a:rPr lang="es-PR" altLang="x-none" sz="1400"/>
              <a:t>¿ Que le puede preguntar a sus jugadores con relación a la selección de golpes?</a:t>
            </a:r>
          </a:p>
          <a:p>
            <a:pPr eaLnBrk="1" hangingPunct="1">
              <a:buFontTx/>
              <a:buChar char="•"/>
            </a:pPr>
            <a:r>
              <a:rPr lang="es-PR" altLang="x-none" sz="1400"/>
              <a:t>Verifique a ver lo que no esta funcionando.</a:t>
            </a:r>
          </a:p>
          <a:p>
            <a:pPr eaLnBrk="1" hangingPunct="1">
              <a:buFontTx/>
              <a:buChar char="•"/>
            </a:pPr>
            <a:r>
              <a:rPr lang="es-PR" altLang="x-none" sz="1400" b="1"/>
              <a:t>¡Déjale saber!</a:t>
            </a:r>
            <a:r>
              <a:rPr lang="en-US" altLang="x-none" sz="1400" b="1"/>
              <a:t> </a:t>
            </a:r>
            <a:r>
              <a:rPr lang="en-US" altLang="x-none" sz="1400" b="1">
                <a:sym typeface="Wingdings" charset="2"/>
              </a:rPr>
              <a:t></a:t>
            </a:r>
            <a:endParaRPr lang="en-US" altLang="x-none" sz="1400" b="1"/>
          </a:p>
          <a:p>
            <a:pPr eaLnBrk="1" hangingPunct="1"/>
            <a:r>
              <a:rPr lang="es-PR" altLang="x-none" sz="1800" b="1" i="1"/>
              <a:t>Cuando utilice “time outs”</a:t>
            </a:r>
            <a:r>
              <a:rPr lang="en-US" altLang="x-none" sz="1800" b="1" i="1"/>
              <a:t>:</a:t>
            </a:r>
          </a:p>
          <a:p>
            <a:pPr eaLnBrk="1" hangingPunct="1">
              <a:buFontTx/>
              <a:buChar char="•"/>
            </a:pPr>
            <a:r>
              <a:rPr lang="es-PR" altLang="x-none" sz="1600"/>
              <a:t>  </a:t>
            </a:r>
            <a:r>
              <a:rPr lang="es-PR" altLang="x-none" sz="1400"/>
              <a:t>Pregúntele a  él/ella que se </a:t>
            </a:r>
          </a:p>
          <a:p>
            <a:pPr eaLnBrk="1" hangingPunct="1"/>
            <a:r>
              <a:rPr lang="es-PR" altLang="x-none" sz="1400"/>
              <a:t>    puede hacer diferente para jugar </a:t>
            </a:r>
          </a:p>
          <a:p>
            <a:pPr eaLnBrk="1" hangingPunct="1"/>
            <a:r>
              <a:rPr lang="es-PR" altLang="x-none" sz="1400"/>
              <a:t>    más efectivamente.</a:t>
            </a:r>
            <a:endParaRPr lang="en-US" altLang="x-none" sz="1400"/>
          </a:p>
          <a:p>
            <a:pPr eaLnBrk="1" hangingPunct="1">
              <a:buFontTx/>
              <a:buChar char="•"/>
            </a:pPr>
            <a:r>
              <a:rPr lang="en-US" altLang="x-none" sz="1400"/>
              <a:t>  </a:t>
            </a:r>
            <a:r>
              <a:rPr lang="es-PR" altLang="x-none" sz="1400"/>
              <a:t>Déjele saber que está funcionando  </a:t>
            </a:r>
          </a:p>
          <a:p>
            <a:pPr eaLnBrk="1" hangingPunct="1"/>
            <a:r>
              <a:rPr lang="es-PR" altLang="x-none" sz="1400"/>
              <a:t>    bien.</a:t>
            </a:r>
          </a:p>
        </p:txBody>
      </p:sp>
      <p:sp>
        <p:nvSpPr>
          <p:cNvPr id="24583" name="Text Box 9"/>
          <p:cNvSpPr txBox="1">
            <a:spLocks noChangeArrowheads="1"/>
          </p:cNvSpPr>
          <p:nvPr/>
        </p:nvSpPr>
        <p:spPr bwMode="auto">
          <a:xfrm>
            <a:off x="88900" y="88900"/>
            <a:ext cx="3303588" cy="400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/>
              <a:t>Carta de Práctica de Equipo</a:t>
            </a:r>
            <a:endParaRPr lang="en-US" altLang="x-none" sz="2000"/>
          </a:p>
        </p:txBody>
      </p:sp>
      <p:sp>
        <p:nvSpPr>
          <p:cNvPr id="24584" name="Text Box 10"/>
          <p:cNvSpPr txBox="1">
            <a:spLocks noChangeArrowheads="1"/>
          </p:cNvSpPr>
          <p:nvPr/>
        </p:nvSpPr>
        <p:spPr bwMode="auto">
          <a:xfrm>
            <a:off x="3570288" y="92075"/>
            <a:ext cx="3186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400" b="1" i="1"/>
              <a:t>Lado de Entrenador de Equipo/ Maestro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6"/>
          <p:cNvSpPr txBox="1">
            <a:spLocks noChangeArrowheads="1"/>
          </p:cNvSpPr>
          <p:nvPr/>
        </p:nvSpPr>
        <p:spPr bwMode="auto">
          <a:xfrm>
            <a:off x="533400" y="584200"/>
            <a:ext cx="6096000" cy="126206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solidFill>
                  <a:srgbClr val="FF0000"/>
                </a:solidFill>
              </a:rPr>
              <a:t>Juego de Práctica:</a:t>
            </a:r>
          </a:p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</a:rPr>
              <a:t>Golpe de Corte transversal vs. Cerca de la línea</a:t>
            </a:r>
          </a:p>
        </p:txBody>
      </p:sp>
      <p:sp>
        <p:nvSpPr>
          <p:cNvPr id="25603" name="Text Box 48"/>
          <p:cNvSpPr txBox="1">
            <a:spLocks noChangeArrowheads="1"/>
          </p:cNvSpPr>
          <p:nvPr/>
        </p:nvSpPr>
        <p:spPr bwMode="auto">
          <a:xfrm>
            <a:off x="533400" y="1882775"/>
            <a:ext cx="3276600" cy="39084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Jugadores, recuerden: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Puntuación regular de Rally.</a:t>
            </a:r>
            <a:r>
              <a:rPr lang="en-US" altLang="x-none" sz="1600">
                <a:solidFill>
                  <a:srgbClr val="FF0000"/>
                </a:solidFill>
              </a:rPr>
              <a:t> </a:t>
            </a:r>
          </a:p>
          <a:p>
            <a:pPr eaLnBrk="1" hangingPunct="1">
              <a:buFontTx/>
              <a:buChar char="•"/>
            </a:pP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Partidos se juegan 5, 10 o por 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tiempo. </a:t>
            </a: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x-none" sz="1600" b="1" i="1">
                <a:solidFill>
                  <a:srgbClr val="FF0000"/>
                </a:solidFill>
              </a:rPr>
              <a:t>  </a:t>
            </a:r>
            <a:r>
              <a:rPr lang="es-PR" altLang="x-none" sz="1600" b="1" i="1">
                <a:solidFill>
                  <a:srgbClr val="FF0000"/>
                </a:solidFill>
              </a:rPr>
              <a:t>¡Digan la puntuación antes de  </a:t>
            </a:r>
          </a:p>
          <a:p>
            <a:pPr eaLnBrk="1" hangingPunct="1"/>
            <a:r>
              <a:rPr lang="es-PR" altLang="x-none" sz="1600" b="1" i="1">
                <a:solidFill>
                  <a:srgbClr val="FF0000"/>
                </a:solidFill>
              </a:rPr>
              <a:t>    cada servicio!</a:t>
            </a:r>
            <a:endParaRPr lang="en-US" altLang="x-none" sz="1600" b="1" i="1">
              <a:solidFill>
                <a:srgbClr val="FF0000"/>
              </a:solidFill>
            </a:endParaRPr>
          </a:p>
          <a:p>
            <a:pPr eaLnBrk="1" hangingPunct="1"/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Las líneas se cuentan como 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“dentro”.</a:t>
            </a:r>
            <a:endParaRPr lang="en-US" altLang="x-none" sz="1600">
              <a:solidFill>
                <a:srgbClr val="FF0000"/>
              </a:solidFill>
            </a:endParaRPr>
          </a:p>
          <a:p>
            <a:pPr eaLnBrk="1" hangingPunct="1"/>
            <a:endParaRPr lang="en-US" altLang="x-none" sz="1600">
              <a:solidFill>
                <a:srgbClr val="FF0000"/>
              </a:solidFill>
            </a:endParaRPr>
          </a:p>
          <a:p>
            <a:pPr eaLnBrk="1" hangingPunct="1"/>
            <a:r>
              <a:rPr lang="en-US" altLang="x-none" sz="1600" b="1">
                <a:solidFill>
                  <a:srgbClr val="FF0000"/>
                </a:solidFill>
              </a:rPr>
              <a:t>ADEMAS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Puede obtener 2 puntos al acertar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un golpe con la técnica indicada. </a:t>
            </a:r>
            <a:endParaRPr lang="es-PR" altLang="x-none" sz="1600" b="1" i="1">
              <a:solidFill>
                <a:srgbClr val="FF0000"/>
              </a:solidFill>
            </a:endParaRPr>
          </a:p>
        </p:txBody>
      </p:sp>
      <p:sp>
        <p:nvSpPr>
          <p:cNvPr id="25604" name="Rectangle 90"/>
          <p:cNvSpPr>
            <a:spLocks noChangeArrowheads="1"/>
          </p:cNvSpPr>
          <p:nvPr/>
        </p:nvSpPr>
        <p:spPr bwMode="auto">
          <a:xfrm>
            <a:off x="533400" y="5943600"/>
            <a:ext cx="6096000" cy="7080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Variaciones del Juego Avanzado: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  <a:sym typeface="Wingdings" charset="2"/>
              </a:rPr>
              <a:t>Solo se puede anotar al golpear con las técnicas designadas.</a:t>
            </a:r>
          </a:p>
        </p:txBody>
      </p:sp>
      <p:sp>
        <p:nvSpPr>
          <p:cNvPr id="25605" name="Text Box 92"/>
          <p:cNvSpPr txBox="1">
            <a:spLocks noChangeArrowheads="1"/>
          </p:cNvSpPr>
          <p:nvPr/>
        </p:nvSpPr>
        <p:spPr bwMode="auto">
          <a:xfrm>
            <a:off x="4921250" y="0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Lado del Equipo</a:t>
            </a:r>
          </a:p>
        </p:txBody>
      </p:sp>
      <p:pic>
        <p:nvPicPr>
          <p:cNvPr id="25607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866900"/>
            <a:ext cx="2590800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88900" y="635000"/>
            <a:ext cx="6235700" cy="830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/>
              <a:t>Juego de Práctica:</a:t>
            </a:r>
          </a:p>
          <a:p>
            <a:pPr eaLnBrk="1" hangingPunct="1"/>
            <a:r>
              <a:rPr lang="es-PR" altLang="x-none" b="1" i="1"/>
              <a:t>Golpe de Corte transversal vs. Cerca de la línea</a:t>
            </a:r>
          </a:p>
        </p:txBody>
      </p:sp>
      <p:sp>
        <p:nvSpPr>
          <p:cNvPr id="26627" name="Text Box 8"/>
          <p:cNvSpPr txBox="1">
            <a:spLocks noChangeArrowheads="1"/>
          </p:cNvSpPr>
          <p:nvPr/>
        </p:nvSpPr>
        <p:spPr bwMode="auto">
          <a:xfrm>
            <a:off x="76200" y="4765675"/>
            <a:ext cx="2971800" cy="36941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Posibles Preguntas:</a:t>
            </a:r>
            <a:endParaRPr lang="en-US" altLang="x-none" sz="1800" b="1" i="1"/>
          </a:p>
          <a:p>
            <a:pPr eaLnBrk="1" hangingPunct="1">
              <a:buFontTx/>
              <a:buChar char="•"/>
            </a:pPr>
            <a:r>
              <a:rPr lang="es-PR" altLang="x-none" sz="1500"/>
              <a:t>¿Cuando sería el mejor momento para golpear con la técnica designada? ¿Porqué?</a:t>
            </a:r>
          </a:p>
          <a:p>
            <a:pPr eaLnBrk="1" hangingPunct="1"/>
            <a:endParaRPr lang="en-US" altLang="x-none" sz="1500"/>
          </a:p>
          <a:p>
            <a:pPr eaLnBrk="1" hangingPunct="1">
              <a:buFontTx/>
              <a:buChar char="•"/>
            </a:pPr>
            <a:r>
              <a:rPr lang="es-PR" altLang="x-none" sz="1500"/>
              <a:t>¿Cuando no sería un buen momento? ¿Porqué?</a:t>
            </a:r>
          </a:p>
          <a:p>
            <a:pPr eaLnBrk="1" hangingPunct="1"/>
            <a:endParaRPr lang="en-US" altLang="x-none" sz="1500"/>
          </a:p>
          <a:p>
            <a:pPr eaLnBrk="1" hangingPunct="1">
              <a:buFontTx/>
              <a:buChar char="•"/>
            </a:pPr>
            <a:r>
              <a:rPr lang="es-PR" altLang="x-none" sz="1500"/>
              <a:t>¿Qué puede hacer para evitar que su oponente utilice la técnica de golpe que se le asignó?</a:t>
            </a:r>
          </a:p>
          <a:p>
            <a:pPr eaLnBrk="1" hangingPunct="1"/>
            <a:endParaRPr lang="en-US" altLang="x-none" sz="1500"/>
          </a:p>
          <a:p>
            <a:pPr eaLnBrk="1" hangingPunct="1">
              <a:buFontTx/>
              <a:buChar char="•"/>
            </a:pPr>
            <a:r>
              <a:rPr lang="es-PR" altLang="x-none" sz="1500"/>
              <a:t>¿Qué nota sobre la colocación y tipo de golpes escogidos de su oponente?</a:t>
            </a:r>
          </a:p>
        </p:txBody>
      </p:sp>
      <p:sp>
        <p:nvSpPr>
          <p:cNvPr id="26628" name="Text Box 9"/>
          <p:cNvSpPr txBox="1">
            <a:spLocks noChangeArrowheads="1"/>
          </p:cNvSpPr>
          <p:nvPr/>
        </p:nvSpPr>
        <p:spPr bwMode="auto">
          <a:xfrm>
            <a:off x="3287713" y="4765675"/>
            <a:ext cx="3036887" cy="35242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Maestro/ Entrenador del equipo:</a:t>
            </a:r>
            <a:endParaRPr lang="en-US" altLang="x-none" sz="1800"/>
          </a:p>
          <a:p>
            <a:pPr eaLnBrk="1" hangingPunct="1">
              <a:buFontTx/>
              <a:buChar char="•"/>
            </a:pPr>
            <a:r>
              <a:rPr lang="es-PR" altLang="x-none" sz="1300"/>
              <a:t>Observe si y como los jugadores intentan mover a sus oponentes de su posición.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¿ Que le puede preguntar a sus jugadores con relación a la selección de golpes?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Verifique a ver lo que no esta funcionando.</a:t>
            </a:r>
          </a:p>
          <a:p>
            <a:pPr eaLnBrk="1" hangingPunct="1">
              <a:buFontTx/>
              <a:buChar char="•"/>
            </a:pPr>
            <a:r>
              <a:rPr lang="es-PR" altLang="x-none" sz="1300" b="1"/>
              <a:t>¡Déjale saber!</a:t>
            </a:r>
            <a:r>
              <a:rPr lang="en-US" altLang="x-none" sz="1300" b="1"/>
              <a:t> </a:t>
            </a:r>
            <a:r>
              <a:rPr lang="en-US" altLang="x-none" sz="1300" b="1">
                <a:sym typeface="Wingdings" charset="2"/>
              </a:rPr>
              <a:t></a:t>
            </a:r>
          </a:p>
          <a:p>
            <a:pPr eaLnBrk="1" hangingPunct="1"/>
            <a:endParaRPr lang="en-US" altLang="x-none" sz="1300" b="1"/>
          </a:p>
          <a:p>
            <a:pPr eaLnBrk="1" hangingPunct="1"/>
            <a:r>
              <a:rPr lang="es-PR" altLang="x-none" sz="1800" b="1" i="1"/>
              <a:t>Cuando utilice “time outs”</a:t>
            </a:r>
            <a:r>
              <a:rPr lang="en-US" altLang="x-none" sz="1800" b="1" i="1"/>
              <a:t>: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  Pregúntele a  él/ella que se </a:t>
            </a:r>
          </a:p>
          <a:p>
            <a:pPr eaLnBrk="1" hangingPunct="1"/>
            <a:r>
              <a:rPr lang="es-PR" altLang="x-none" sz="1300"/>
              <a:t>    puede hacer diferente para jugar </a:t>
            </a:r>
          </a:p>
          <a:p>
            <a:pPr eaLnBrk="1" hangingPunct="1"/>
            <a:r>
              <a:rPr lang="es-PR" altLang="x-none" sz="1300"/>
              <a:t>    más efectivamente.</a:t>
            </a:r>
            <a:endParaRPr lang="en-US" altLang="x-none" sz="1300"/>
          </a:p>
          <a:p>
            <a:pPr eaLnBrk="1" hangingPunct="1">
              <a:buFontTx/>
              <a:buChar char="•"/>
            </a:pPr>
            <a:r>
              <a:rPr lang="en-US" altLang="x-none" sz="1300"/>
              <a:t>  </a:t>
            </a:r>
            <a:r>
              <a:rPr lang="es-PR" altLang="x-none" sz="1300"/>
              <a:t>Déjele saber que está funcionando  </a:t>
            </a:r>
          </a:p>
          <a:p>
            <a:pPr eaLnBrk="1" hangingPunct="1"/>
            <a:r>
              <a:rPr lang="es-PR" altLang="x-none" sz="1300"/>
              <a:t>    bien.</a:t>
            </a:r>
          </a:p>
        </p:txBody>
      </p:sp>
      <p:sp>
        <p:nvSpPr>
          <p:cNvPr id="26629" name="Text Box 10"/>
          <p:cNvSpPr txBox="1">
            <a:spLocks noChangeArrowheads="1"/>
          </p:cNvSpPr>
          <p:nvPr/>
        </p:nvSpPr>
        <p:spPr bwMode="auto">
          <a:xfrm>
            <a:off x="84138" y="2895600"/>
            <a:ext cx="6240462" cy="16922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 dirty="0"/>
              <a:t>¿Que movidas tácticas son enfatizadas?</a:t>
            </a:r>
            <a:endParaRPr lang="es-PR" altLang="x-none" sz="2000" dirty="0"/>
          </a:p>
          <a:p>
            <a:pPr eaLnBrk="1" hangingPunct="1">
              <a:buFont typeface="Wingdings" charset="2"/>
              <a:buChar char="v"/>
            </a:pPr>
            <a:r>
              <a:rPr lang="es-PR" altLang="x-none" sz="1400" dirty="0"/>
              <a:t>  </a:t>
            </a:r>
            <a:r>
              <a:rPr lang="es-PR" altLang="x-none" sz="1400" b="1" i="1" dirty="0"/>
              <a:t>Ofensiva</a:t>
            </a:r>
            <a:r>
              <a:rPr lang="es-PR" altLang="x-none" sz="1400" dirty="0"/>
              <a:t> – Toma de decisiones. Por ejemplo; ¿Cuándo utilizar el golpe  </a:t>
            </a:r>
          </a:p>
          <a:p>
            <a:pPr eaLnBrk="1" hangingPunct="1"/>
            <a:r>
              <a:rPr lang="es-PR" altLang="x-none" sz="1400" dirty="0"/>
              <a:t>                        asignado? ¿Posicionamiento de la pelota? ¿Anticipación?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 b="1" i="1" dirty="0"/>
              <a:t>  Defensiva</a:t>
            </a:r>
            <a:r>
              <a:rPr lang="es-PR" altLang="x-none" sz="1400" dirty="0"/>
              <a:t> – Toma de </a:t>
            </a:r>
            <a:r>
              <a:rPr lang="es-PR" altLang="x-none" sz="1400" dirty="0" err="1" smtClean="0"/>
              <a:t>decisiónes</a:t>
            </a:r>
            <a:r>
              <a:rPr lang="es-PR" altLang="x-none" sz="1400" dirty="0"/>
              <a:t>. Por ejemplo; adonde moverse o cubrir la </a:t>
            </a:r>
          </a:p>
          <a:p>
            <a:pPr eaLnBrk="1" hangingPunct="1"/>
            <a:r>
              <a:rPr lang="es-PR" altLang="x-none" sz="1400" dirty="0"/>
              <a:t>                           cancha completa. ¿Volver a la posición inicial?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400" b="1" i="1" dirty="0"/>
              <a:t>  Ambos</a:t>
            </a:r>
            <a:r>
              <a:rPr lang="es-PR" altLang="x-none" sz="1400" dirty="0"/>
              <a:t> – Ver la movidas de tu oponente y anticipar su próxima </a:t>
            </a:r>
          </a:p>
          <a:p>
            <a:pPr eaLnBrk="1" hangingPunct="1"/>
            <a:r>
              <a:rPr lang="es-PR" altLang="x-none" sz="1400" dirty="0"/>
              <a:t>                     acción. </a:t>
            </a:r>
          </a:p>
        </p:txBody>
      </p:sp>
      <p:sp>
        <p:nvSpPr>
          <p:cNvPr id="26630" name="Text Box 11"/>
          <p:cNvSpPr txBox="1">
            <a:spLocks noChangeArrowheads="1"/>
          </p:cNvSpPr>
          <p:nvPr/>
        </p:nvSpPr>
        <p:spPr bwMode="auto">
          <a:xfrm>
            <a:off x="84138" y="1547813"/>
            <a:ext cx="6240462" cy="12620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¿Qué problema técnico es el enfoque?</a:t>
            </a:r>
            <a:endParaRPr lang="en-US" altLang="x-none" sz="2000" b="1" i="1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400"/>
              <a:t>   </a:t>
            </a:r>
            <a:r>
              <a:rPr lang="en-US" altLang="x-none" sz="1400" b="1" i="1"/>
              <a:t>Ofensiva</a:t>
            </a:r>
            <a:r>
              <a:rPr lang="en-US" altLang="x-none" sz="1400"/>
              <a:t> – </a:t>
            </a:r>
            <a:r>
              <a:rPr lang="es-PR" altLang="x-none" sz="1400"/>
              <a:t>Creando espacio- ¿Mover el oponente de posición?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400"/>
              <a:t>                         ¿Establecer un tiro de ataque?</a:t>
            </a:r>
            <a:endParaRPr lang="en-US" altLang="x-none" sz="1400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400" b="1" i="1"/>
              <a:t>   Defensiva</a:t>
            </a:r>
            <a:r>
              <a:rPr lang="en-US" altLang="x-none" sz="1400"/>
              <a:t> – </a:t>
            </a:r>
            <a:r>
              <a:rPr lang="es-PR" altLang="x-none" sz="1400"/>
              <a:t>¿Defender su espacio en la cancha? ¿Mantener/ volver a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400"/>
              <a:t>                           la posición inicial?</a:t>
            </a:r>
            <a:endParaRPr lang="en-US" altLang="x-none" sz="1400"/>
          </a:p>
        </p:txBody>
      </p:sp>
      <p:sp>
        <p:nvSpPr>
          <p:cNvPr id="26631" name="Text Box 14"/>
          <p:cNvSpPr txBox="1">
            <a:spLocks noChangeArrowheads="1"/>
          </p:cNvSpPr>
          <p:nvPr/>
        </p:nvSpPr>
        <p:spPr bwMode="auto">
          <a:xfrm>
            <a:off x="93663" y="111125"/>
            <a:ext cx="3303587" cy="400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/>
              <a:t>Carta de Práctica de Equipo</a:t>
            </a:r>
            <a:endParaRPr lang="en-US" altLang="x-none" sz="2000"/>
          </a:p>
        </p:txBody>
      </p:sp>
      <p:sp>
        <p:nvSpPr>
          <p:cNvPr id="26632" name="Text Box 15"/>
          <p:cNvSpPr txBox="1">
            <a:spLocks noChangeArrowheads="1"/>
          </p:cNvSpPr>
          <p:nvPr/>
        </p:nvSpPr>
        <p:spPr bwMode="auto">
          <a:xfrm>
            <a:off x="3671888" y="0"/>
            <a:ext cx="3186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400" b="1" i="1"/>
              <a:t>Lado de Entrenador de Equipo/ Maestro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685800" y="687388"/>
            <a:ext cx="5486400" cy="83026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</a:rPr>
              <a:t>Juego de Práctica:</a:t>
            </a:r>
          </a:p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</a:rPr>
              <a:t>Zona de No Voleo</a:t>
            </a: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698500" y="1600200"/>
            <a:ext cx="3111500" cy="37338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0000"/>
                </a:solidFill>
              </a:rPr>
              <a:t>Jugadores, recuerden: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</a:t>
            </a:r>
            <a:r>
              <a:rPr lang="es-PR" altLang="x-none" sz="1500">
                <a:solidFill>
                  <a:srgbClr val="FF0000"/>
                </a:solidFill>
              </a:rPr>
              <a:t>Puntuación regular</a:t>
            </a:r>
            <a:r>
              <a:rPr lang="en-US" altLang="x-none" sz="1500">
                <a:solidFill>
                  <a:srgbClr val="FF0000"/>
                </a:solidFill>
              </a:rPr>
              <a:t>.</a:t>
            </a:r>
          </a:p>
          <a:p>
            <a:pPr eaLnBrk="1" hangingPunct="1"/>
            <a:endParaRPr lang="en-US" altLang="x-none" sz="15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x-none" sz="1500">
                <a:solidFill>
                  <a:srgbClr val="FF0000"/>
                </a:solidFill>
              </a:rPr>
              <a:t> </a:t>
            </a:r>
            <a:r>
              <a:rPr lang="es-PR" altLang="x-none" sz="1500">
                <a:solidFill>
                  <a:srgbClr val="FF0000"/>
                </a:solidFill>
              </a:rPr>
              <a:t>Partidos se juegan 5, 8 o por  </a:t>
            </a:r>
          </a:p>
          <a:p>
            <a:pPr eaLnBrk="1" hangingPunct="1"/>
            <a:r>
              <a:rPr lang="es-PR" altLang="x-none" sz="1500">
                <a:solidFill>
                  <a:srgbClr val="FF0000"/>
                </a:solidFill>
              </a:rPr>
              <a:t>    tiempo. </a:t>
            </a:r>
            <a:endParaRPr lang="en-US" altLang="x-none" sz="1500">
              <a:solidFill>
                <a:srgbClr val="FF0000"/>
              </a:solidFill>
            </a:endParaRPr>
          </a:p>
          <a:p>
            <a:pPr eaLnBrk="1" hangingPunct="1"/>
            <a:endParaRPr lang="en-US" altLang="x-none" sz="15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x-none" sz="1500">
                <a:solidFill>
                  <a:srgbClr val="FF0000"/>
                </a:solidFill>
              </a:rPr>
              <a:t> </a:t>
            </a:r>
            <a:r>
              <a:rPr lang="es-PR" altLang="x-none" sz="1500">
                <a:solidFill>
                  <a:srgbClr val="FF0000"/>
                </a:solidFill>
              </a:rPr>
              <a:t>Pelota que pique en la línea se  </a:t>
            </a:r>
          </a:p>
          <a:p>
            <a:pPr eaLnBrk="1" hangingPunct="1"/>
            <a:r>
              <a:rPr lang="es-PR" altLang="x-none" sz="1500">
                <a:solidFill>
                  <a:srgbClr val="FF0000"/>
                </a:solidFill>
              </a:rPr>
              <a:t>   cuenta dentro.  </a:t>
            </a:r>
          </a:p>
          <a:p>
            <a:pPr eaLnBrk="1" hangingPunct="1">
              <a:buFont typeface="Arial" charset="0"/>
              <a:buChar char="•"/>
            </a:pPr>
            <a:endParaRPr lang="es-PR" altLang="x-none" sz="15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s-PR" altLang="x-none" sz="1500">
                <a:solidFill>
                  <a:srgbClr val="FF0000"/>
                </a:solidFill>
              </a:rPr>
              <a:t>Servicios que tocan la malla son </a:t>
            </a:r>
          </a:p>
          <a:p>
            <a:pPr eaLnBrk="1" hangingPunct="1"/>
            <a:r>
              <a:rPr lang="es-PR" altLang="x-none" sz="1500">
                <a:solidFill>
                  <a:srgbClr val="FF0000"/>
                </a:solidFill>
              </a:rPr>
              <a:t>  legales.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/>
            <a:r>
              <a:rPr lang="en-US" altLang="x-none" sz="1600" b="1" i="1">
                <a:solidFill>
                  <a:srgbClr val="FF0000"/>
                </a:solidFill>
              </a:rPr>
              <a:t>ADEMAS</a:t>
            </a:r>
          </a:p>
          <a:p>
            <a:pPr eaLnBrk="1" hangingPunct="1"/>
            <a:endParaRPr lang="en-US" altLang="x-none" sz="1000" b="1" i="1">
              <a:solidFill>
                <a:srgbClr val="FF0000"/>
              </a:solidFill>
            </a:endParaRPr>
          </a:p>
          <a:p>
            <a:pPr eaLnBrk="1" hangingPunct="1"/>
            <a:r>
              <a:rPr lang="es-PR" altLang="x-none" sz="1500">
                <a:solidFill>
                  <a:srgbClr val="FF0000"/>
                </a:solidFill>
              </a:rPr>
              <a:t>Pelotas acertadas en la zona de no voleo = 2 puntos adicionales</a:t>
            </a:r>
            <a:r>
              <a:rPr lang="en-US" altLang="x-none" sz="1600">
                <a:solidFill>
                  <a:srgbClr val="FF0000"/>
                </a:solidFill>
              </a:rPr>
              <a:t>..</a:t>
            </a:r>
            <a:endParaRPr lang="en-US" altLang="x-none" sz="1300" b="1" i="1">
              <a:solidFill>
                <a:srgbClr val="FF0000"/>
              </a:solidFill>
            </a:endParaRPr>
          </a:p>
        </p:txBody>
      </p:sp>
      <p:sp>
        <p:nvSpPr>
          <p:cNvPr id="27652" name="Rectangle 36"/>
          <p:cNvSpPr>
            <a:spLocks noChangeArrowheads="1"/>
          </p:cNvSpPr>
          <p:nvPr/>
        </p:nvSpPr>
        <p:spPr bwMode="auto">
          <a:xfrm>
            <a:off x="685800" y="5334000"/>
            <a:ext cx="5867400" cy="7080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Variaciones del Juego Avanzado: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  <a:sym typeface="Wingdings" charset="2"/>
              </a:rPr>
              <a:t>Los puntos se obtienen al acertar los golpes en la zona de no voleo.</a:t>
            </a:r>
          </a:p>
        </p:txBody>
      </p:sp>
      <p:sp>
        <p:nvSpPr>
          <p:cNvPr id="27653" name="Text Box 41"/>
          <p:cNvSpPr txBox="1">
            <a:spLocks noChangeArrowheads="1"/>
          </p:cNvSpPr>
          <p:nvPr/>
        </p:nvSpPr>
        <p:spPr bwMode="auto">
          <a:xfrm>
            <a:off x="4921250" y="0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Lado del Equipo</a:t>
            </a:r>
          </a:p>
        </p:txBody>
      </p:sp>
      <p:pic>
        <p:nvPicPr>
          <p:cNvPr id="27655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6224588"/>
            <a:ext cx="3581400" cy="238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76200" y="762000"/>
            <a:ext cx="6400800" cy="4619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/>
              <a:t>Juego de Práctica: Zona de No Voleo</a:t>
            </a:r>
          </a:p>
        </p:txBody>
      </p:sp>
      <p:sp>
        <p:nvSpPr>
          <p:cNvPr id="28675" name="Text Box 8"/>
          <p:cNvSpPr txBox="1">
            <a:spLocks noChangeArrowheads="1"/>
          </p:cNvSpPr>
          <p:nvPr/>
        </p:nvSpPr>
        <p:spPr bwMode="auto">
          <a:xfrm>
            <a:off x="76200" y="4648200"/>
            <a:ext cx="3048000" cy="40163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Posibles Preguntas:</a:t>
            </a:r>
            <a:endParaRPr lang="en-US" altLang="x-none" sz="2000" b="1" i="1"/>
          </a:p>
          <a:p>
            <a:pPr eaLnBrk="1" hangingPunct="1">
              <a:buFontTx/>
              <a:buChar char="•"/>
            </a:pPr>
            <a:r>
              <a:rPr lang="es-PR" altLang="x-none" sz="1600"/>
              <a:t>¿</a:t>
            </a:r>
            <a:r>
              <a:rPr lang="es-PR" altLang="x-none" sz="1500"/>
              <a:t>Qué necesita hacer para utilizar las zonas de no voleo, mas efectivamente, como blanco para obtener puntos adicionales?</a:t>
            </a:r>
          </a:p>
          <a:p>
            <a:pPr eaLnBrk="1" hangingPunct="1">
              <a:buFontTx/>
              <a:buChar char="•"/>
            </a:pPr>
            <a:endParaRPr lang="en-US" altLang="x-none" sz="700"/>
          </a:p>
          <a:p>
            <a:pPr eaLnBrk="1" hangingPunct="1">
              <a:buFontTx/>
              <a:buChar char="•"/>
            </a:pPr>
            <a:r>
              <a:rPr lang="es-PR" altLang="x-none" sz="1600"/>
              <a:t>¿</a:t>
            </a:r>
            <a:r>
              <a:rPr lang="es-PR" altLang="x-none" sz="1500"/>
              <a:t>Cuando podría tomar ventaja de esa zona?</a:t>
            </a:r>
          </a:p>
          <a:p>
            <a:pPr eaLnBrk="1" hangingPunct="1">
              <a:buFontTx/>
              <a:buChar char="•"/>
            </a:pPr>
            <a:endParaRPr lang="en-US" altLang="x-none" sz="600"/>
          </a:p>
          <a:p>
            <a:pPr eaLnBrk="1" hangingPunct="1">
              <a:buFontTx/>
              <a:buChar char="•"/>
            </a:pPr>
            <a:r>
              <a:rPr lang="es-PR" altLang="x-none" sz="1600"/>
              <a:t>¿</a:t>
            </a:r>
            <a:r>
              <a:rPr lang="es-PR" altLang="x-none" sz="1500"/>
              <a:t>Dónde tiene que estar su oponente?</a:t>
            </a:r>
          </a:p>
          <a:p>
            <a:pPr eaLnBrk="1" hangingPunct="1">
              <a:buFontTx/>
              <a:buChar char="•"/>
            </a:pPr>
            <a:endParaRPr lang="es-PR" altLang="x-none" sz="700"/>
          </a:p>
          <a:p>
            <a:pPr eaLnBrk="1" hangingPunct="1">
              <a:buFontTx/>
              <a:buChar char="•"/>
            </a:pPr>
            <a:r>
              <a:rPr lang="es-PR" altLang="x-none" sz="1600"/>
              <a:t>¿</a:t>
            </a:r>
            <a:r>
              <a:rPr lang="es-PR" altLang="x-none" sz="1500"/>
              <a:t>Cómo puede sacar a su oponente de posición?</a:t>
            </a:r>
          </a:p>
          <a:p>
            <a:pPr eaLnBrk="1" hangingPunct="1">
              <a:buFontTx/>
              <a:buChar char="•"/>
            </a:pPr>
            <a:endParaRPr lang="en-US" altLang="x-none" sz="700"/>
          </a:p>
          <a:p>
            <a:pPr eaLnBrk="1" hangingPunct="1">
              <a:buFontTx/>
              <a:buChar char="•"/>
            </a:pPr>
            <a:r>
              <a:rPr lang="es-PR" altLang="x-none" sz="1600"/>
              <a:t>¿</a:t>
            </a:r>
            <a:r>
              <a:rPr lang="es-PR" altLang="x-none" sz="1500"/>
              <a:t>Cuando sería la mejor oportunidad para acertar un tiro en la zona de no voleo?</a:t>
            </a:r>
          </a:p>
        </p:txBody>
      </p:sp>
      <p:sp>
        <p:nvSpPr>
          <p:cNvPr id="28676" name="Text Box 9"/>
          <p:cNvSpPr txBox="1">
            <a:spLocks noChangeArrowheads="1"/>
          </p:cNvSpPr>
          <p:nvPr/>
        </p:nvSpPr>
        <p:spPr bwMode="auto">
          <a:xfrm>
            <a:off x="3276600" y="4648200"/>
            <a:ext cx="3208338" cy="33242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Maestro/ Entrenador del equipo:</a:t>
            </a:r>
            <a:endParaRPr lang="en-US" altLang="x-none" sz="1800"/>
          </a:p>
          <a:p>
            <a:pPr eaLnBrk="1" hangingPunct="1">
              <a:buFontTx/>
              <a:buChar char="•"/>
            </a:pPr>
            <a:r>
              <a:rPr lang="es-PR" altLang="x-none" sz="1300"/>
              <a:t>Observe si y como los jugadores intentan mover a sus oponentes de su posición.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¿ Que le puede preguntar a sus jugadores con relación a la selección de golpes?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Verifique a ver lo que no esta funcionando.</a:t>
            </a:r>
          </a:p>
          <a:p>
            <a:pPr eaLnBrk="1" hangingPunct="1">
              <a:buFontTx/>
              <a:buChar char="•"/>
            </a:pPr>
            <a:r>
              <a:rPr lang="es-PR" altLang="x-none" sz="1300" b="1"/>
              <a:t>¡Déjale saber!</a:t>
            </a:r>
            <a:r>
              <a:rPr lang="en-US" altLang="x-none" sz="1300" b="1"/>
              <a:t> </a:t>
            </a:r>
            <a:r>
              <a:rPr lang="en-US" altLang="x-none" sz="1300" b="1">
                <a:sym typeface="Wingdings" charset="2"/>
              </a:rPr>
              <a:t></a:t>
            </a:r>
          </a:p>
          <a:p>
            <a:pPr eaLnBrk="1" hangingPunct="1">
              <a:buFontTx/>
              <a:buChar char="•"/>
            </a:pPr>
            <a:endParaRPr lang="en-US" altLang="x-none" sz="1300" b="1"/>
          </a:p>
          <a:p>
            <a:pPr eaLnBrk="1" hangingPunct="1"/>
            <a:r>
              <a:rPr lang="es-PR" altLang="x-none" sz="1800" b="1" i="1"/>
              <a:t>Cuando utilice “time outs”</a:t>
            </a:r>
            <a:r>
              <a:rPr lang="en-US" altLang="x-none" sz="1800" b="1" i="1"/>
              <a:t>: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  Pregúntele a  él/ella que se </a:t>
            </a:r>
          </a:p>
          <a:p>
            <a:pPr eaLnBrk="1" hangingPunct="1"/>
            <a:r>
              <a:rPr lang="es-PR" altLang="x-none" sz="1300"/>
              <a:t>    puede hacer diferente para jugar </a:t>
            </a:r>
          </a:p>
          <a:p>
            <a:pPr eaLnBrk="1" hangingPunct="1"/>
            <a:r>
              <a:rPr lang="es-PR" altLang="x-none" sz="1300"/>
              <a:t>    más efectivamente.</a:t>
            </a:r>
            <a:endParaRPr lang="en-US" altLang="x-none" sz="1300"/>
          </a:p>
          <a:p>
            <a:pPr eaLnBrk="1" hangingPunct="1">
              <a:buFontTx/>
              <a:buChar char="•"/>
            </a:pPr>
            <a:r>
              <a:rPr lang="en-US" altLang="x-none" sz="1300"/>
              <a:t>  </a:t>
            </a:r>
            <a:r>
              <a:rPr lang="es-PR" altLang="x-none" sz="1300"/>
              <a:t>Déjele saber que está funcionando  </a:t>
            </a:r>
          </a:p>
          <a:p>
            <a:pPr eaLnBrk="1" hangingPunct="1"/>
            <a:r>
              <a:rPr lang="es-PR" altLang="x-none" sz="1300"/>
              <a:t>    bien.</a:t>
            </a:r>
            <a:endParaRPr lang="en-US" altLang="x-none" sz="1300"/>
          </a:p>
        </p:txBody>
      </p:sp>
      <p:sp>
        <p:nvSpPr>
          <p:cNvPr id="28677" name="Text Box 13"/>
          <p:cNvSpPr txBox="1">
            <a:spLocks noChangeArrowheads="1"/>
          </p:cNvSpPr>
          <p:nvPr/>
        </p:nvSpPr>
        <p:spPr bwMode="auto">
          <a:xfrm>
            <a:off x="76200" y="2743200"/>
            <a:ext cx="6400800" cy="17843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 dirty="0"/>
              <a:t>¿Que movidas tácticas son enfatizadas?</a:t>
            </a:r>
            <a:endParaRPr lang="es-PR" altLang="x-none" sz="2000" dirty="0"/>
          </a:p>
          <a:p>
            <a:pPr eaLnBrk="1" hangingPunct="1">
              <a:buFont typeface="Wingdings" charset="2"/>
              <a:buChar char="v"/>
            </a:pPr>
            <a:r>
              <a:rPr lang="es-PR" altLang="x-none" sz="1500" dirty="0"/>
              <a:t>  </a:t>
            </a:r>
            <a:r>
              <a:rPr lang="es-PR" altLang="x-none" sz="1500" b="1" i="1" dirty="0"/>
              <a:t>Ofensiva</a:t>
            </a:r>
            <a:r>
              <a:rPr lang="es-PR" altLang="x-none" sz="1500" dirty="0"/>
              <a:t> – Toma de decisiones. Por ejemplo; ¿Cuándo utilizar el golpe  </a:t>
            </a:r>
          </a:p>
          <a:p>
            <a:pPr eaLnBrk="1" hangingPunct="1"/>
            <a:r>
              <a:rPr lang="es-PR" altLang="x-none" sz="1500" dirty="0"/>
              <a:t>                        asignado? ¿Posicionamiento de la pelota? ¿Anticipación?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500" b="1" i="1" dirty="0"/>
              <a:t>  Defensiva</a:t>
            </a:r>
            <a:r>
              <a:rPr lang="es-PR" altLang="x-none" sz="1500" dirty="0"/>
              <a:t> – Toma de </a:t>
            </a:r>
            <a:r>
              <a:rPr lang="es-PR" altLang="x-none" sz="1500" dirty="0" err="1" smtClean="0"/>
              <a:t>decisiónes</a:t>
            </a:r>
            <a:r>
              <a:rPr lang="es-PR" altLang="x-none" sz="1500" dirty="0"/>
              <a:t>. Por ejemplo; adonde moverse o cubrir la </a:t>
            </a:r>
          </a:p>
          <a:p>
            <a:pPr eaLnBrk="1" hangingPunct="1"/>
            <a:r>
              <a:rPr lang="es-PR" altLang="x-none" sz="1500" dirty="0"/>
              <a:t>                           cancha completa. ¿Volver a la posición inicial?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500" b="1" i="1" dirty="0"/>
              <a:t>  Ambos</a:t>
            </a:r>
            <a:r>
              <a:rPr lang="es-PR" altLang="x-none" sz="1500" dirty="0"/>
              <a:t> – Ver la movidas de tu oponente y anticipar su próxima </a:t>
            </a:r>
          </a:p>
          <a:p>
            <a:pPr eaLnBrk="1" hangingPunct="1"/>
            <a:r>
              <a:rPr lang="es-PR" altLang="x-none" sz="1500" dirty="0"/>
              <a:t>                     acción. </a:t>
            </a:r>
          </a:p>
        </p:txBody>
      </p:sp>
      <p:sp>
        <p:nvSpPr>
          <p:cNvPr id="28678" name="Text Box 15"/>
          <p:cNvSpPr txBox="1">
            <a:spLocks noChangeArrowheads="1"/>
          </p:cNvSpPr>
          <p:nvPr/>
        </p:nvSpPr>
        <p:spPr bwMode="auto">
          <a:xfrm>
            <a:off x="76200" y="1371600"/>
            <a:ext cx="6400800" cy="13239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¿Qué problema técnico es el enfoque?</a:t>
            </a:r>
            <a:endParaRPr lang="en-US" altLang="x-none" sz="2000" b="1" i="1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500"/>
              <a:t>   </a:t>
            </a:r>
            <a:r>
              <a:rPr lang="en-US" altLang="x-none" sz="1500" b="1" i="1"/>
              <a:t>Ofensiva</a:t>
            </a:r>
            <a:r>
              <a:rPr lang="en-US" altLang="x-none" sz="1500"/>
              <a:t> – </a:t>
            </a:r>
            <a:r>
              <a:rPr lang="es-PR" altLang="x-none" sz="1500"/>
              <a:t>Creando espacio- ¿Mover el oponente de posición?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500"/>
              <a:t>                         ¿Establecer un tiro de ataque?</a:t>
            </a:r>
            <a:endParaRPr lang="en-US" altLang="x-none" sz="1500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500" b="1" i="1"/>
              <a:t>   Defensiva</a:t>
            </a:r>
            <a:r>
              <a:rPr lang="en-US" altLang="x-none" sz="1500"/>
              <a:t> – </a:t>
            </a:r>
            <a:r>
              <a:rPr lang="es-PR" altLang="x-none" sz="1500"/>
              <a:t>¿Defender su espacio en la cancha? ¿Mantener/ volver a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500"/>
              <a:t>                           la posición inicial?</a:t>
            </a:r>
            <a:endParaRPr lang="en-US" altLang="x-none" sz="1500"/>
          </a:p>
        </p:txBody>
      </p:sp>
      <p:sp>
        <p:nvSpPr>
          <p:cNvPr id="28679" name="Text Box 17"/>
          <p:cNvSpPr txBox="1">
            <a:spLocks noChangeArrowheads="1"/>
          </p:cNvSpPr>
          <p:nvPr/>
        </p:nvSpPr>
        <p:spPr bwMode="auto">
          <a:xfrm>
            <a:off x="88900" y="88900"/>
            <a:ext cx="3303588" cy="400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/>
              <a:t>Carta de Práctica de Equipo</a:t>
            </a:r>
            <a:endParaRPr lang="en-US" altLang="x-none" sz="2000"/>
          </a:p>
        </p:txBody>
      </p:sp>
      <p:sp>
        <p:nvSpPr>
          <p:cNvPr id="28680" name="Text Box 18"/>
          <p:cNvSpPr txBox="1">
            <a:spLocks noChangeArrowheads="1"/>
          </p:cNvSpPr>
          <p:nvPr/>
        </p:nvSpPr>
        <p:spPr bwMode="auto">
          <a:xfrm>
            <a:off x="3570288" y="92075"/>
            <a:ext cx="3186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400" b="1" i="1"/>
              <a:t>Lado de Entrenador de Equipo/ Maestro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31" name="Group 63"/>
          <p:cNvGraphicFramePr>
            <a:graphicFrameLocks noGrp="1"/>
          </p:cNvGraphicFramePr>
          <p:nvPr/>
        </p:nvGraphicFramePr>
        <p:xfrm>
          <a:off x="3962400" y="1676400"/>
          <a:ext cx="2590800" cy="3424238"/>
        </p:xfrm>
        <a:graphic>
          <a:graphicData uri="http://schemas.openxmlformats.org/drawingml/2006/table">
            <a:tbl>
              <a:tblPr/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4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x-non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704" name="Text Box 21"/>
          <p:cNvSpPr txBox="1">
            <a:spLocks noChangeArrowheads="1"/>
          </p:cNvSpPr>
          <p:nvPr/>
        </p:nvSpPr>
        <p:spPr bwMode="auto">
          <a:xfrm>
            <a:off x="2000250" y="465138"/>
            <a:ext cx="2954338" cy="95408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solidFill>
                  <a:srgbClr val="FF0000"/>
                </a:solidFill>
              </a:rPr>
              <a:t>Juego de Práctica:</a:t>
            </a:r>
          </a:p>
          <a:p>
            <a:pPr algn="ctr" eaLnBrk="1" hangingPunct="1"/>
            <a:r>
              <a:rPr lang="es-PR" altLang="x-none" sz="2800" b="1" i="1">
                <a:solidFill>
                  <a:srgbClr val="FF0000"/>
                </a:solidFill>
              </a:rPr>
              <a:t>Juego “Moat”</a:t>
            </a:r>
          </a:p>
        </p:txBody>
      </p:sp>
      <p:sp>
        <p:nvSpPr>
          <p:cNvPr id="29705" name="Text Box 23"/>
          <p:cNvSpPr txBox="1">
            <a:spLocks noChangeArrowheads="1"/>
          </p:cNvSpPr>
          <p:nvPr/>
        </p:nvSpPr>
        <p:spPr bwMode="auto">
          <a:xfrm>
            <a:off x="509588" y="1676400"/>
            <a:ext cx="3148012" cy="56324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Jugadores, recuerden: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¡Digan la puntuación antes de 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cada servicio!</a:t>
            </a:r>
          </a:p>
          <a:p>
            <a:pPr eaLnBrk="1" hangingPunct="1"/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¡En este juego no hay ningún 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“NO NET”!</a:t>
            </a:r>
          </a:p>
          <a:p>
            <a:pPr eaLnBrk="1" hangingPunct="1">
              <a:buFont typeface="Arial" charset="0"/>
              <a:buChar char="•"/>
            </a:pP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</a:t>
            </a:r>
            <a:r>
              <a:rPr lang="es-PR" altLang="x-none" sz="1600">
                <a:solidFill>
                  <a:srgbClr val="FF0000"/>
                </a:solidFill>
              </a:rPr>
              <a:t>Puntuación regular de Rally.</a:t>
            </a:r>
            <a:endParaRPr lang="en-US" altLang="x-none" sz="1600">
              <a:solidFill>
                <a:srgbClr val="FF0000"/>
              </a:solidFill>
            </a:endParaRPr>
          </a:p>
          <a:p>
            <a:pPr eaLnBrk="1" hangingPunct="1"/>
            <a:r>
              <a:rPr lang="en-US" altLang="x-none" sz="1600">
                <a:solidFill>
                  <a:srgbClr val="FF0000"/>
                </a:solidFill>
              </a:rPr>
              <a:t>    </a:t>
            </a:r>
          </a:p>
          <a:p>
            <a:pPr eaLnBrk="1" hangingPunct="1"/>
            <a:r>
              <a:rPr lang="en-US" altLang="x-none" sz="1600">
                <a:solidFill>
                  <a:srgbClr val="FF0000"/>
                </a:solidFill>
              </a:rPr>
              <a:t> ADEMAS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Las pelotas golpeadas a la área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moat = 1 punto para el oponente.</a:t>
            </a:r>
          </a:p>
          <a:p>
            <a:pPr eaLnBrk="1" hangingPunct="1">
              <a:buFontTx/>
              <a:buChar char="•"/>
            </a:pP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Pelota que pique en la línea se 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cuenta dentro.  </a:t>
            </a: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Partidos se juegan a 8 o por 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tiempo.</a:t>
            </a: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El maestro puede cambiar el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ancho de la área Moat. . . </a:t>
            </a:r>
          </a:p>
          <a:p>
            <a:pPr eaLnBrk="1" hangingPunct="1"/>
            <a:endParaRPr lang="en-US" altLang="x-none" sz="1600">
              <a:solidFill>
                <a:srgbClr val="FF0000"/>
              </a:solidFill>
            </a:endParaRPr>
          </a:p>
        </p:txBody>
      </p:sp>
      <p:sp>
        <p:nvSpPr>
          <p:cNvPr id="29706" name="Text Box 36"/>
          <p:cNvSpPr txBox="1">
            <a:spLocks noChangeArrowheads="1"/>
          </p:cNvSpPr>
          <p:nvPr/>
        </p:nvSpPr>
        <p:spPr bwMode="auto">
          <a:xfrm>
            <a:off x="4441825" y="4271963"/>
            <a:ext cx="160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FF0000"/>
                </a:solidFill>
              </a:rPr>
              <a:t>Jugador B</a:t>
            </a:r>
          </a:p>
        </p:txBody>
      </p:sp>
      <p:sp>
        <p:nvSpPr>
          <p:cNvPr id="29707" name="Text Box 37"/>
          <p:cNvSpPr txBox="1">
            <a:spLocks noChangeArrowheads="1"/>
          </p:cNvSpPr>
          <p:nvPr/>
        </p:nvSpPr>
        <p:spPr bwMode="auto">
          <a:xfrm>
            <a:off x="4459288" y="2214563"/>
            <a:ext cx="160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x-none" sz="1800">
                <a:solidFill>
                  <a:srgbClr val="FF0000"/>
                </a:solidFill>
              </a:rPr>
              <a:t>Jugador A</a:t>
            </a:r>
          </a:p>
        </p:txBody>
      </p:sp>
      <p:sp>
        <p:nvSpPr>
          <p:cNvPr id="29708" name="Rectangle 66"/>
          <p:cNvSpPr>
            <a:spLocks noChangeArrowheads="1"/>
          </p:cNvSpPr>
          <p:nvPr/>
        </p:nvSpPr>
        <p:spPr bwMode="auto">
          <a:xfrm>
            <a:off x="3962400" y="3162300"/>
            <a:ext cx="2590800" cy="457200"/>
          </a:xfrm>
          <a:prstGeom prst="rect">
            <a:avLst/>
          </a:prstGeom>
          <a:solidFill>
            <a:srgbClr val="EAEAEA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/>
          </a:p>
        </p:txBody>
      </p:sp>
      <p:sp>
        <p:nvSpPr>
          <p:cNvPr id="29709" name="Rectangle 65"/>
          <p:cNvSpPr>
            <a:spLocks noChangeArrowheads="1"/>
          </p:cNvSpPr>
          <p:nvPr/>
        </p:nvSpPr>
        <p:spPr bwMode="auto">
          <a:xfrm>
            <a:off x="3962400" y="5370513"/>
            <a:ext cx="2590800" cy="13239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  <a:sym typeface="Wingdings" charset="2"/>
              </a:rPr>
              <a:t>Variación de Juego: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  <a:sym typeface="Wingdings" charset="2"/>
              </a:rPr>
              <a:t>El maestro puede variar el ancho de la área moat.</a:t>
            </a:r>
          </a:p>
        </p:txBody>
      </p:sp>
      <p:sp>
        <p:nvSpPr>
          <p:cNvPr id="29710" name="Text Box 31"/>
          <p:cNvSpPr txBox="1">
            <a:spLocks noChangeArrowheads="1"/>
          </p:cNvSpPr>
          <p:nvPr/>
        </p:nvSpPr>
        <p:spPr bwMode="auto">
          <a:xfrm>
            <a:off x="4432300" y="3200400"/>
            <a:ext cx="160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FF0000"/>
                </a:solidFill>
              </a:rPr>
              <a:t>Area Moat </a:t>
            </a:r>
          </a:p>
        </p:txBody>
      </p:sp>
      <p:sp>
        <p:nvSpPr>
          <p:cNvPr id="29711" name="Text Box 68"/>
          <p:cNvSpPr txBox="1">
            <a:spLocks noChangeArrowheads="1"/>
          </p:cNvSpPr>
          <p:nvPr/>
        </p:nvSpPr>
        <p:spPr bwMode="auto">
          <a:xfrm>
            <a:off x="4921250" y="0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Lado del Equipo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838200" y="635000"/>
            <a:ext cx="5257800" cy="5238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/>
              <a:t>Juego de Práctica: Juego “Moat”</a:t>
            </a:r>
          </a:p>
        </p:txBody>
      </p:sp>
      <p:sp>
        <p:nvSpPr>
          <p:cNvPr id="30723" name="Text Box 9"/>
          <p:cNvSpPr txBox="1">
            <a:spLocks noChangeArrowheads="1"/>
          </p:cNvSpPr>
          <p:nvPr/>
        </p:nvSpPr>
        <p:spPr bwMode="auto">
          <a:xfrm>
            <a:off x="88900" y="2590800"/>
            <a:ext cx="6400800" cy="17843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 dirty="0"/>
              <a:t>¿Que movidas tácticas son enfatizadas?</a:t>
            </a:r>
            <a:endParaRPr lang="es-PR" altLang="x-none" sz="2000" dirty="0"/>
          </a:p>
          <a:p>
            <a:pPr eaLnBrk="1" hangingPunct="1">
              <a:buFont typeface="Wingdings" charset="2"/>
              <a:buChar char="v"/>
            </a:pPr>
            <a:r>
              <a:rPr lang="es-PR" altLang="x-none" sz="1500" dirty="0"/>
              <a:t>  </a:t>
            </a:r>
            <a:r>
              <a:rPr lang="es-PR" altLang="x-none" sz="1500" b="1" i="1" dirty="0"/>
              <a:t>Ofensiva</a:t>
            </a:r>
            <a:r>
              <a:rPr lang="es-PR" altLang="x-none" sz="1500" dirty="0"/>
              <a:t> – Toma de decisiones. Por ejemplo; ¿Cuándo utilizar el golpe  </a:t>
            </a:r>
          </a:p>
          <a:p>
            <a:pPr eaLnBrk="1" hangingPunct="1"/>
            <a:r>
              <a:rPr lang="es-PR" altLang="x-none" sz="1500" dirty="0"/>
              <a:t>                        asignado? ¿Posicionamiento de la pelota? ¿Anticipación?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500" b="1" i="1" dirty="0"/>
              <a:t>  Defensiva</a:t>
            </a:r>
            <a:r>
              <a:rPr lang="es-PR" altLang="x-none" sz="1500" dirty="0"/>
              <a:t> – Toma de </a:t>
            </a:r>
            <a:r>
              <a:rPr lang="es-PR" altLang="x-none" sz="1500" dirty="0" err="1" smtClean="0"/>
              <a:t>decisiónes</a:t>
            </a:r>
            <a:r>
              <a:rPr lang="es-PR" altLang="x-none" sz="1500" dirty="0"/>
              <a:t>. Por ejemplo; adonde moverse o cubrir la </a:t>
            </a:r>
          </a:p>
          <a:p>
            <a:pPr eaLnBrk="1" hangingPunct="1"/>
            <a:r>
              <a:rPr lang="es-PR" altLang="x-none" sz="1500" dirty="0"/>
              <a:t>                           cancha completa. ¿Volver a la posición inicial?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500" b="1" i="1" dirty="0"/>
              <a:t>  Ambos</a:t>
            </a:r>
            <a:r>
              <a:rPr lang="es-PR" altLang="x-none" sz="1500" dirty="0"/>
              <a:t> – Ver la movidas de tu oponente y anticipar su próxima </a:t>
            </a:r>
          </a:p>
          <a:p>
            <a:pPr eaLnBrk="1" hangingPunct="1"/>
            <a:r>
              <a:rPr lang="es-PR" altLang="x-none" sz="1500" dirty="0"/>
              <a:t>                     acción. </a:t>
            </a:r>
          </a:p>
        </p:txBody>
      </p:sp>
      <p:sp>
        <p:nvSpPr>
          <p:cNvPr id="30724" name="Text Box 10"/>
          <p:cNvSpPr txBox="1">
            <a:spLocks noChangeArrowheads="1"/>
          </p:cNvSpPr>
          <p:nvPr/>
        </p:nvSpPr>
        <p:spPr bwMode="auto">
          <a:xfrm>
            <a:off x="88900" y="1327150"/>
            <a:ext cx="6400800" cy="13239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¿Qué problema técnico es el enfoque?</a:t>
            </a:r>
            <a:endParaRPr lang="en-US" altLang="x-none" sz="2000" b="1" i="1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500"/>
              <a:t>   </a:t>
            </a:r>
            <a:r>
              <a:rPr lang="en-US" altLang="x-none" sz="1500" b="1" i="1"/>
              <a:t>Ofensiva</a:t>
            </a:r>
            <a:r>
              <a:rPr lang="en-US" altLang="x-none" sz="1500"/>
              <a:t> – </a:t>
            </a:r>
            <a:r>
              <a:rPr lang="es-PR" altLang="x-none" sz="1500"/>
              <a:t>Creando espacio- ¿Mover el oponente de posición?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500"/>
              <a:t>                         ¿Establecer un tiro de ataque?</a:t>
            </a:r>
            <a:endParaRPr lang="en-US" altLang="x-none" sz="1500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500" b="1" i="1"/>
              <a:t>   Defensiva</a:t>
            </a:r>
            <a:r>
              <a:rPr lang="en-US" altLang="x-none" sz="1500"/>
              <a:t> – </a:t>
            </a:r>
            <a:r>
              <a:rPr lang="es-PR" altLang="x-none" sz="1500"/>
              <a:t>¿Defender su espacio en la cancha? ¿Mantener/ volver a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500"/>
              <a:t>                           la posición inicial?</a:t>
            </a:r>
            <a:endParaRPr lang="en-US" altLang="x-none" sz="1500"/>
          </a:p>
        </p:txBody>
      </p:sp>
      <p:sp>
        <p:nvSpPr>
          <p:cNvPr id="30725" name="Text Box 15"/>
          <p:cNvSpPr txBox="1">
            <a:spLocks noChangeArrowheads="1"/>
          </p:cNvSpPr>
          <p:nvPr/>
        </p:nvSpPr>
        <p:spPr bwMode="auto">
          <a:xfrm>
            <a:off x="88900" y="4495800"/>
            <a:ext cx="3200400" cy="40782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 dirty="0"/>
              <a:t>Posibles Preguntas:</a:t>
            </a:r>
            <a:endParaRPr lang="en-US" altLang="x-none" sz="2000" b="1" i="1" dirty="0"/>
          </a:p>
          <a:p>
            <a:pPr eaLnBrk="1" hangingPunct="1">
              <a:buFontTx/>
              <a:buChar char="•"/>
            </a:pPr>
            <a:r>
              <a:rPr lang="es-PR" altLang="x-none" sz="1600" dirty="0"/>
              <a:t>¿</a:t>
            </a:r>
            <a:r>
              <a:rPr lang="es-PR" altLang="x-none" sz="1500" dirty="0"/>
              <a:t>Cómo puede llevar a su oponente hacia la izquierda o derecha de la cancha?</a:t>
            </a:r>
          </a:p>
          <a:p>
            <a:pPr eaLnBrk="1" hangingPunct="1">
              <a:buFontTx/>
              <a:buChar char="•"/>
            </a:pPr>
            <a:r>
              <a:rPr lang="es-PR" altLang="x-none" sz="1600" dirty="0"/>
              <a:t>¿</a:t>
            </a:r>
            <a:r>
              <a:rPr lang="es-PR" altLang="x-none" sz="1500" dirty="0"/>
              <a:t>Cuando sería mas efectivo el golpear hacia el fondo de la cancha? </a:t>
            </a:r>
            <a:r>
              <a:rPr lang="es-PR" altLang="x-none" sz="1600" dirty="0"/>
              <a:t>¿</a:t>
            </a:r>
            <a:r>
              <a:rPr lang="es-PR" altLang="x-none" sz="1500" dirty="0"/>
              <a:t>Qué golpea sería mas efectivo en este caso? </a:t>
            </a:r>
          </a:p>
          <a:p>
            <a:pPr eaLnBrk="1" hangingPunct="1">
              <a:buFontTx/>
              <a:buChar char="•"/>
            </a:pPr>
            <a:r>
              <a:rPr lang="es-PR" altLang="x-none" sz="1600" dirty="0"/>
              <a:t>¿</a:t>
            </a:r>
            <a:r>
              <a:rPr lang="es-PR" altLang="x-none" sz="1500" dirty="0"/>
              <a:t>Cómo afecta el tipo de golpes que puede tomar el echo de que no haiga malla?</a:t>
            </a:r>
          </a:p>
          <a:p>
            <a:pPr eaLnBrk="1" hangingPunct="1">
              <a:buFontTx/>
              <a:buChar char="•"/>
            </a:pPr>
            <a:r>
              <a:rPr lang="es-PR" altLang="x-none" sz="1600" dirty="0"/>
              <a:t>¿</a:t>
            </a:r>
            <a:r>
              <a:rPr lang="es-PR" altLang="x-none" sz="1500" dirty="0"/>
              <a:t>Cómo puede reducir las posibilidades de que su oponente acierte un golpe?</a:t>
            </a:r>
          </a:p>
          <a:p>
            <a:pPr eaLnBrk="1" hangingPunct="1">
              <a:buFontTx/>
              <a:buChar char="•"/>
            </a:pPr>
            <a:r>
              <a:rPr lang="es-PR" altLang="x-none" sz="1600" dirty="0"/>
              <a:t>¿</a:t>
            </a:r>
            <a:r>
              <a:rPr lang="es-PR" altLang="x-none" sz="1500" dirty="0"/>
              <a:t>Qué táctica puede utilizar en este juego y porque?</a:t>
            </a:r>
          </a:p>
        </p:txBody>
      </p:sp>
      <p:sp>
        <p:nvSpPr>
          <p:cNvPr id="30726" name="Text Box 16"/>
          <p:cNvSpPr txBox="1">
            <a:spLocks noChangeArrowheads="1"/>
          </p:cNvSpPr>
          <p:nvPr/>
        </p:nvSpPr>
        <p:spPr bwMode="auto">
          <a:xfrm>
            <a:off x="3441700" y="4498975"/>
            <a:ext cx="3055938" cy="35242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Maestro/ Entrenador del equipo:</a:t>
            </a:r>
            <a:endParaRPr lang="en-US" altLang="x-none" sz="1800"/>
          </a:p>
          <a:p>
            <a:pPr eaLnBrk="1" hangingPunct="1">
              <a:buFontTx/>
              <a:buChar char="•"/>
            </a:pPr>
            <a:r>
              <a:rPr lang="es-PR" altLang="x-none" sz="1300"/>
              <a:t>Observe si y como los jugadores intentan mover a sus oponentes de su posición.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¿ Que le puede preguntar a sus jugadores con relación a la selección de golpes?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Verifique a ver lo que no esta funcionando.</a:t>
            </a:r>
          </a:p>
          <a:p>
            <a:pPr eaLnBrk="1" hangingPunct="1">
              <a:buFontTx/>
              <a:buChar char="•"/>
            </a:pPr>
            <a:r>
              <a:rPr lang="es-PR" altLang="x-none" sz="1300" b="1"/>
              <a:t>¡Déjale saber!</a:t>
            </a:r>
            <a:r>
              <a:rPr lang="en-US" altLang="x-none" sz="1300" b="1"/>
              <a:t> </a:t>
            </a:r>
            <a:r>
              <a:rPr lang="en-US" altLang="x-none" sz="1300" b="1">
                <a:sym typeface="Wingdings" charset="2"/>
              </a:rPr>
              <a:t></a:t>
            </a:r>
          </a:p>
          <a:p>
            <a:pPr eaLnBrk="1" hangingPunct="1">
              <a:buFontTx/>
              <a:buChar char="•"/>
            </a:pPr>
            <a:endParaRPr lang="en-US" altLang="x-none" sz="1300" b="1"/>
          </a:p>
          <a:p>
            <a:pPr eaLnBrk="1" hangingPunct="1"/>
            <a:r>
              <a:rPr lang="es-PR" altLang="x-none" sz="1800" b="1" i="1"/>
              <a:t>Cuando utilice “time outs”</a:t>
            </a:r>
            <a:r>
              <a:rPr lang="en-US" altLang="x-none" sz="1800" b="1" i="1"/>
              <a:t>: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  Pregúntele a  él/ella que se </a:t>
            </a:r>
          </a:p>
          <a:p>
            <a:pPr eaLnBrk="1" hangingPunct="1"/>
            <a:r>
              <a:rPr lang="es-PR" altLang="x-none" sz="1300"/>
              <a:t>    puede hacer diferente para jugar </a:t>
            </a:r>
          </a:p>
          <a:p>
            <a:pPr eaLnBrk="1" hangingPunct="1"/>
            <a:r>
              <a:rPr lang="es-PR" altLang="x-none" sz="1300"/>
              <a:t>    más efectivamente.</a:t>
            </a:r>
            <a:endParaRPr lang="en-US" altLang="x-none" sz="1300"/>
          </a:p>
          <a:p>
            <a:pPr eaLnBrk="1" hangingPunct="1">
              <a:buFontTx/>
              <a:buChar char="•"/>
            </a:pPr>
            <a:r>
              <a:rPr lang="en-US" altLang="x-none" sz="1300"/>
              <a:t>  </a:t>
            </a:r>
            <a:r>
              <a:rPr lang="es-PR" altLang="x-none" sz="1300"/>
              <a:t>Déjele saber que está funcionando  </a:t>
            </a:r>
          </a:p>
          <a:p>
            <a:pPr eaLnBrk="1" hangingPunct="1"/>
            <a:r>
              <a:rPr lang="es-PR" altLang="x-none" sz="1300"/>
              <a:t>    bien.</a:t>
            </a:r>
            <a:endParaRPr lang="en-US" altLang="x-none" sz="1300"/>
          </a:p>
        </p:txBody>
      </p:sp>
      <p:sp>
        <p:nvSpPr>
          <p:cNvPr id="30727" name="Text Box 19"/>
          <p:cNvSpPr txBox="1">
            <a:spLocks noChangeArrowheads="1"/>
          </p:cNvSpPr>
          <p:nvPr/>
        </p:nvSpPr>
        <p:spPr bwMode="auto">
          <a:xfrm>
            <a:off x="88900" y="88900"/>
            <a:ext cx="3303588" cy="400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/>
              <a:t>Carta de Práctica de Equipo</a:t>
            </a:r>
            <a:endParaRPr lang="en-US" altLang="x-none" sz="2000"/>
          </a:p>
        </p:txBody>
      </p:sp>
      <p:sp>
        <p:nvSpPr>
          <p:cNvPr id="30728" name="Text Box 20"/>
          <p:cNvSpPr txBox="1">
            <a:spLocks noChangeArrowheads="1"/>
          </p:cNvSpPr>
          <p:nvPr/>
        </p:nvSpPr>
        <p:spPr bwMode="auto">
          <a:xfrm>
            <a:off x="3570288" y="92075"/>
            <a:ext cx="3186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400" b="1" i="1"/>
              <a:t>Lado de Entrenador de Equipo/ Maestro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1"/>
          <p:cNvSpPr txBox="1">
            <a:spLocks noChangeArrowheads="1"/>
          </p:cNvSpPr>
          <p:nvPr/>
        </p:nvSpPr>
        <p:spPr bwMode="auto">
          <a:xfrm>
            <a:off x="2359025" y="231775"/>
            <a:ext cx="2098675" cy="46196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</a:rPr>
              <a:t>Juego de Voleo</a:t>
            </a:r>
          </a:p>
        </p:txBody>
      </p:sp>
      <p:sp>
        <p:nvSpPr>
          <p:cNvPr id="31747" name="Text Box 23"/>
          <p:cNvSpPr txBox="1">
            <a:spLocks noChangeArrowheads="1"/>
          </p:cNvSpPr>
          <p:nvPr/>
        </p:nvSpPr>
        <p:spPr bwMode="auto">
          <a:xfrm>
            <a:off x="508000" y="1447800"/>
            <a:ext cx="5588000" cy="14462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Jugadores, recuerden: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Puntuación regular.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Servicios que tocan la malla son legales.</a:t>
            </a:r>
          </a:p>
          <a:p>
            <a:pPr eaLnBrk="1" hangingPunct="1">
              <a:buFontTx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Pelotas que pican en la línea de fuera se consideran dentro.</a:t>
            </a:r>
          </a:p>
          <a:p>
            <a:pPr eaLnBrk="1" hangingPunct="1">
              <a:buFontTx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Ganadores del voleo = 2 puntos adicionales.  </a:t>
            </a:r>
          </a:p>
        </p:txBody>
      </p:sp>
      <p:sp>
        <p:nvSpPr>
          <p:cNvPr id="31748" name="Rectangle 41"/>
          <p:cNvSpPr>
            <a:spLocks noChangeArrowheads="1"/>
          </p:cNvSpPr>
          <p:nvPr/>
        </p:nvSpPr>
        <p:spPr bwMode="auto">
          <a:xfrm>
            <a:off x="533400" y="3048000"/>
            <a:ext cx="5562600" cy="6461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0000"/>
                </a:solidFill>
              </a:rPr>
              <a:t>Variaciones del Juego Avanzado: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  <a:sym typeface="Wingdings" charset="2"/>
              </a:rPr>
              <a:t>Los jugadores solo pueden anotar utilizando el voleo.</a:t>
            </a:r>
          </a:p>
        </p:txBody>
      </p:sp>
      <p:sp>
        <p:nvSpPr>
          <p:cNvPr id="31749" name="Text Box 63"/>
          <p:cNvSpPr txBox="1">
            <a:spLocks noChangeArrowheads="1"/>
          </p:cNvSpPr>
          <p:nvPr/>
        </p:nvSpPr>
        <p:spPr bwMode="auto">
          <a:xfrm>
            <a:off x="4921250" y="0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Lado del Equipo</a:t>
            </a:r>
          </a:p>
        </p:txBody>
      </p:sp>
      <p:pic>
        <p:nvPicPr>
          <p:cNvPr id="31750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962400"/>
            <a:ext cx="5602288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619125" y="609600"/>
            <a:ext cx="5275263" cy="5238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/>
              <a:t>Juego de Práctica: Juego de Voleo</a:t>
            </a:r>
            <a:endParaRPr lang="en-US" altLang="x-none" sz="2800" b="1" i="1"/>
          </a:p>
        </p:txBody>
      </p:sp>
      <p:sp>
        <p:nvSpPr>
          <p:cNvPr id="32771" name="Text Box 9"/>
          <p:cNvSpPr txBox="1">
            <a:spLocks noChangeArrowheads="1"/>
          </p:cNvSpPr>
          <p:nvPr/>
        </p:nvSpPr>
        <p:spPr bwMode="auto">
          <a:xfrm>
            <a:off x="88900" y="2743200"/>
            <a:ext cx="6400800" cy="17843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 dirty="0"/>
              <a:t>¿Que movidas tácticas son enfatizadas?</a:t>
            </a:r>
            <a:endParaRPr lang="es-PR" altLang="x-none" sz="2000" dirty="0"/>
          </a:p>
          <a:p>
            <a:pPr eaLnBrk="1" hangingPunct="1">
              <a:buFont typeface="Wingdings" charset="2"/>
              <a:buChar char="v"/>
            </a:pPr>
            <a:r>
              <a:rPr lang="es-PR" altLang="x-none" sz="1500" dirty="0"/>
              <a:t>  </a:t>
            </a:r>
            <a:r>
              <a:rPr lang="es-PR" altLang="x-none" sz="1500" b="1" i="1" dirty="0"/>
              <a:t>Ofensiva</a:t>
            </a:r>
            <a:r>
              <a:rPr lang="es-PR" altLang="x-none" sz="1500" dirty="0"/>
              <a:t> – Toma de decisiones. Por ejemplo; ¿Cuándo utilizar el golpe  </a:t>
            </a:r>
          </a:p>
          <a:p>
            <a:pPr eaLnBrk="1" hangingPunct="1"/>
            <a:r>
              <a:rPr lang="es-PR" altLang="x-none" sz="1500" dirty="0"/>
              <a:t>                        asignado? ¿Posicionamiento de la pelota? ¿Anticipación?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500" b="1" i="1" dirty="0"/>
              <a:t>  Defensiva</a:t>
            </a:r>
            <a:r>
              <a:rPr lang="es-PR" altLang="x-none" sz="1500" dirty="0"/>
              <a:t> – Toma de </a:t>
            </a:r>
            <a:r>
              <a:rPr lang="es-PR" altLang="x-none" sz="1500" dirty="0" err="1" smtClean="0"/>
              <a:t>decisiónes</a:t>
            </a:r>
            <a:r>
              <a:rPr lang="es-PR" altLang="x-none" sz="1500" dirty="0"/>
              <a:t>. Por ejemplo; adonde moverse o cubrir la </a:t>
            </a:r>
          </a:p>
          <a:p>
            <a:pPr eaLnBrk="1" hangingPunct="1"/>
            <a:r>
              <a:rPr lang="es-PR" altLang="x-none" sz="1500" dirty="0"/>
              <a:t>                           cancha completa. ¿Volver a la posición inicial?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500" b="1" i="1" dirty="0"/>
              <a:t>  Ambos</a:t>
            </a:r>
            <a:r>
              <a:rPr lang="es-PR" altLang="x-none" sz="1500" dirty="0"/>
              <a:t> – Ver la movidas de tu oponente y anticipar su próxima </a:t>
            </a:r>
          </a:p>
          <a:p>
            <a:pPr eaLnBrk="1" hangingPunct="1"/>
            <a:r>
              <a:rPr lang="es-PR" altLang="x-none" sz="1500" dirty="0"/>
              <a:t>                     acción. </a:t>
            </a:r>
          </a:p>
        </p:txBody>
      </p:sp>
      <p:sp>
        <p:nvSpPr>
          <p:cNvPr id="32772" name="Text Box 10"/>
          <p:cNvSpPr txBox="1">
            <a:spLocks noChangeArrowheads="1"/>
          </p:cNvSpPr>
          <p:nvPr/>
        </p:nvSpPr>
        <p:spPr bwMode="auto">
          <a:xfrm>
            <a:off x="88900" y="1377950"/>
            <a:ext cx="6400800" cy="13239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¿Qué problema técnico es el enfoque?</a:t>
            </a:r>
            <a:endParaRPr lang="en-US" altLang="x-none" sz="2000" b="1" i="1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500"/>
              <a:t>   </a:t>
            </a:r>
            <a:r>
              <a:rPr lang="en-US" altLang="x-none" sz="1500" b="1" i="1"/>
              <a:t>Ofensiva</a:t>
            </a:r>
            <a:r>
              <a:rPr lang="en-US" altLang="x-none" sz="1500"/>
              <a:t> – </a:t>
            </a:r>
            <a:r>
              <a:rPr lang="es-PR" altLang="x-none" sz="1500"/>
              <a:t>Creando espacio- ¿Mover el oponente de posición?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500"/>
              <a:t>                         ¿Establecer un tiro de ataque?</a:t>
            </a:r>
            <a:endParaRPr lang="en-US" altLang="x-none" sz="1500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500" b="1" i="1"/>
              <a:t>   Defensiva</a:t>
            </a:r>
            <a:r>
              <a:rPr lang="en-US" altLang="x-none" sz="1500"/>
              <a:t> – </a:t>
            </a:r>
            <a:r>
              <a:rPr lang="es-PR" altLang="x-none" sz="1500"/>
              <a:t>¿Defender su espacio en la cancha? ¿Mantener/ volver a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500"/>
              <a:t>                           la posición inicial?</a:t>
            </a:r>
            <a:endParaRPr lang="en-US" altLang="x-none" sz="1500"/>
          </a:p>
        </p:txBody>
      </p:sp>
      <p:sp>
        <p:nvSpPr>
          <p:cNvPr id="32773" name="Text Box 11"/>
          <p:cNvSpPr txBox="1">
            <a:spLocks noChangeArrowheads="1"/>
          </p:cNvSpPr>
          <p:nvPr/>
        </p:nvSpPr>
        <p:spPr bwMode="auto">
          <a:xfrm>
            <a:off x="88900" y="4724400"/>
            <a:ext cx="3200400" cy="37242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Posibles Preguntas:</a:t>
            </a:r>
            <a:endParaRPr lang="en-US" altLang="x-none" sz="2000" b="1" i="1"/>
          </a:p>
          <a:p>
            <a:pPr eaLnBrk="1" hangingPunct="1">
              <a:buFontTx/>
              <a:buChar char="•"/>
            </a:pPr>
            <a:r>
              <a:rPr lang="es-PR" altLang="x-none" sz="1600"/>
              <a:t> ¿Cuando sería el mejor tiempo para ir al borde de la zona de no voleo para intentar acertar un voleo? </a:t>
            </a:r>
          </a:p>
          <a:p>
            <a:pPr eaLnBrk="1" hangingPunct="1">
              <a:buFontTx/>
              <a:buChar char="•"/>
            </a:pPr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n-US" altLang="x-none" sz="1600"/>
              <a:t> </a:t>
            </a:r>
            <a:r>
              <a:rPr lang="es-PR" altLang="x-none" sz="1600"/>
              <a:t>¿Qué tipos de golpes deber realizar para aumentar sus posibilidades de ser el primero en obtener un voleo?</a:t>
            </a:r>
          </a:p>
          <a:p>
            <a:pPr eaLnBrk="1" hangingPunct="1"/>
            <a:endParaRPr lang="en-US" altLang="x-none" sz="1600"/>
          </a:p>
          <a:p>
            <a:pPr eaLnBrk="1" hangingPunct="1">
              <a:buFontTx/>
              <a:buChar char="•"/>
            </a:pPr>
            <a:r>
              <a:rPr lang="es-PR" altLang="x-none" sz="1600"/>
              <a:t> ¿Cuando no sería el mejor momento para volear en absoluto? ¿O volear para obtener puntos?</a:t>
            </a:r>
            <a:endParaRPr lang="es-PR" altLang="x-none" sz="2000" b="1" i="1"/>
          </a:p>
        </p:txBody>
      </p:sp>
      <p:sp>
        <p:nvSpPr>
          <p:cNvPr id="32774" name="Text Box 12"/>
          <p:cNvSpPr txBox="1">
            <a:spLocks noChangeArrowheads="1"/>
          </p:cNvSpPr>
          <p:nvPr/>
        </p:nvSpPr>
        <p:spPr bwMode="auto">
          <a:xfrm>
            <a:off x="3441700" y="4724400"/>
            <a:ext cx="3055938" cy="35242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Maestro/ Entrenador del equipo:</a:t>
            </a:r>
            <a:endParaRPr lang="en-US" altLang="x-none" sz="1800"/>
          </a:p>
          <a:p>
            <a:pPr eaLnBrk="1" hangingPunct="1">
              <a:buFontTx/>
              <a:buChar char="•"/>
            </a:pPr>
            <a:r>
              <a:rPr lang="es-PR" altLang="x-none" sz="1300"/>
              <a:t>Observe si y como los jugadores intentan mover a sus oponentes de su posición.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¿ Que le puede preguntar a sus jugadores con relación a la selección de golpes?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Verifique a ver lo que no esta funcionando.</a:t>
            </a:r>
          </a:p>
          <a:p>
            <a:pPr eaLnBrk="1" hangingPunct="1">
              <a:buFontTx/>
              <a:buChar char="•"/>
            </a:pPr>
            <a:r>
              <a:rPr lang="es-PR" altLang="x-none" sz="1300" b="1"/>
              <a:t>¡Déjale saber!</a:t>
            </a:r>
            <a:r>
              <a:rPr lang="en-US" altLang="x-none" sz="1300" b="1"/>
              <a:t> </a:t>
            </a:r>
            <a:r>
              <a:rPr lang="en-US" altLang="x-none" sz="1300" b="1">
                <a:sym typeface="Wingdings" charset="2"/>
              </a:rPr>
              <a:t></a:t>
            </a:r>
          </a:p>
          <a:p>
            <a:pPr eaLnBrk="1" hangingPunct="1">
              <a:buFontTx/>
              <a:buChar char="•"/>
            </a:pPr>
            <a:endParaRPr lang="en-US" altLang="x-none" sz="1300" b="1"/>
          </a:p>
          <a:p>
            <a:pPr eaLnBrk="1" hangingPunct="1"/>
            <a:r>
              <a:rPr lang="es-PR" altLang="x-none" sz="1800" b="1" i="1"/>
              <a:t>Cuando utilice “time outs”</a:t>
            </a:r>
            <a:r>
              <a:rPr lang="en-US" altLang="x-none" sz="1800" b="1" i="1"/>
              <a:t>: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  Pregúntele a  él/ella que se </a:t>
            </a:r>
          </a:p>
          <a:p>
            <a:pPr eaLnBrk="1" hangingPunct="1"/>
            <a:r>
              <a:rPr lang="es-PR" altLang="x-none" sz="1300"/>
              <a:t>    puede hacer diferente para jugar </a:t>
            </a:r>
          </a:p>
          <a:p>
            <a:pPr eaLnBrk="1" hangingPunct="1"/>
            <a:r>
              <a:rPr lang="es-PR" altLang="x-none" sz="1300"/>
              <a:t>    más efectivamente.</a:t>
            </a:r>
            <a:endParaRPr lang="en-US" altLang="x-none" sz="1300"/>
          </a:p>
          <a:p>
            <a:pPr eaLnBrk="1" hangingPunct="1">
              <a:buFontTx/>
              <a:buChar char="•"/>
            </a:pPr>
            <a:r>
              <a:rPr lang="en-US" altLang="x-none" sz="1300"/>
              <a:t>  </a:t>
            </a:r>
            <a:r>
              <a:rPr lang="es-PR" altLang="x-none" sz="1300"/>
              <a:t>Déjele saber que está funcionando  </a:t>
            </a:r>
          </a:p>
          <a:p>
            <a:pPr eaLnBrk="1" hangingPunct="1"/>
            <a:r>
              <a:rPr lang="es-PR" altLang="x-none" sz="1300"/>
              <a:t>    bien.</a:t>
            </a:r>
            <a:endParaRPr lang="en-US" altLang="x-none" sz="1300"/>
          </a:p>
        </p:txBody>
      </p:sp>
      <p:sp>
        <p:nvSpPr>
          <p:cNvPr id="32775" name="Text Box 15"/>
          <p:cNvSpPr txBox="1">
            <a:spLocks noChangeArrowheads="1"/>
          </p:cNvSpPr>
          <p:nvPr/>
        </p:nvSpPr>
        <p:spPr bwMode="auto">
          <a:xfrm>
            <a:off x="88900" y="88900"/>
            <a:ext cx="3303588" cy="400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/>
              <a:t>Carta de Práctica de Equipo</a:t>
            </a:r>
            <a:endParaRPr lang="en-US" altLang="x-none" sz="2000"/>
          </a:p>
        </p:txBody>
      </p:sp>
      <p:sp>
        <p:nvSpPr>
          <p:cNvPr id="32776" name="Text Box 16"/>
          <p:cNvSpPr txBox="1">
            <a:spLocks noChangeArrowheads="1"/>
          </p:cNvSpPr>
          <p:nvPr/>
        </p:nvSpPr>
        <p:spPr bwMode="auto">
          <a:xfrm>
            <a:off x="3570288" y="92075"/>
            <a:ext cx="3186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400" b="1" i="1"/>
              <a:t>Lado de Entrenador de Equipo/ Maestro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429000" y="1355725"/>
            <a:ext cx="3055938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¿A qué aspectos técnicos le presta mas atención? </a:t>
            </a:r>
            <a:endParaRPr lang="en-US" altLang="x-none" sz="1800"/>
          </a:p>
          <a:p>
            <a:pPr eaLnBrk="1" hangingPunct="1">
              <a:buFont typeface="Wingdings" charset="2"/>
              <a:buChar char="v"/>
            </a:pPr>
            <a:r>
              <a:rPr lang="es-PR" altLang="x-none" sz="1600"/>
              <a:t>   ¿Juego de piernas?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600"/>
              <a:t>   ¿Preparación para golpe?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 </a:t>
            </a:r>
            <a:r>
              <a:rPr lang="es-PR" altLang="x-none" sz="1600"/>
              <a:t>¿La acción de golpear la                </a:t>
            </a:r>
          </a:p>
          <a:p>
            <a:pPr eaLnBrk="1" hangingPunct="1"/>
            <a:r>
              <a:rPr lang="es-PR" altLang="x-none" sz="1600"/>
              <a:t>       pelota? </a:t>
            </a:r>
            <a:r>
              <a:rPr lang="en-US" altLang="x-none" sz="1600"/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 </a:t>
            </a:r>
            <a:r>
              <a:rPr lang="es-PR" altLang="x-none" sz="1600"/>
              <a:t>¿Retorno a posición de espera? </a:t>
            </a:r>
            <a:endParaRPr lang="en-US" altLang="x-none" sz="1600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4138" y="1354138"/>
            <a:ext cx="32512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¿Qué técnica es el enfoque?</a:t>
            </a:r>
            <a:endParaRPr lang="en-US" altLang="x-none" sz="1800" b="1" i="1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s-PR" altLang="x-none" sz="1600"/>
              <a:t>   ¿Golpes de derecha?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s-PR" altLang="x-none" sz="1600"/>
              <a:t>   ¿Golpes de revés?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s-PR" altLang="x-none" sz="1600"/>
              <a:t>   ¿Boleo?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s-PR" altLang="x-none" sz="1600"/>
              <a:t>   ¿Otros?  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4138" y="6705600"/>
            <a:ext cx="64008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Posible Pregunta a considerar:</a:t>
            </a:r>
            <a:endParaRPr lang="en-US" altLang="x-none" sz="2000" b="1" i="1"/>
          </a:p>
          <a:p>
            <a:pPr eaLnBrk="1" hangingPunct="1">
              <a:buFontTx/>
              <a:buChar char="•"/>
            </a:pPr>
            <a:r>
              <a:rPr lang="es-PR" altLang="x-none" sz="1600"/>
              <a:t>¿Que podría inter hacer para ayudar a su compañero(a) de equipo a tener mejores golpes para mantener el rally en marcha?</a:t>
            </a:r>
            <a:endParaRPr lang="en-US" altLang="x-none" sz="1600"/>
          </a:p>
          <a:p>
            <a:pPr eaLnBrk="1" hangingPunct="1"/>
            <a:endParaRPr lang="en-US" altLang="x-none" sz="1600"/>
          </a:p>
          <a:p>
            <a:pPr eaLnBrk="1" hangingPunct="1">
              <a:buFont typeface="Arial" charset="0"/>
              <a:buChar char="•"/>
            </a:pPr>
            <a:r>
              <a:rPr lang="es-PR" altLang="x-none" sz="1600"/>
              <a:t>¿Después que obtengan experiencia, pueden retarse a sí mismos al golpear la pelota lo más cerca posible a la red? </a:t>
            </a:r>
            <a:endParaRPr lang="en-US" altLang="x-none" sz="1600"/>
          </a:p>
          <a:p>
            <a:pPr eaLnBrk="1" hangingPunct="1">
              <a:buFont typeface="Arial" charset="0"/>
              <a:buChar char="•"/>
            </a:pPr>
            <a:endParaRPr lang="en-US" altLang="x-none" sz="1600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76200" y="3367088"/>
            <a:ext cx="6408738" cy="3262312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Maestro o Entrenador del Equipo:</a:t>
            </a:r>
            <a:endParaRPr lang="en-US" altLang="x-none" sz="1800" b="1" i="1"/>
          </a:p>
          <a:p>
            <a:pPr eaLnBrk="1" hangingPunct="1">
              <a:buFontTx/>
              <a:buChar char="•"/>
            </a:pPr>
            <a:r>
              <a:rPr lang="es-PR" altLang="x-none" sz="1600"/>
              <a:t>Mire a ver que los jugadores  estén enfocados en el desafío que usted le asigno.</a:t>
            </a:r>
            <a:endParaRPr lang="en-US" altLang="x-none" sz="1600"/>
          </a:p>
          <a:p>
            <a:pPr eaLnBrk="1" hangingPunct="1"/>
            <a:r>
              <a:rPr lang="en-US" altLang="x-none" sz="1600"/>
              <a:t> </a:t>
            </a:r>
          </a:p>
          <a:p>
            <a:pPr eaLnBrk="1" hangingPunct="1">
              <a:buFontTx/>
              <a:buChar char="•"/>
            </a:pPr>
            <a:r>
              <a:rPr lang="es-PR" altLang="x-none" sz="1600"/>
              <a:t>¿Que miembros del equipo están teniendo dificultad?</a:t>
            </a:r>
            <a:endParaRPr lang="en-US" altLang="x-none" sz="1600"/>
          </a:p>
          <a:p>
            <a:pPr eaLnBrk="1" hangingPunct="1"/>
            <a:endParaRPr lang="en-US" altLang="x-none" sz="1000"/>
          </a:p>
          <a:p>
            <a:pPr eaLnBrk="1" hangingPunct="1">
              <a:buFontTx/>
              <a:buChar char="•"/>
            </a:pPr>
            <a:r>
              <a:rPr lang="es-PR" altLang="x-none" sz="1600"/>
              <a:t>Mire a ver que no está funcionando bien.</a:t>
            </a:r>
            <a:endParaRPr lang="en-US" altLang="x-none" sz="1600"/>
          </a:p>
          <a:p>
            <a:pPr eaLnBrk="1" hangingPunct="1"/>
            <a:endParaRPr lang="en-US" altLang="x-none" sz="1000"/>
          </a:p>
          <a:p>
            <a:pPr eaLnBrk="1" hangingPunct="1">
              <a:buFontTx/>
              <a:buChar char="•"/>
            </a:pPr>
            <a:r>
              <a:rPr lang="es-PR" altLang="x-none" sz="1600"/>
              <a:t>¡Déjele Saber!</a:t>
            </a:r>
            <a:r>
              <a:rPr lang="en-US" altLang="x-none" sz="1600" b="1">
                <a:sym typeface="Wingdings" charset="2"/>
              </a:rPr>
              <a:t></a:t>
            </a:r>
            <a:endParaRPr lang="en-US" altLang="x-none" sz="1600" b="1"/>
          </a:p>
          <a:p>
            <a:pPr eaLnBrk="1" hangingPunct="1">
              <a:buFontTx/>
              <a:buChar char="•"/>
            </a:pPr>
            <a:endParaRPr lang="en-US" altLang="x-none" sz="1000"/>
          </a:p>
          <a:p>
            <a:pPr eaLnBrk="1" hangingPunct="1">
              <a:buFontTx/>
              <a:buChar char="•"/>
            </a:pPr>
            <a:r>
              <a:rPr lang="es-PR" altLang="x-none" sz="1600"/>
              <a:t>Pregúntele a el/ella que se puede hacer diferente para usar golpes más efectivos.</a:t>
            </a:r>
            <a:endParaRPr lang="en-US" altLang="x-none" sz="1600"/>
          </a:p>
          <a:p>
            <a:pPr eaLnBrk="1" hangingPunct="1">
              <a:buFontTx/>
              <a:buChar char="•"/>
            </a:pPr>
            <a:endParaRPr lang="en-US" altLang="x-none" sz="1000"/>
          </a:p>
          <a:p>
            <a:pPr eaLnBrk="1" hangingPunct="1">
              <a:buFontTx/>
              <a:buChar char="•"/>
            </a:pPr>
            <a:r>
              <a:rPr lang="es-PR" altLang="x-none" sz="1600"/>
              <a:t>¡Asegúrese de decirle lo que están haciendo bien!</a:t>
            </a:r>
            <a:r>
              <a:rPr lang="en-US" altLang="x-none" sz="1600"/>
              <a:t> 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88900" y="88900"/>
            <a:ext cx="3303588" cy="400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/>
              <a:t>Carta de Práctica de Equipo</a:t>
            </a:r>
            <a:endParaRPr lang="en-US" altLang="x-none" sz="2000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330450" y="92075"/>
            <a:ext cx="4527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400" b="1" i="1"/>
              <a:t>Lado de Entrenador de Equipo/ Maestro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74638" y="623888"/>
            <a:ext cx="5545137" cy="5238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/>
              <a:t>Desafíos de Mejor Técnica Personal</a:t>
            </a:r>
            <a:endParaRPr lang="en-US" altLang="x-none" sz="2800" b="1" i="1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226" name="Group 2"/>
          <p:cNvGraphicFramePr>
            <a:graphicFrameLocks noGrp="1"/>
          </p:cNvGraphicFramePr>
          <p:nvPr/>
        </p:nvGraphicFramePr>
        <p:xfrm>
          <a:off x="4419600" y="1941513"/>
          <a:ext cx="2133600" cy="3424238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4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x-none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392" name="Line 10"/>
          <p:cNvSpPr>
            <a:spLocks noChangeShapeType="1"/>
          </p:cNvSpPr>
          <p:nvPr/>
        </p:nvSpPr>
        <p:spPr bwMode="auto">
          <a:xfrm>
            <a:off x="4419600" y="2246313"/>
            <a:ext cx="2133600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3" name="Line 11"/>
          <p:cNvSpPr>
            <a:spLocks noChangeShapeType="1"/>
          </p:cNvSpPr>
          <p:nvPr/>
        </p:nvSpPr>
        <p:spPr bwMode="auto">
          <a:xfrm flipV="1">
            <a:off x="4267200" y="3605213"/>
            <a:ext cx="24384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4" name="Text Box 12"/>
          <p:cNvSpPr txBox="1">
            <a:spLocks noChangeArrowheads="1"/>
          </p:cNvSpPr>
          <p:nvPr/>
        </p:nvSpPr>
        <p:spPr bwMode="auto">
          <a:xfrm>
            <a:off x="5322888" y="19050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6395" name="Text Box 13"/>
          <p:cNvSpPr txBox="1">
            <a:spLocks noChangeArrowheads="1"/>
          </p:cNvSpPr>
          <p:nvPr/>
        </p:nvSpPr>
        <p:spPr bwMode="auto">
          <a:xfrm>
            <a:off x="5314950" y="50292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6396" name="Text Box 14"/>
          <p:cNvSpPr txBox="1">
            <a:spLocks noChangeArrowheads="1"/>
          </p:cNvSpPr>
          <p:nvPr/>
        </p:nvSpPr>
        <p:spPr bwMode="auto">
          <a:xfrm>
            <a:off x="5318125" y="30861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6397" name="Text Box 15"/>
          <p:cNvSpPr txBox="1">
            <a:spLocks noChangeArrowheads="1"/>
          </p:cNvSpPr>
          <p:nvPr/>
        </p:nvSpPr>
        <p:spPr bwMode="auto">
          <a:xfrm>
            <a:off x="5318125" y="36957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6398" name="Text Box 16"/>
          <p:cNvSpPr txBox="1">
            <a:spLocks noChangeArrowheads="1"/>
          </p:cNvSpPr>
          <p:nvPr/>
        </p:nvSpPr>
        <p:spPr bwMode="auto">
          <a:xfrm>
            <a:off x="5335588" y="43307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6399" name="Text Box 17"/>
          <p:cNvSpPr txBox="1">
            <a:spLocks noChangeArrowheads="1"/>
          </p:cNvSpPr>
          <p:nvPr/>
        </p:nvSpPr>
        <p:spPr bwMode="auto">
          <a:xfrm>
            <a:off x="5335588" y="24765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6400" name="Line 18"/>
          <p:cNvSpPr>
            <a:spLocks noChangeShapeType="1"/>
          </p:cNvSpPr>
          <p:nvPr/>
        </p:nvSpPr>
        <p:spPr bwMode="auto">
          <a:xfrm>
            <a:off x="4419600" y="3048000"/>
            <a:ext cx="21336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1" name="Line 20"/>
          <p:cNvSpPr>
            <a:spLocks noChangeShapeType="1"/>
          </p:cNvSpPr>
          <p:nvPr/>
        </p:nvSpPr>
        <p:spPr bwMode="auto">
          <a:xfrm>
            <a:off x="4419600" y="4989513"/>
            <a:ext cx="2133600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2" name="Text Box 21"/>
          <p:cNvSpPr txBox="1">
            <a:spLocks noChangeArrowheads="1"/>
          </p:cNvSpPr>
          <p:nvPr/>
        </p:nvSpPr>
        <p:spPr bwMode="auto">
          <a:xfrm>
            <a:off x="4921250" y="0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Lado del Equipo</a:t>
            </a:r>
          </a:p>
        </p:txBody>
      </p:sp>
      <p:sp>
        <p:nvSpPr>
          <p:cNvPr id="16403" name="Text Box 33"/>
          <p:cNvSpPr txBox="1">
            <a:spLocks noChangeArrowheads="1"/>
          </p:cNvSpPr>
          <p:nvPr/>
        </p:nvSpPr>
        <p:spPr bwMode="auto">
          <a:xfrm>
            <a:off x="2111375" y="466725"/>
            <a:ext cx="2978150" cy="9540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solidFill>
                  <a:srgbClr val="FF0000"/>
                </a:solidFill>
              </a:rPr>
              <a:t>Juego de Práctica:</a:t>
            </a:r>
          </a:p>
          <a:p>
            <a:pPr algn="ctr" eaLnBrk="1" hangingPunct="1"/>
            <a:r>
              <a:rPr lang="es-PR" altLang="x-none" sz="2800" b="1" i="1">
                <a:solidFill>
                  <a:srgbClr val="FF0000"/>
                </a:solidFill>
              </a:rPr>
              <a:t>Pelota de Bono</a:t>
            </a:r>
            <a:endParaRPr lang="en-US" altLang="x-none" sz="2800" b="1" i="1">
              <a:solidFill>
                <a:srgbClr val="FF0000"/>
              </a:solidFill>
            </a:endParaRPr>
          </a:p>
        </p:txBody>
      </p:sp>
      <p:sp>
        <p:nvSpPr>
          <p:cNvPr id="16404" name="Rectangle 35"/>
          <p:cNvSpPr>
            <a:spLocks noChangeArrowheads="1"/>
          </p:cNvSpPr>
          <p:nvPr/>
        </p:nvSpPr>
        <p:spPr bwMode="auto">
          <a:xfrm>
            <a:off x="4152900" y="5986463"/>
            <a:ext cx="2400300" cy="18161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Variaciones de Juego Avanzado</a:t>
            </a:r>
            <a:r>
              <a:rPr lang="en-US" altLang="x-none" b="1" i="1">
                <a:solidFill>
                  <a:srgbClr val="FF0000"/>
                </a:solidFill>
                <a:sym typeface="Wingdings" charset="2"/>
              </a:rPr>
              <a:t>: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El maestro(a)  puede que cambie el valor de puntos de la parte delantera y trasera de la corte.</a:t>
            </a:r>
            <a:endParaRPr lang="en-US" altLang="x-none" sz="1600">
              <a:solidFill>
                <a:srgbClr val="FF0000"/>
              </a:solidFill>
            </a:endParaRPr>
          </a:p>
        </p:txBody>
      </p:sp>
      <p:sp>
        <p:nvSpPr>
          <p:cNvPr id="16405" name="TextBox 24"/>
          <p:cNvSpPr txBox="1">
            <a:spLocks noChangeArrowheads="1"/>
          </p:cNvSpPr>
          <p:nvPr/>
        </p:nvSpPr>
        <p:spPr bwMode="auto">
          <a:xfrm>
            <a:off x="647700" y="1930400"/>
            <a:ext cx="3352800" cy="66167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Jugadores, recuerden:</a:t>
            </a:r>
          </a:p>
          <a:p>
            <a:pPr eaLnBrk="1" hangingPunct="1">
              <a:buFontTx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 Los ganadores son valorados de 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acuerdo a los puntos marcados en la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cancha.</a:t>
            </a:r>
          </a:p>
          <a:p>
            <a:pPr eaLnBrk="1" hangingPunct="1"/>
            <a:endParaRPr lang="es-PR" altLang="x-none" sz="16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 ¡Digan la puntuación antes de 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cada servicio!</a:t>
            </a:r>
          </a:p>
          <a:p>
            <a:pPr eaLnBrk="1" hangingPunct="1"/>
            <a:endParaRPr lang="es-PR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 Servicios que toquen la red son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 legales. </a:t>
            </a:r>
          </a:p>
          <a:p>
            <a:pPr eaLnBrk="1" hangingPunct="1"/>
            <a:endParaRPr lang="es-PR" altLang="x-none" sz="16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 El servicio debe pasar </a:t>
            </a:r>
            <a:r>
              <a:rPr lang="es-PR" altLang="x-none" sz="1600" b="1" i="1">
                <a:solidFill>
                  <a:srgbClr val="0000FF"/>
                </a:solidFill>
              </a:rPr>
              <a:t>la línea azul </a:t>
            </a:r>
          </a:p>
          <a:p>
            <a:pPr eaLnBrk="1" hangingPunct="1"/>
            <a:r>
              <a:rPr lang="es-PR" altLang="x-none" sz="1600" b="1" i="1">
                <a:solidFill>
                  <a:srgbClr val="0000FF"/>
                </a:solidFill>
              </a:rPr>
              <a:t>     delantera de servicio.</a:t>
            </a:r>
          </a:p>
          <a:p>
            <a:pPr eaLnBrk="1" hangingPunct="1"/>
            <a:endParaRPr lang="es-PR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 Puntuación de Rally. </a:t>
            </a:r>
          </a:p>
          <a:p>
            <a:pPr eaLnBrk="1" hangingPunct="1"/>
            <a:endParaRPr lang="es-PR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 Pelotas en la línea de afuera se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 consideran dentro.</a:t>
            </a:r>
          </a:p>
          <a:p>
            <a:pPr eaLnBrk="1" hangingPunct="1">
              <a:buFontTx/>
              <a:buChar char="•"/>
            </a:pPr>
            <a:endParaRPr lang="es-PR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 Los ganadores en las líneas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entrecortadas de adentro, obtienen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el menor puntaje de los dos.</a:t>
            </a:r>
          </a:p>
          <a:p>
            <a:pPr eaLnBrk="1" hangingPunct="1"/>
            <a:endParaRPr lang="es-PR" altLang="x-none" sz="16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s-PR" altLang="x-none" sz="1600">
                <a:solidFill>
                  <a:srgbClr val="FF0000"/>
                </a:solidFill>
              </a:rPr>
              <a:t>  Los partidos se juegan a 10 puntos o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a un tiempo determinado.</a:t>
            </a:r>
          </a:p>
        </p:txBody>
      </p:sp>
      <p:sp>
        <p:nvSpPr>
          <p:cNvPr id="16407" name="Line 18"/>
          <p:cNvSpPr>
            <a:spLocks noChangeShapeType="1"/>
          </p:cNvSpPr>
          <p:nvPr/>
        </p:nvSpPr>
        <p:spPr bwMode="auto">
          <a:xfrm>
            <a:off x="4419600" y="4164013"/>
            <a:ext cx="21336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762000" y="647700"/>
            <a:ext cx="5334000" cy="5238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/>
              <a:t>Juego de Práctica: Pelota de Bono</a:t>
            </a:r>
            <a:endParaRPr lang="en-US" altLang="x-none" sz="2800" b="1" i="1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88900" y="88900"/>
            <a:ext cx="3303588" cy="400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/>
              <a:t>Carta de Práctica de Equipo</a:t>
            </a:r>
            <a:endParaRPr lang="en-US" altLang="x-none" sz="200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76200" y="4900613"/>
            <a:ext cx="3200400" cy="3416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Posibles Preguntas:</a:t>
            </a:r>
            <a:endParaRPr lang="en-US" altLang="x-none" sz="1800" b="1" i="1"/>
          </a:p>
          <a:p>
            <a:pPr eaLnBrk="1" hangingPunct="1">
              <a:buFontTx/>
              <a:buChar char="•"/>
            </a:pPr>
            <a:r>
              <a:rPr lang="es-PR" altLang="x-none" sz="1400"/>
              <a:t>¿Que necesitas hacer para que tu oponente se mueva a la parte posterior o anterior de la cancha?</a:t>
            </a:r>
            <a:endParaRPr lang="en-US" altLang="x-none" sz="1400"/>
          </a:p>
          <a:p>
            <a:pPr eaLnBrk="1" hangingPunct="1">
              <a:buFontTx/>
              <a:buChar char="•"/>
            </a:pPr>
            <a:endParaRPr lang="en-US" altLang="x-none" sz="1400"/>
          </a:p>
          <a:p>
            <a:pPr eaLnBrk="1" hangingPunct="1">
              <a:buFontTx/>
              <a:buChar char="•"/>
            </a:pPr>
            <a:r>
              <a:rPr lang="es-PR" altLang="x-none" sz="1400"/>
              <a:t>¿Cuál sería el momento indicado para intentar hacer un punto en la caja 3? ¿Qué tal la caja 4?</a:t>
            </a:r>
            <a:r>
              <a:rPr lang="en-US" altLang="x-none" sz="1400"/>
              <a:t> </a:t>
            </a:r>
          </a:p>
          <a:p>
            <a:pPr eaLnBrk="1" hangingPunct="1">
              <a:buFontTx/>
              <a:buChar char="•"/>
            </a:pPr>
            <a:endParaRPr lang="en-US" altLang="x-none" sz="1400"/>
          </a:p>
          <a:p>
            <a:pPr eaLnBrk="1" hangingPunct="1">
              <a:buFontTx/>
              <a:buChar char="•"/>
            </a:pPr>
            <a:r>
              <a:rPr lang="es-PR" altLang="x-none" sz="1400"/>
              <a:t>¿ Como puede aumentar  sus posibilidades de hacer buenos tiros a la áreas de mayor valor de bono?</a:t>
            </a:r>
          </a:p>
          <a:p>
            <a:pPr eaLnBrk="1" hangingPunct="1">
              <a:buFontTx/>
              <a:buChar char="•"/>
            </a:pPr>
            <a:endParaRPr lang="en-US" altLang="x-none" sz="1400"/>
          </a:p>
          <a:p>
            <a:pPr eaLnBrk="1" hangingPunct="1">
              <a:buFontTx/>
              <a:buChar char="•"/>
            </a:pPr>
            <a:r>
              <a:rPr lang="es-PR" altLang="x-none" sz="1400"/>
              <a:t>¿Cuando sería la caja 1 la mejor opción?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352800" y="4903788"/>
            <a:ext cx="3132138" cy="34004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1800" b="1" i="1"/>
              <a:t>Maestro/ Entrenador del equipo:</a:t>
            </a:r>
            <a:endParaRPr lang="en-US" altLang="x-none" sz="1800"/>
          </a:p>
          <a:p>
            <a:pPr eaLnBrk="1" hangingPunct="1">
              <a:buFontTx/>
              <a:buChar char="•"/>
            </a:pPr>
            <a:r>
              <a:rPr lang="es-PR" altLang="x-none" sz="1300"/>
              <a:t>Observe si y como los jugadores intentan mover a sus oponentes de su posición.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¿ Que le puede preguntar a sus jugadores con relación a la selección de golpes?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Verifique a ver lo que no esta funcionando.</a:t>
            </a:r>
          </a:p>
          <a:p>
            <a:pPr eaLnBrk="1" hangingPunct="1">
              <a:buFontTx/>
              <a:buChar char="•"/>
            </a:pPr>
            <a:r>
              <a:rPr lang="es-PR" altLang="x-none" sz="1300" b="1"/>
              <a:t>¡Déjale saber!</a:t>
            </a:r>
            <a:r>
              <a:rPr lang="en-US" altLang="x-none" sz="1300" b="1"/>
              <a:t> </a:t>
            </a:r>
            <a:r>
              <a:rPr lang="en-US" altLang="x-none" sz="1300" b="1">
                <a:sym typeface="Wingdings" charset="2"/>
              </a:rPr>
              <a:t></a:t>
            </a:r>
          </a:p>
          <a:p>
            <a:pPr eaLnBrk="1" hangingPunct="1">
              <a:buFontTx/>
              <a:buChar char="•"/>
            </a:pPr>
            <a:endParaRPr lang="en-US" altLang="x-none" sz="1300" b="1"/>
          </a:p>
          <a:p>
            <a:pPr eaLnBrk="1" hangingPunct="1"/>
            <a:r>
              <a:rPr lang="es-PR" altLang="x-none" sz="1800" b="1" i="1"/>
              <a:t>Cuando utilice “time-outs”</a:t>
            </a:r>
            <a:r>
              <a:rPr lang="en-US" altLang="x-none" sz="1800" b="1" i="1"/>
              <a:t>: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    Pregúntele a  él/ella que se puede </a:t>
            </a:r>
          </a:p>
          <a:p>
            <a:pPr eaLnBrk="1" hangingPunct="1"/>
            <a:r>
              <a:rPr lang="es-PR" altLang="x-none" sz="1300"/>
              <a:t>     hacer diferente para jugar más  </a:t>
            </a:r>
          </a:p>
          <a:p>
            <a:pPr eaLnBrk="1" hangingPunct="1"/>
            <a:r>
              <a:rPr lang="es-PR" altLang="x-none" sz="1300"/>
              <a:t>     efectivamente.</a:t>
            </a:r>
            <a:endParaRPr lang="en-US" altLang="x-none" sz="1300"/>
          </a:p>
          <a:p>
            <a:pPr eaLnBrk="1" hangingPunct="1">
              <a:buFontTx/>
              <a:buChar char="•"/>
            </a:pPr>
            <a:r>
              <a:rPr lang="en-US" altLang="x-none" sz="1300"/>
              <a:t>    </a:t>
            </a:r>
            <a:r>
              <a:rPr lang="es-PR" altLang="x-none" sz="1300"/>
              <a:t>Déjele saber que está funcionando    </a:t>
            </a:r>
          </a:p>
          <a:p>
            <a:pPr eaLnBrk="1" hangingPunct="1"/>
            <a:r>
              <a:rPr lang="es-PR" altLang="x-none" sz="1300"/>
              <a:t>      bien.</a:t>
            </a:r>
            <a:endParaRPr lang="en-US" altLang="x-none" sz="1300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6200" y="2667000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 dirty="0"/>
              <a:t>¿Que movidas tácticas son enfatizadas?</a:t>
            </a:r>
            <a:endParaRPr lang="en-US" altLang="x-none" sz="2000" dirty="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/>
              <a:t>  </a:t>
            </a:r>
            <a:r>
              <a:rPr lang="en-US" altLang="x-none" sz="1600" b="1" i="1" dirty="0" err="1"/>
              <a:t>Ofensiva</a:t>
            </a:r>
            <a:r>
              <a:rPr lang="en-US" altLang="x-none" sz="1600" dirty="0"/>
              <a:t> –</a:t>
            </a:r>
            <a:r>
              <a:rPr lang="es-PR" altLang="x-none" sz="1600" dirty="0"/>
              <a:t> Toma de decisiones. Por ejemplo; ¿Cuándo utilizar el golpe </a:t>
            </a:r>
          </a:p>
          <a:p>
            <a:pPr eaLnBrk="1" hangingPunct="1"/>
            <a:r>
              <a:rPr lang="es-PR" altLang="x-none" sz="1600" dirty="0"/>
              <a:t>                        asignado? ¿Posicionamiento de la pelota? ¿Volver a la </a:t>
            </a:r>
          </a:p>
          <a:p>
            <a:pPr eaLnBrk="1" hangingPunct="1"/>
            <a:r>
              <a:rPr lang="es-PR" altLang="x-none" sz="1600" dirty="0"/>
              <a:t>                        posición inicial? </a:t>
            </a:r>
            <a:r>
              <a:rPr lang="es-PR" altLang="x-none" sz="1600" dirty="0"/>
              <a:t>¿ </a:t>
            </a:r>
            <a:r>
              <a:rPr lang="es-PR" altLang="x-none" sz="1600" dirty="0" err="1"/>
              <a:t>Anticipacion</a:t>
            </a:r>
            <a:r>
              <a:rPr lang="es-PR" altLang="x-none" sz="1600" dirty="0"/>
              <a:t>?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 dirty="0"/>
              <a:t>  </a:t>
            </a:r>
            <a:r>
              <a:rPr lang="en-US" altLang="x-none" sz="1600" b="1" i="1" dirty="0" err="1"/>
              <a:t>Defensiva</a:t>
            </a:r>
            <a:r>
              <a:rPr lang="en-US" altLang="x-none" sz="1600" dirty="0"/>
              <a:t> – </a:t>
            </a:r>
            <a:r>
              <a:rPr lang="es-PR" altLang="x-none" sz="1600" dirty="0"/>
              <a:t>Toma de </a:t>
            </a:r>
            <a:r>
              <a:rPr lang="es-PR" altLang="x-none" sz="1600" dirty="0" err="1" smtClean="0"/>
              <a:t>decisiónes</a:t>
            </a:r>
            <a:r>
              <a:rPr lang="es-PR" altLang="x-none" sz="1600" dirty="0"/>
              <a:t>. Por ejemplo; adonde moverse o cubrir </a:t>
            </a:r>
          </a:p>
          <a:p>
            <a:pPr eaLnBrk="1" hangingPunct="1"/>
            <a:r>
              <a:rPr lang="es-PR" altLang="x-none" sz="1600" dirty="0"/>
              <a:t>                           la cancha completa. ¿Volver a la posición inicial? </a:t>
            </a:r>
            <a:endParaRPr lang="en-US" altLang="x-none" sz="1600" dirty="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 dirty="0"/>
              <a:t>  Ambos</a:t>
            </a:r>
            <a:r>
              <a:rPr lang="en-US" altLang="x-none" sz="1600" dirty="0"/>
              <a:t> – </a:t>
            </a:r>
            <a:r>
              <a:rPr lang="es-PR" altLang="x-none" sz="1600" dirty="0"/>
              <a:t>Ver la movidas de tu oponente y anticipar su próxima </a:t>
            </a:r>
          </a:p>
          <a:p>
            <a:pPr eaLnBrk="1" hangingPunct="1"/>
            <a:r>
              <a:rPr lang="es-PR" altLang="x-none" sz="1600" dirty="0"/>
              <a:t>                     acción. </a:t>
            </a:r>
            <a:endParaRPr lang="en-US" altLang="x-none" sz="1600" dirty="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76200" y="1219200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¿Qué problema técnico es el enfoque?</a:t>
            </a:r>
            <a:endParaRPr lang="en-US" altLang="x-none" sz="2000" b="1" i="1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 </a:t>
            </a:r>
            <a:r>
              <a:rPr lang="en-US" altLang="x-none" sz="1600" b="1" i="1"/>
              <a:t>Ofensiva</a:t>
            </a:r>
            <a:r>
              <a:rPr lang="en-US" altLang="x-none" sz="1600"/>
              <a:t> – </a:t>
            </a:r>
            <a:r>
              <a:rPr lang="es-PR" altLang="x-none" sz="1600"/>
              <a:t>Creando espacio- ¿Mover el oponente de posición?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/>
              <a:t>                         ¿Establecer un tiro de ataque?</a:t>
            </a:r>
            <a:endParaRPr lang="en-US" altLang="x-none" sz="1600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/>
              <a:t>   Defensiva</a:t>
            </a:r>
            <a:r>
              <a:rPr lang="en-US" altLang="x-none" sz="1600"/>
              <a:t> – </a:t>
            </a:r>
            <a:r>
              <a:rPr lang="es-PR" altLang="x-none" sz="1600"/>
              <a:t>¿Defender su espacio en la cancha? ¿Mantener/ volver a la </a:t>
            </a:r>
          </a:p>
          <a:p>
            <a:pPr eaLnBrk="1" hangingPunct="1"/>
            <a:r>
              <a:rPr lang="es-PR" altLang="x-none" sz="1600"/>
              <a:t>                           posición inicial?</a:t>
            </a:r>
            <a:endParaRPr lang="en-US" altLang="x-none" sz="1600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570288" y="92075"/>
            <a:ext cx="3186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400" b="1" i="1"/>
              <a:t>Lado de Entrenador de Equipo/ Maestro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104" name="Group 72"/>
          <p:cNvGraphicFramePr>
            <a:graphicFrameLocks noGrp="1"/>
          </p:cNvGraphicFramePr>
          <p:nvPr/>
        </p:nvGraphicFramePr>
        <p:xfrm>
          <a:off x="4248150" y="1562100"/>
          <a:ext cx="2133600" cy="3424238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4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x-none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440" name="Text Box 21"/>
          <p:cNvSpPr txBox="1">
            <a:spLocks noChangeArrowheads="1"/>
          </p:cNvSpPr>
          <p:nvPr/>
        </p:nvSpPr>
        <p:spPr bwMode="auto">
          <a:xfrm>
            <a:off x="1928813" y="457200"/>
            <a:ext cx="2955925" cy="9540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 dirty="0">
                <a:solidFill>
                  <a:srgbClr val="FF0000"/>
                </a:solidFill>
              </a:rPr>
              <a:t>Juego de Práctica:</a:t>
            </a:r>
          </a:p>
          <a:p>
            <a:pPr algn="ctr" eaLnBrk="1" hangingPunct="1"/>
            <a:r>
              <a:rPr lang="es-PR" altLang="x-none" sz="2800" b="1" i="1" dirty="0">
                <a:solidFill>
                  <a:srgbClr val="FF0000"/>
                </a:solidFill>
              </a:rPr>
              <a:t>Pelota de </a:t>
            </a:r>
            <a:r>
              <a:rPr lang="es-PR" altLang="x-none" sz="2800" b="1" i="1" dirty="0" smtClean="0">
                <a:solidFill>
                  <a:srgbClr val="FF0000"/>
                </a:solidFill>
              </a:rPr>
              <a:t>Bono </a:t>
            </a:r>
            <a:r>
              <a:rPr lang="en-US" altLang="x-none" sz="2800" b="1" i="1" dirty="0" smtClean="0">
                <a:solidFill>
                  <a:srgbClr val="FF0000"/>
                </a:solidFill>
              </a:rPr>
              <a:t>II</a:t>
            </a:r>
            <a:endParaRPr lang="en-US" altLang="x-none" sz="2800" b="1" i="1" dirty="0">
              <a:solidFill>
                <a:srgbClr val="FF0000"/>
              </a:solidFill>
            </a:endParaRPr>
          </a:p>
        </p:txBody>
      </p:sp>
      <p:sp>
        <p:nvSpPr>
          <p:cNvPr id="18441" name="Text Box 23"/>
          <p:cNvSpPr txBox="1">
            <a:spLocks noChangeArrowheads="1"/>
          </p:cNvSpPr>
          <p:nvPr/>
        </p:nvSpPr>
        <p:spPr bwMode="auto">
          <a:xfrm>
            <a:off x="508000" y="1600200"/>
            <a:ext cx="3073400" cy="686276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Jugadores, recuerden: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</a:t>
            </a:r>
            <a:r>
              <a:rPr lang="es-PR" altLang="x-none" sz="1600">
                <a:solidFill>
                  <a:srgbClr val="FF0000"/>
                </a:solidFill>
              </a:rPr>
              <a:t>Puntuación de Rally.</a:t>
            </a: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Pelotas golpeadas fuera o a la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malla resulta en 1 punto al 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oponente.</a:t>
            </a:r>
          </a:p>
          <a:p>
            <a:pPr eaLnBrk="1" hangingPunct="1">
              <a:buFontTx/>
              <a:buChar char="•"/>
            </a:pP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Los ganadores son valorados de 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acuerdo a los puntos marcados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en la cancha.</a:t>
            </a:r>
          </a:p>
          <a:p>
            <a:pPr eaLnBrk="1" hangingPunct="1"/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 b="1" i="1">
                <a:solidFill>
                  <a:srgbClr val="FF0000"/>
                </a:solidFill>
              </a:rPr>
              <a:t>¡Digan la puntuación antes de  </a:t>
            </a:r>
          </a:p>
          <a:p>
            <a:pPr eaLnBrk="1" hangingPunct="1"/>
            <a:r>
              <a:rPr lang="es-PR" altLang="x-none" sz="1600" b="1" i="1">
                <a:solidFill>
                  <a:srgbClr val="FF0000"/>
                </a:solidFill>
              </a:rPr>
              <a:t>    cada servicio!</a:t>
            </a:r>
          </a:p>
          <a:p>
            <a:pPr eaLnBrk="1" hangingPunct="1"/>
            <a:endParaRPr lang="en-US" altLang="x-none" sz="1600" b="1" i="1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El servicio debe pasar </a:t>
            </a:r>
            <a:r>
              <a:rPr lang="es-PR" altLang="x-none" sz="1600" b="1" i="1">
                <a:solidFill>
                  <a:srgbClr val="0000FF"/>
                </a:solidFill>
              </a:rPr>
              <a:t>la línea </a:t>
            </a:r>
          </a:p>
          <a:p>
            <a:pPr eaLnBrk="1" hangingPunct="1"/>
            <a:r>
              <a:rPr lang="es-PR" altLang="x-none" sz="1600" b="1" i="1">
                <a:solidFill>
                  <a:srgbClr val="0000FF"/>
                </a:solidFill>
              </a:rPr>
              <a:t>    azul de servicio.</a:t>
            </a:r>
            <a:endParaRPr lang="en-US" altLang="x-none" sz="1600">
              <a:solidFill>
                <a:srgbClr val="FF0000"/>
              </a:solidFill>
            </a:endParaRPr>
          </a:p>
          <a:p>
            <a:pPr eaLnBrk="1" hangingPunct="1"/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Servicios que toquen la red son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legales. </a:t>
            </a:r>
            <a:r>
              <a:rPr lang="en-US" altLang="x-none" sz="1600">
                <a:solidFill>
                  <a:srgbClr val="FF0000"/>
                </a:solidFill>
              </a:rPr>
              <a:t> </a:t>
            </a:r>
          </a:p>
          <a:p>
            <a:pPr eaLnBrk="1" hangingPunct="1"/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Pelotas en la línea de afuera se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consideran dentro.</a:t>
            </a:r>
          </a:p>
          <a:p>
            <a:pPr eaLnBrk="1" hangingPunct="1">
              <a:buFontTx/>
              <a:buChar char="•"/>
            </a:pP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Los ganadores en las líneas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entrecortadas de adentro,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obtienen el menor puntaje de los 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dos.</a:t>
            </a:r>
          </a:p>
        </p:txBody>
      </p:sp>
      <p:sp>
        <p:nvSpPr>
          <p:cNvPr id="18442" name="Line 25"/>
          <p:cNvSpPr>
            <a:spLocks noChangeShapeType="1"/>
          </p:cNvSpPr>
          <p:nvPr/>
        </p:nvSpPr>
        <p:spPr bwMode="auto">
          <a:xfrm>
            <a:off x="4248150" y="1866900"/>
            <a:ext cx="2133600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3" name="Line 26"/>
          <p:cNvSpPr>
            <a:spLocks noChangeShapeType="1"/>
          </p:cNvSpPr>
          <p:nvPr/>
        </p:nvSpPr>
        <p:spPr bwMode="auto">
          <a:xfrm>
            <a:off x="4248150" y="4686300"/>
            <a:ext cx="2133600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Line 27"/>
          <p:cNvSpPr>
            <a:spLocks noChangeShapeType="1"/>
          </p:cNvSpPr>
          <p:nvPr/>
        </p:nvSpPr>
        <p:spPr bwMode="auto">
          <a:xfrm>
            <a:off x="6127750" y="1562100"/>
            <a:ext cx="0" cy="3429000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5" name="Line 28"/>
          <p:cNvSpPr>
            <a:spLocks noChangeShapeType="1"/>
          </p:cNvSpPr>
          <p:nvPr/>
        </p:nvSpPr>
        <p:spPr bwMode="auto">
          <a:xfrm>
            <a:off x="4502150" y="1562100"/>
            <a:ext cx="0" cy="3429000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6" name="Text Box 29"/>
          <p:cNvSpPr txBox="1">
            <a:spLocks noChangeArrowheads="1"/>
          </p:cNvSpPr>
          <p:nvPr/>
        </p:nvSpPr>
        <p:spPr bwMode="auto">
          <a:xfrm>
            <a:off x="4227513" y="40147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8447" name="Text Box 30"/>
          <p:cNvSpPr txBox="1">
            <a:spLocks noChangeArrowheads="1"/>
          </p:cNvSpPr>
          <p:nvPr/>
        </p:nvSpPr>
        <p:spPr bwMode="auto">
          <a:xfrm>
            <a:off x="6107113" y="20955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8448" name="Text Box 31"/>
          <p:cNvSpPr txBox="1">
            <a:spLocks noChangeArrowheads="1"/>
          </p:cNvSpPr>
          <p:nvPr/>
        </p:nvSpPr>
        <p:spPr bwMode="auto">
          <a:xfrm>
            <a:off x="4227513" y="20986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8449" name="Text Box 32"/>
          <p:cNvSpPr txBox="1">
            <a:spLocks noChangeArrowheads="1"/>
          </p:cNvSpPr>
          <p:nvPr/>
        </p:nvSpPr>
        <p:spPr bwMode="auto">
          <a:xfrm>
            <a:off x="6107113" y="40020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8450" name="Line 33"/>
          <p:cNvSpPr>
            <a:spLocks noChangeShapeType="1"/>
          </p:cNvSpPr>
          <p:nvPr/>
        </p:nvSpPr>
        <p:spPr bwMode="auto">
          <a:xfrm>
            <a:off x="3962400" y="3238500"/>
            <a:ext cx="26670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1" name="Text Box 34"/>
          <p:cNvSpPr txBox="1">
            <a:spLocks noChangeArrowheads="1"/>
          </p:cNvSpPr>
          <p:nvPr/>
        </p:nvSpPr>
        <p:spPr bwMode="auto">
          <a:xfrm>
            <a:off x="6089650" y="46497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452" name="Text Box 35"/>
          <p:cNvSpPr txBox="1">
            <a:spLocks noChangeArrowheads="1"/>
          </p:cNvSpPr>
          <p:nvPr/>
        </p:nvSpPr>
        <p:spPr bwMode="auto">
          <a:xfrm>
            <a:off x="5162550" y="15255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8453" name="Text Box 36"/>
          <p:cNvSpPr txBox="1">
            <a:spLocks noChangeArrowheads="1"/>
          </p:cNvSpPr>
          <p:nvPr/>
        </p:nvSpPr>
        <p:spPr bwMode="auto">
          <a:xfrm>
            <a:off x="5141913" y="46624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8454" name="Text Box 37"/>
          <p:cNvSpPr txBox="1">
            <a:spLocks noChangeArrowheads="1"/>
          </p:cNvSpPr>
          <p:nvPr/>
        </p:nvSpPr>
        <p:spPr bwMode="auto">
          <a:xfrm>
            <a:off x="4227513" y="15382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455" name="Text Box 38"/>
          <p:cNvSpPr txBox="1">
            <a:spLocks noChangeArrowheads="1"/>
          </p:cNvSpPr>
          <p:nvPr/>
        </p:nvSpPr>
        <p:spPr bwMode="auto">
          <a:xfrm>
            <a:off x="6102350" y="154305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456" name="Text Box 39"/>
          <p:cNvSpPr txBox="1">
            <a:spLocks noChangeArrowheads="1"/>
          </p:cNvSpPr>
          <p:nvPr/>
        </p:nvSpPr>
        <p:spPr bwMode="auto">
          <a:xfrm>
            <a:off x="4222750" y="46497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457" name="Text Box 40"/>
          <p:cNvSpPr txBox="1">
            <a:spLocks noChangeArrowheads="1"/>
          </p:cNvSpPr>
          <p:nvPr/>
        </p:nvSpPr>
        <p:spPr bwMode="auto">
          <a:xfrm>
            <a:off x="5137150" y="40147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8458" name="Text Box 41"/>
          <p:cNvSpPr txBox="1">
            <a:spLocks noChangeArrowheads="1"/>
          </p:cNvSpPr>
          <p:nvPr/>
        </p:nvSpPr>
        <p:spPr bwMode="auto">
          <a:xfrm>
            <a:off x="5149850" y="20955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8459" name="Line 42"/>
          <p:cNvSpPr>
            <a:spLocks noChangeShapeType="1"/>
          </p:cNvSpPr>
          <p:nvPr/>
        </p:nvSpPr>
        <p:spPr bwMode="auto">
          <a:xfrm>
            <a:off x="4248150" y="2781300"/>
            <a:ext cx="21336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0" name="Line 43"/>
          <p:cNvSpPr>
            <a:spLocks noChangeShapeType="1"/>
          </p:cNvSpPr>
          <p:nvPr/>
        </p:nvSpPr>
        <p:spPr bwMode="auto">
          <a:xfrm>
            <a:off x="4248150" y="3757613"/>
            <a:ext cx="21336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1" name="Text Box 52"/>
          <p:cNvSpPr txBox="1">
            <a:spLocks noChangeArrowheads="1"/>
          </p:cNvSpPr>
          <p:nvPr/>
        </p:nvSpPr>
        <p:spPr bwMode="auto">
          <a:xfrm>
            <a:off x="5164138" y="28352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8462" name="Text Box 53"/>
          <p:cNvSpPr txBox="1">
            <a:spLocks noChangeArrowheads="1"/>
          </p:cNvSpPr>
          <p:nvPr/>
        </p:nvSpPr>
        <p:spPr bwMode="auto">
          <a:xfrm>
            <a:off x="4229100" y="28479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463" name="Text Box 54"/>
          <p:cNvSpPr txBox="1">
            <a:spLocks noChangeArrowheads="1"/>
          </p:cNvSpPr>
          <p:nvPr/>
        </p:nvSpPr>
        <p:spPr bwMode="auto">
          <a:xfrm>
            <a:off x="6103938" y="28527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464" name="Text Box 55"/>
          <p:cNvSpPr txBox="1">
            <a:spLocks noChangeArrowheads="1"/>
          </p:cNvSpPr>
          <p:nvPr/>
        </p:nvSpPr>
        <p:spPr bwMode="auto">
          <a:xfrm>
            <a:off x="5164138" y="32924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8465" name="Text Box 56"/>
          <p:cNvSpPr txBox="1">
            <a:spLocks noChangeArrowheads="1"/>
          </p:cNvSpPr>
          <p:nvPr/>
        </p:nvSpPr>
        <p:spPr bwMode="auto">
          <a:xfrm>
            <a:off x="4229100" y="33051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466" name="Text Box 57"/>
          <p:cNvSpPr txBox="1">
            <a:spLocks noChangeArrowheads="1"/>
          </p:cNvSpPr>
          <p:nvPr/>
        </p:nvSpPr>
        <p:spPr bwMode="auto">
          <a:xfrm>
            <a:off x="6103938" y="3309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467" name="Text Box 80"/>
          <p:cNvSpPr txBox="1">
            <a:spLocks noChangeArrowheads="1"/>
          </p:cNvSpPr>
          <p:nvPr/>
        </p:nvSpPr>
        <p:spPr bwMode="auto">
          <a:xfrm>
            <a:off x="4921250" y="0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Lado del Equipo</a:t>
            </a:r>
          </a:p>
        </p:txBody>
      </p:sp>
      <p:pic>
        <p:nvPicPr>
          <p:cNvPr id="18469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800" y="5181600"/>
            <a:ext cx="2133600" cy="31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01600" y="4419600"/>
            <a:ext cx="2971800" cy="41862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Posibles Preguntas:</a:t>
            </a:r>
            <a:endParaRPr lang="en-US" altLang="x-none" sz="2000" b="1" i="1"/>
          </a:p>
          <a:p>
            <a:pPr eaLnBrk="1" hangingPunct="1">
              <a:buFontTx/>
              <a:buChar char="•"/>
            </a:pPr>
            <a:r>
              <a:rPr lang="es-PR" altLang="x-none" sz="1600"/>
              <a:t>¿ Como puede aumentar  sus posibilidades de hacer buenos tiros a la áreas de mayor valor de bono?</a:t>
            </a:r>
            <a:endParaRPr lang="en-US" altLang="x-none" sz="1500"/>
          </a:p>
          <a:p>
            <a:pPr eaLnBrk="1" hangingPunct="1">
              <a:buFontTx/>
              <a:buChar char="•"/>
            </a:pPr>
            <a:endParaRPr lang="en-US" altLang="x-none" sz="700"/>
          </a:p>
          <a:p>
            <a:pPr eaLnBrk="1" hangingPunct="1">
              <a:buFontTx/>
              <a:buChar char="•"/>
            </a:pPr>
            <a:r>
              <a:rPr lang="es-PR" altLang="x-none" sz="1600"/>
              <a:t>¿Cuando sería mejor el NO intentar hacer un punto en la caja 3 o 4? </a:t>
            </a:r>
            <a:endParaRPr lang="en-US" altLang="x-none" sz="1500"/>
          </a:p>
          <a:p>
            <a:pPr eaLnBrk="1" hangingPunct="1">
              <a:buFontTx/>
              <a:buChar char="•"/>
            </a:pPr>
            <a:endParaRPr lang="en-US" altLang="x-none" sz="700"/>
          </a:p>
          <a:p>
            <a:pPr eaLnBrk="1" hangingPunct="1">
              <a:buFontTx/>
              <a:buChar char="•"/>
            </a:pPr>
            <a:r>
              <a:rPr lang="es-PR" altLang="x-none" sz="1400"/>
              <a:t>¿</a:t>
            </a:r>
            <a:r>
              <a:rPr lang="es-PR" altLang="x-none" sz="1500"/>
              <a:t>Que áreas de bono son mas fáciles de defender? </a:t>
            </a:r>
            <a:r>
              <a:rPr lang="es-PR" altLang="x-none" sz="1400"/>
              <a:t>¿</a:t>
            </a:r>
            <a:r>
              <a:rPr lang="es-PR" altLang="x-none" sz="1500"/>
              <a:t>Mas difíciles? </a:t>
            </a:r>
            <a:r>
              <a:rPr lang="es-PR" altLang="x-none" sz="1400"/>
              <a:t>¿</a:t>
            </a:r>
            <a:r>
              <a:rPr lang="es-PR" altLang="x-none" sz="1500"/>
              <a:t>Porqué?</a:t>
            </a:r>
          </a:p>
          <a:p>
            <a:pPr eaLnBrk="1" hangingPunct="1"/>
            <a:r>
              <a:rPr lang="en-US" altLang="x-none" sz="1500"/>
              <a:t>  </a:t>
            </a:r>
          </a:p>
          <a:p>
            <a:pPr eaLnBrk="1" hangingPunct="1">
              <a:buFontTx/>
              <a:buChar char="•"/>
            </a:pPr>
            <a:r>
              <a:rPr lang="es-PR" altLang="x-none" sz="1400"/>
              <a:t>¿</a:t>
            </a:r>
            <a:r>
              <a:rPr lang="es-PR" altLang="x-none" sz="1500"/>
              <a:t>Cuando seria el mejor momento para golpear hacia los lados/esquinas? </a:t>
            </a:r>
            <a:r>
              <a:rPr lang="es-PR" altLang="x-none" sz="1400"/>
              <a:t>¿</a:t>
            </a:r>
            <a:r>
              <a:rPr lang="es-PR" altLang="x-none" sz="1500"/>
              <a:t>Que tal los 3’s</a:t>
            </a:r>
          </a:p>
          <a:p>
            <a:pPr eaLnBrk="1" hangingPunct="1"/>
            <a:r>
              <a:rPr lang="es-PR" altLang="x-none" sz="1500"/>
              <a:t>    y 4’s?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742384" y="685800"/>
            <a:ext cx="5665333" cy="52322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 dirty="0"/>
              <a:t>Juego de Práctica: Pelota de </a:t>
            </a:r>
            <a:r>
              <a:rPr lang="es-PR" altLang="x-none" sz="2800" b="1" i="1" dirty="0" smtClean="0"/>
              <a:t>Bono </a:t>
            </a:r>
            <a:r>
              <a:rPr lang="en-US" altLang="x-none" sz="2800" b="1" i="1" dirty="0" smtClean="0"/>
              <a:t>II</a:t>
            </a:r>
            <a:endParaRPr lang="en-US" altLang="x-none" sz="2800" b="1" i="1" dirty="0"/>
          </a:p>
        </p:txBody>
      </p:sp>
      <p:sp>
        <p:nvSpPr>
          <p:cNvPr id="19460" name="Text Box 8"/>
          <p:cNvSpPr txBox="1">
            <a:spLocks noChangeArrowheads="1"/>
          </p:cNvSpPr>
          <p:nvPr/>
        </p:nvSpPr>
        <p:spPr bwMode="auto">
          <a:xfrm>
            <a:off x="76200" y="2438400"/>
            <a:ext cx="64008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 dirty="0"/>
              <a:t>¿Que movidas tácticas son enfatizadas?</a:t>
            </a:r>
            <a:endParaRPr lang="es-PR" altLang="x-none" sz="2000" dirty="0"/>
          </a:p>
          <a:p>
            <a:pPr eaLnBrk="1" hangingPunct="1">
              <a:buFont typeface="Wingdings" charset="2"/>
              <a:buChar char="v"/>
            </a:pPr>
            <a:r>
              <a:rPr lang="es-PR" altLang="x-none" sz="1600" dirty="0"/>
              <a:t>  </a:t>
            </a:r>
            <a:r>
              <a:rPr lang="es-PR" altLang="x-none" sz="1600" b="1" i="1" dirty="0"/>
              <a:t>Ofensiva</a:t>
            </a:r>
            <a:r>
              <a:rPr lang="es-PR" altLang="x-none" sz="1600" dirty="0"/>
              <a:t> – Toma de decisiones. Por ejemplo; ¿Cuándo utilizar el golpe </a:t>
            </a:r>
          </a:p>
          <a:p>
            <a:pPr eaLnBrk="1" hangingPunct="1"/>
            <a:r>
              <a:rPr lang="es-PR" altLang="x-none" sz="1600" dirty="0"/>
              <a:t>                        asignado? ¿Posicionamiento de la pelota? ¿Anticipación?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600" b="1" i="1" dirty="0"/>
              <a:t>  Defensiva</a:t>
            </a:r>
            <a:r>
              <a:rPr lang="es-PR" altLang="x-none" sz="1600" dirty="0"/>
              <a:t> – Toma de </a:t>
            </a:r>
            <a:r>
              <a:rPr lang="es-PR" altLang="x-none" sz="1600" dirty="0" err="1" smtClean="0"/>
              <a:t>decisiónes</a:t>
            </a:r>
            <a:r>
              <a:rPr lang="es-PR" altLang="x-none" sz="1600" dirty="0"/>
              <a:t>. Por ejemplo; adonde moverse o cubrir </a:t>
            </a:r>
          </a:p>
          <a:p>
            <a:pPr eaLnBrk="1" hangingPunct="1"/>
            <a:r>
              <a:rPr lang="es-PR" altLang="x-none" sz="1600" dirty="0"/>
              <a:t>                           la cancha completa. ¿Volver a la posición inicial?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600" b="1" i="1" dirty="0"/>
              <a:t>  Ambos</a:t>
            </a:r>
            <a:r>
              <a:rPr lang="es-PR" altLang="x-none" sz="1600" dirty="0"/>
              <a:t> – Ver la movidas de tu oponente y anticipar su próxima </a:t>
            </a:r>
          </a:p>
          <a:p>
            <a:pPr eaLnBrk="1" hangingPunct="1"/>
            <a:r>
              <a:rPr lang="es-PR" altLang="x-none" sz="1600" dirty="0"/>
              <a:t>                     acción. </a:t>
            </a: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76200" y="1371600"/>
            <a:ext cx="6400800" cy="1092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¿Qué problema técnico es el enfoque?</a:t>
            </a:r>
            <a:endParaRPr lang="en-US" altLang="x-none" sz="2000" b="1" i="1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500"/>
              <a:t> </a:t>
            </a:r>
            <a:r>
              <a:rPr lang="es-PR" altLang="x-none" sz="1500"/>
              <a:t> </a:t>
            </a:r>
            <a:r>
              <a:rPr lang="es-PR" altLang="x-none" sz="1500" b="1" i="1"/>
              <a:t>Ofensiva</a:t>
            </a:r>
            <a:r>
              <a:rPr lang="es-PR" altLang="x-none" sz="1500"/>
              <a:t> – ¿Mover el oponente de posición? ¿Establecer un tiro de ataque?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s-PR" altLang="x-none" sz="1500"/>
              <a:t>  </a:t>
            </a:r>
            <a:r>
              <a:rPr lang="es-PR" altLang="x-none" sz="1500" b="1" i="1"/>
              <a:t>Defensiva</a:t>
            </a:r>
            <a:r>
              <a:rPr lang="es-PR" altLang="x-none" sz="1500"/>
              <a:t> – Mantener la cancha cubierta- ¿Defender su espacio en la 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500"/>
              <a:t>                          cancha?   </a:t>
            </a:r>
          </a:p>
        </p:txBody>
      </p:sp>
      <p:sp>
        <p:nvSpPr>
          <p:cNvPr id="19462" name="Text Box 12"/>
          <p:cNvSpPr txBox="1">
            <a:spLocks noChangeArrowheads="1"/>
          </p:cNvSpPr>
          <p:nvPr/>
        </p:nvSpPr>
        <p:spPr bwMode="auto">
          <a:xfrm>
            <a:off x="3314700" y="4435475"/>
            <a:ext cx="3149600" cy="40782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Maestro/ Entrenador del equipo:</a:t>
            </a:r>
            <a:endParaRPr lang="en-US" altLang="x-none" sz="2000"/>
          </a:p>
          <a:p>
            <a:pPr eaLnBrk="1" hangingPunct="1">
              <a:buFontTx/>
              <a:buChar char="•"/>
            </a:pPr>
            <a:r>
              <a:rPr lang="es-PR" altLang="x-none" sz="1400"/>
              <a:t>Observe si y como los jugadores intentan mover a sus oponentes de su posición.</a:t>
            </a:r>
          </a:p>
          <a:p>
            <a:pPr eaLnBrk="1" hangingPunct="1">
              <a:buFontTx/>
              <a:buChar char="•"/>
            </a:pPr>
            <a:r>
              <a:rPr lang="es-PR" altLang="x-none" sz="1400"/>
              <a:t>¿ Que le puede preguntar a sus jugadores con relación a la selección de golpes?</a:t>
            </a:r>
          </a:p>
          <a:p>
            <a:pPr eaLnBrk="1" hangingPunct="1">
              <a:buFontTx/>
              <a:buChar char="•"/>
            </a:pPr>
            <a:r>
              <a:rPr lang="es-PR" altLang="x-none" sz="1400"/>
              <a:t>Verifique a ver lo que no esta funcionando.</a:t>
            </a:r>
          </a:p>
          <a:p>
            <a:pPr eaLnBrk="1" hangingPunct="1">
              <a:buFontTx/>
              <a:buChar char="•"/>
            </a:pPr>
            <a:r>
              <a:rPr lang="es-PR" altLang="x-none" sz="1400" b="1"/>
              <a:t>¡Déjale saber!</a:t>
            </a:r>
            <a:r>
              <a:rPr lang="en-US" altLang="x-none" sz="1400" b="1"/>
              <a:t> </a:t>
            </a:r>
            <a:r>
              <a:rPr lang="en-US" altLang="x-none" sz="1400" b="1">
                <a:sym typeface="Wingdings" charset="2"/>
              </a:rPr>
              <a:t></a:t>
            </a:r>
            <a:endParaRPr lang="en-US" altLang="x-none" sz="1400" b="1"/>
          </a:p>
          <a:p>
            <a:pPr eaLnBrk="1" hangingPunct="1"/>
            <a:endParaRPr lang="en-US" altLang="x-none" sz="800" b="1"/>
          </a:p>
          <a:p>
            <a:pPr eaLnBrk="1" hangingPunct="1"/>
            <a:r>
              <a:rPr lang="es-PR" altLang="x-none" sz="2000" b="1" i="1"/>
              <a:t>Cuando utilice “time-outs”</a:t>
            </a:r>
            <a:r>
              <a:rPr lang="en-US" altLang="x-none" sz="2000" b="1" i="1"/>
              <a:t>: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  Pregúntele a  él/ella que se puede </a:t>
            </a:r>
          </a:p>
          <a:p>
            <a:pPr eaLnBrk="1" hangingPunct="1"/>
            <a:r>
              <a:rPr lang="es-PR" altLang="x-none" sz="1300"/>
              <a:t>     hacer diferente para jugar más  </a:t>
            </a:r>
          </a:p>
          <a:p>
            <a:pPr eaLnBrk="1" hangingPunct="1"/>
            <a:r>
              <a:rPr lang="es-PR" altLang="x-none" sz="1300"/>
              <a:t>     efectivamente.</a:t>
            </a:r>
            <a:endParaRPr lang="en-US" altLang="x-none" sz="1300"/>
          </a:p>
          <a:p>
            <a:pPr eaLnBrk="1" hangingPunct="1">
              <a:buFontTx/>
              <a:buChar char="•"/>
            </a:pPr>
            <a:r>
              <a:rPr lang="en-US" altLang="x-none" sz="1300"/>
              <a:t>    </a:t>
            </a:r>
            <a:r>
              <a:rPr lang="es-PR" altLang="x-none" sz="1300"/>
              <a:t>Déjele saber que está funcionando    </a:t>
            </a:r>
          </a:p>
          <a:p>
            <a:pPr eaLnBrk="1" hangingPunct="1"/>
            <a:r>
              <a:rPr lang="es-PR" altLang="x-none" sz="1300"/>
              <a:t>      bien.</a:t>
            </a:r>
          </a:p>
        </p:txBody>
      </p:sp>
      <p:sp>
        <p:nvSpPr>
          <p:cNvPr id="19463" name="Text Box 16"/>
          <p:cNvSpPr txBox="1">
            <a:spLocks noChangeArrowheads="1"/>
          </p:cNvSpPr>
          <p:nvPr/>
        </p:nvSpPr>
        <p:spPr bwMode="auto">
          <a:xfrm>
            <a:off x="88900" y="88900"/>
            <a:ext cx="3303588" cy="400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/>
              <a:t>Carta de Práctica de Equipo</a:t>
            </a:r>
            <a:endParaRPr lang="en-US" altLang="x-none" sz="2000"/>
          </a:p>
        </p:txBody>
      </p:sp>
      <p:sp>
        <p:nvSpPr>
          <p:cNvPr id="19464" name="Text Box 17"/>
          <p:cNvSpPr txBox="1">
            <a:spLocks noChangeArrowheads="1"/>
          </p:cNvSpPr>
          <p:nvPr/>
        </p:nvSpPr>
        <p:spPr bwMode="auto">
          <a:xfrm>
            <a:off x="3570288" y="92075"/>
            <a:ext cx="3186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400" b="1" i="1"/>
              <a:t>Lado de Entrenador de Equipo/ Maestro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87" name="Group 123"/>
          <p:cNvGraphicFramePr>
            <a:graphicFrameLocks noGrp="1"/>
          </p:cNvGraphicFramePr>
          <p:nvPr/>
        </p:nvGraphicFramePr>
        <p:xfrm>
          <a:off x="4305300" y="1889125"/>
          <a:ext cx="2133600" cy="3424238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4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x-none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488" name="Text Box 21"/>
          <p:cNvSpPr txBox="1">
            <a:spLocks noChangeArrowheads="1"/>
          </p:cNvSpPr>
          <p:nvPr/>
        </p:nvSpPr>
        <p:spPr bwMode="auto">
          <a:xfrm>
            <a:off x="1925638" y="542925"/>
            <a:ext cx="2954337" cy="9540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solidFill>
                  <a:srgbClr val="FF0000"/>
                </a:solidFill>
              </a:rPr>
              <a:t>Juego de Práctica:</a:t>
            </a:r>
          </a:p>
          <a:p>
            <a:pPr algn="ctr" eaLnBrk="1" hangingPunct="1"/>
            <a:r>
              <a:rPr lang="es-PR" altLang="x-none" sz="2800" b="1" i="1">
                <a:solidFill>
                  <a:srgbClr val="FF0000"/>
                </a:solidFill>
              </a:rPr>
              <a:t> Pelota Bingo</a:t>
            </a:r>
          </a:p>
        </p:txBody>
      </p:sp>
      <p:sp>
        <p:nvSpPr>
          <p:cNvPr id="20489" name="Text Box 23"/>
          <p:cNvSpPr txBox="1">
            <a:spLocks noChangeArrowheads="1"/>
          </p:cNvSpPr>
          <p:nvPr/>
        </p:nvSpPr>
        <p:spPr bwMode="auto">
          <a:xfrm>
            <a:off x="457200" y="1776413"/>
            <a:ext cx="3048000" cy="620236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Jugadores, recuerden:</a:t>
            </a:r>
          </a:p>
          <a:p>
            <a:pPr eaLnBrk="1" hangingPunct="1"/>
            <a:r>
              <a:rPr lang="es-PR" altLang="x-none" sz="1600" b="1" i="1">
                <a:solidFill>
                  <a:srgbClr val="FF0000"/>
                </a:solidFill>
              </a:rPr>
              <a:t>(Extensión de Pelota de Bono II)</a:t>
            </a:r>
            <a:r>
              <a:rPr lang="es-PR" altLang="x-none" sz="1600">
                <a:solidFill>
                  <a:srgbClr val="FF0000"/>
                </a:solidFill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Los jugadores juegan para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anotar en y ganar todas la zonas.</a:t>
            </a:r>
          </a:p>
          <a:p>
            <a:pPr eaLnBrk="1" hangingPunct="1"/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La zonas se ganan al a) acertar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un tiro a cierta zona o b) al ser el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primer equipo que obtiene cinco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puntos – si esto ocurre el jugador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puede escoger una zona.</a:t>
            </a:r>
          </a:p>
          <a:p>
            <a:pPr eaLnBrk="1" hangingPunct="1">
              <a:buFontTx/>
              <a:buChar char="•"/>
            </a:pP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El ganador es aquel que obtiene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todas las zonas primero.</a:t>
            </a:r>
          </a:p>
          <a:p>
            <a:pPr eaLnBrk="1" hangingPunct="1">
              <a:buFontTx/>
              <a:buChar char="•"/>
            </a:pP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Las zonas solo se pueden ganar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una vez y no pueden ser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intercambiadas.</a:t>
            </a:r>
          </a:p>
          <a:p>
            <a:pPr eaLnBrk="1" hangingPunct="1">
              <a:buFontTx/>
              <a:buChar char="•"/>
            </a:pP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Los servicios tienen que pasar la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línea </a:t>
            </a:r>
            <a:r>
              <a:rPr lang="es-PR" altLang="x-none" sz="1600" b="1" i="1">
                <a:solidFill>
                  <a:srgbClr val="0000FF"/>
                </a:solidFill>
              </a:rPr>
              <a:t>azul</a:t>
            </a:r>
            <a:r>
              <a:rPr lang="es-PR" altLang="x-none" sz="1600">
                <a:solidFill>
                  <a:srgbClr val="FF0000"/>
                </a:solidFill>
              </a:rPr>
              <a:t> entrecortada.</a:t>
            </a:r>
          </a:p>
          <a:p>
            <a:pPr eaLnBrk="1" hangingPunct="1"/>
            <a:endParaRPr lang="en-US" altLang="x-none" sz="900">
              <a:solidFill>
                <a:srgbClr val="FF0000"/>
              </a:solidFill>
            </a:endParaRPr>
          </a:p>
          <a:p>
            <a:pPr eaLnBrk="1" hangingPunct="1"/>
            <a:r>
              <a:rPr lang="es-PR" altLang="x-none" sz="1800" b="1" i="1">
                <a:solidFill>
                  <a:srgbClr val="FF0000"/>
                </a:solidFill>
              </a:rPr>
              <a:t>Si no esta seguro/a en que espacio pico la bola, </a:t>
            </a:r>
            <a:r>
              <a:rPr lang="es-PR" altLang="x-none" sz="1800">
                <a:solidFill>
                  <a:srgbClr val="FF0000"/>
                </a:solidFill>
              </a:rPr>
              <a:t>¡</a:t>
            </a:r>
            <a:r>
              <a:rPr lang="es-PR" altLang="x-none" sz="1800" b="1" i="1">
                <a:solidFill>
                  <a:srgbClr val="FF0000"/>
                </a:solidFill>
              </a:rPr>
              <a:t>juegue la pelota nuevamente! </a:t>
            </a:r>
            <a:r>
              <a:rPr lang="es-PR" altLang="x-none" sz="1800" b="1">
                <a:solidFill>
                  <a:srgbClr val="FF0000"/>
                </a:solidFill>
                <a:sym typeface="Wingdings" charset="2"/>
              </a:rPr>
              <a:t></a:t>
            </a:r>
            <a:endParaRPr lang="es-PR" altLang="x-none" sz="1800" b="1">
              <a:solidFill>
                <a:srgbClr val="FF0000"/>
              </a:solidFill>
            </a:endParaRPr>
          </a:p>
        </p:txBody>
      </p:sp>
      <p:sp>
        <p:nvSpPr>
          <p:cNvPr id="20490" name="Text Box 24"/>
          <p:cNvSpPr txBox="1">
            <a:spLocks noChangeArrowheads="1"/>
          </p:cNvSpPr>
          <p:nvPr/>
        </p:nvSpPr>
        <p:spPr bwMode="auto">
          <a:xfrm>
            <a:off x="3657600" y="5738813"/>
            <a:ext cx="3048000" cy="2616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0000"/>
                </a:solidFill>
              </a:rPr>
              <a:t>Recuerde lo siguiente: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Servicios que tocan la malla son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 legales.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Puntuación de Rally.</a:t>
            </a: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Pelotas en la línea de afuera se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consideran dentro.</a:t>
            </a:r>
            <a:endParaRPr lang="en-US" altLang="x-none" sz="16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600">
                <a:solidFill>
                  <a:srgbClr val="FF0000"/>
                </a:solidFill>
              </a:rPr>
              <a:t>Los ganadores en las líneas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entrecortadas de adentro,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obtienen el menor puntaje de los  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</a:rPr>
              <a:t>   dos.</a:t>
            </a:r>
          </a:p>
        </p:txBody>
      </p:sp>
      <p:sp>
        <p:nvSpPr>
          <p:cNvPr id="20491" name="Line 25"/>
          <p:cNvSpPr>
            <a:spLocks noChangeShapeType="1"/>
          </p:cNvSpPr>
          <p:nvPr/>
        </p:nvSpPr>
        <p:spPr bwMode="auto">
          <a:xfrm>
            <a:off x="4305300" y="2193925"/>
            <a:ext cx="2133600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2" name="Line 26"/>
          <p:cNvSpPr>
            <a:spLocks noChangeShapeType="1"/>
          </p:cNvSpPr>
          <p:nvPr/>
        </p:nvSpPr>
        <p:spPr bwMode="auto">
          <a:xfrm>
            <a:off x="4305300" y="5013325"/>
            <a:ext cx="2133600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3" name="Line 27"/>
          <p:cNvSpPr>
            <a:spLocks noChangeShapeType="1"/>
          </p:cNvSpPr>
          <p:nvPr/>
        </p:nvSpPr>
        <p:spPr bwMode="auto">
          <a:xfrm>
            <a:off x="6107113" y="1889125"/>
            <a:ext cx="0" cy="3429000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4" name="Line 28"/>
          <p:cNvSpPr>
            <a:spLocks noChangeShapeType="1"/>
          </p:cNvSpPr>
          <p:nvPr/>
        </p:nvSpPr>
        <p:spPr bwMode="auto">
          <a:xfrm>
            <a:off x="4637088" y="1889125"/>
            <a:ext cx="0" cy="3429000"/>
          </a:xfrm>
          <a:prstGeom prst="line">
            <a:avLst/>
          </a:prstGeom>
          <a:noFill/>
          <a:ln w="127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5" name="Text Box 29"/>
          <p:cNvSpPr txBox="1">
            <a:spLocks noChangeArrowheads="1"/>
          </p:cNvSpPr>
          <p:nvPr/>
        </p:nvSpPr>
        <p:spPr bwMode="auto">
          <a:xfrm>
            <a:off x="4302125" y="4325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0496" name="Text Box 30"/>
          <p:cNvSpPr txBox="1">
            <a:spLocks noChangeArrowheads="1"/>
          </p:cNvSpPr>
          <p:nvPr/>
        </p:nvSpPr>
        <p:spPr bwMode="auto">
          <a:xfrm>
            <a:off x="6111875" y="24082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0497" name="Text Box 31"/>
          <p:cNvSpPr txBox="1">
            <a:spLocks noChangeArrowheads="1"/>
          </p:cNvSpPr>
          <p:nvPr/>
        </p:nvSpPr>
        <p:spPr bwMode="auto">
          <a:xfrm>
            <a:off x="4302125" y="24257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0498" name="Text Box 32"/>
          <p:cNvSpPr txBox="1">
            <a:spLocks noChangeArrowheads="1"/>
          </p:cNvSpPr>
          <p:nvPr/>
        </p:nvSpPr>
        <p:spPr bwMode="auto">
          <a:xfrm>
            <a:off x="6146800" y="43481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0499" name="Line 33"/>
          <p:cNvSpPr>
            <a:spLocks noChangeShapeType="1"/>
          </p:cNvSpPr>
          <p:nvPr/>
        </p:nvSpPr>
        <p:spPr bwMode="auto">
          <a:xfrm>
            <a:off x="4114800" y="3532188"/>
            <a:ext cx="25146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0" name="Text Box 34"/>
          <p:cNvSpPr txBox="1">
            <a:spLocks noChangeArrowheads="1"/>
          </p:cNvSpPr>
          <p:nvPr/>
        </p:nvSpPr>
        <p:spPr bwMode="auto">
          <a:xfrm>
            <a:off x="6146800" y="49768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0501" name="Text Box 35"/>
          <p:cNvSpPr txBox="1">
            <a:spLocks noChangeArrowheads="1"/>
          </p:cNvSpPr>
          <p:nvPr/>
        </p:nvSpPr>
        <p:spPr bwMode="auto">
          <a:xfrm>
            <a:off x="5219700" y="18526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20502" name="Text Box 36"/>
          <p:cNvSpPr txBox="1">
            <a:spLocks noChangeArrowheads="1"/>
          </p:cNvSpPr>
          <p:nvPr/>
        </p:nvSpPr>
        <p:spPr bwMode="auto">
          <a:xfrm>
            <a:off x="5181600" y="49895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20503" name="Text Box 37"/>
          <p:cNvSpPr txBox="1">
            <a:spLocks noChangeArrowheads="1"/>
          </p:cNvSpPr>
          <p:nvPr/>
        </p:nvSpPr>
        <p:spPr bwMode="auto">
          <a:xfrm>
            <a:off x="4302125" y="18653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0504" name="Text Box 38"/>
          <p:cNvSpPr txBox="1">
            <a:spLocks noChangeArrowheads="1"/>
          </p:cNvSpPr>
          <p:nvPr/>
        </p:nvSpPr>
        <p:spPr bwMode="auto">
          <a:xfrm>
            <a:off x="6107113" y="18526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20505" name="Text Box 39"/>
          <p:cNvSpPr txBox="1">
            <a:spLocks noChangeArrowheads="1"/>
          </p:cNvSpPr>
          <p:nvPr/>
        </p:nvSpPr>
        <p:spPr bwMode="auto">
          <a:xfrm>
            <a:off x="4314825" y="49942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20506" name="Text Box 40"/>
          <p:cNvSpPr txBox="1">
            <a:spLocks noChangeArrowheads="1"/>
          </p:cNvSpPr>
          <p:nvPr/>
        </p:nvSpPr>
        <p:spPr bwMode="auto">
          <a:xfrm>
            <a:off x="5194300" y="43513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0507" name="Text Box 41"/>
          <p:cNvSpPr txBox="1">
            <a:spLocks noChangeArrowheads="1"/>
          </p:cNvSpPr>
          <p:nvPr/>
        </p:nvSpPr>
        <p:spPr bwMode="auto">
          <a:xfrm>
            <a:off x="5207000" y="24177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0508" name="Line 43"/>
          <p:cNvSpPr>
            <a:spLocks noChangeShapeType="1"/>
          </p:cNvSpPr>
          <p:nvPr/>
        </p:nvSpPr>
        <p:spPr bwMode="auto">
          <a:xfrm>
            <a:off x="4305300" y="4073525"/>
            <a:ext cx="2133600" cy="0"/>
          </a:xfrm>
          <a:prstGeom prst="line">
            <a:avLst/>
          </a:prstGeom>
          <a:noFill/>
          <a:ln w="25400">
            <a:solidFill>
              <a:srgbClr val="0000FF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9" name="Text Box 44"/>
          <p:cNvSpPr txBox="1">
            <a:spLocks noChangeArrowheads="1"/>
          </p:cNvSpPr>
          <p:nvPr/>
        </p:nvSpPr>
        <p:spPr bwMode="auto">
          <a:xfrm>
            <a:off x="4297363" y="31099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0510" name="Text Box 45"/>
          <p:cNvSpPr txBox="1">
            <a:spLocks noChangeArrowheads="1"/>
          </p:cNvSpPr>
          <p:nvPr/>
        </p:nvSpPr>
        <p:spPr bwMode="auto">
          <a:xfrm>
            <a:off x="6134100" y="31083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0511" name="Text Box 46"/>
          <p:cNvSpPr txBox="1">
            <a:spLocks noChangeArrowheads="1"/>
          </p:cNvSpPr>
          <p:nvPr/>
        </p:nvSpPr>
        <p:spPr bwMode="auto">
          <a:xfrm>
            <a:off x="5219700" y="31099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0512" name="Text Box 47"/>
          <p:cNvSpPr txBox="1">
            <a:spLocks noChangeArrowheads="1"/>
          </p:cNvSpPr>
          <p:nvPr/>
        </p:nvSpPr>
        <p:spPr bwMode="auto">
          <a:xfrm>
            <a:off x="6134100" y="36433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0513" name="Text Box 48"/>
          <p:cNvSpPr txBox="1">
            <a:spLocks noChangeArrowheads="1"/>
          </p:cNvSpPr>
          <p:nvPr/>
        </p:nvSpPr>
        <p:spPr bwMode="auto">
          <a:xfrm>
            <a:off x="5219700" y="36433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0514" name="Text Box 49"/>
          <p:cNvSpPr txBox="1">
            <a:spLocks noChangeArrowheads="1"/>
          </p:cNvSpPr>
          <p:nvPr/>
        </p:nvSpPr>
        <p:spPr bwMode="auto">
          <a:xfrm>
            <a:off x="4324350" y="36433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0515" name="Text Box 114"/>
          <p:cNvSpPr txBox="1">
            <a:spLocks noChangeArrowheads="1"/>
          </p:cNvSpPr>
          <p:nvPr/>
        </p:nvSpPr>
        <p:spPr bwMode="auto">
          <a:xfrm>
            <a:off x="4921250" y="0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Lado del Equipo</a:t>
            </a:r>
          </a:p>
        </p:txBody>
      </p:sp>
      <p:sp>
        <p:nvSpPr>
          <p:cNvPr id="20517" name="Line 43"/>
          <p:cNvSpPr>
            <a:spLocks noChangeShapeType="1"/>
          </p:cNvSpPr>
          <p:nvPr/>
        </p:nvSpPr>
        <p:spPr bwMode="auto">
          <a:xfrm>
            <a:off x="4318000" y="3048000"/>
            <a:ext cx="2133600" cy="0"/>
          </a:xfrm>
          <a:prstGeom prst="line">
            <a:avLst/>
          </a:prstGeom>
          <a:noFill/>
          <a:ln w="25400">
            <a:solidFill>
              <a:srgbClr val="0000FF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93663" y="4495800"/>
            <a:ext cx="3208337" cy="35464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Posibles Preguntas:</a:t>
            </a:r>
            <a:endParaRPr lang="en-US" altLang="x-none" sz="2000" b="1" i="1"/>
          </a:p>
          <a:p>
            <a:pPr eaLnBrk="1" hangingPunct="1">
              <a:buFontTx/>
              <a:buChar char="•"/>
            </a:pPr>
            <a:r>
              <a:rPr lang="es-PR" altLang="x-none" sz="1400"/>
              <a:t>¿Qué zona es mas fácil de defender? ¿Difícil? ¿Porqué?</a:t>
            </a:r>
          </a:p>
          <a:p>
            <a:pPr eaLnBrk="1" hangingPunct="1">
              <a:buFontTx/>
              <a:buChar char="•"/>
            </a:pPr>
            <a:r>
              <a:rPr lang="es-PR" altLang="x-none" sz="1400"/>
              <a:t>¿Qué zonas serán mas fáciles para los ganadores? ¿Porqué?</a:t>
            </a:r>
          </a:p>
          <a:p>
            <a:pPr eaLnBrk="1" hangingPunct="1">
              <a:buFontTx/>
              <a:buChar char="•"/>
            </a:pPr>
            <a:r>
              <a:rPr lang="es-PR" altLang="x-none" sz="1400"/>
              <a:t>¿Cuándo sería el mejor momento para golpear hacia las zonas cerca de la malla? ¿Qué tal la caja 7 o 9?</a:t>
            </a:r>
          </a:p>
          <a:p>
            <a:pPr eaLnBrk="1" hangingPunct="1">
              <a:buFontTx/>
              <a:buChar char="•"/>
            </a:pPr>
            <a:r>
              <a:rPr lang="es-PR" altLang="x-none" sz="1400"/>
              <a:t>¿Qué puede hacer para obtener zonas que aún no tiene, una vez comience a acumular otras zonas?</a:t>
            </a:r>
          </a:p>
          <a:p>
            <a:pPr eaLnBrk="1" hangingPunct="1">
              <a:buFontTx/>
              <a:buChar char="•"/>
            </a:pPr>
            <a:r>
              <a:rPr lang="es-PR" altLang="x-none" sz="1400"/>
              <a:t>Piense cual podría ser una manera efectiva de anotar en cada caja.</a:t>
            </a:r>
          </a:p>
          <a:p>
            <a:pPr eaLnBrk="1" hangingPunct="1">
              <a:buFontTx/>
              <a:buChar char="•"/>
            </a:pPr>
            <a:r>
              <a:rPr lang="es-PR" altLang="x-none" sz="1400"/>
              <a:t>Para notar en la caja 5, ¿que necesita hacer primero?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429000" y="4495800"/>
            <a:ext cx="3073400" cy="37242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Maestro/ Entrenador del equipo:</a:t>
            </a:r>
            <a:endParaRPr lang="en-US" altLang="x-none" sz="2000"/>
          </a:p>
          <a:p>
            <a:pPr eaLnBrk="1" hangingPunct="1">
              <a:buFontTx/>
              <a:buChar char="•"/>
            </a:pPr>
            <a:r>
              <a:rPr lang="es-PR" altLang="x-none" sz="1300"/>
              <a:t>Observe si y como los jugadores intentan mover a sus oponentes de su posición.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¿ Que le puede preguntar a sus jugadores con relación a la selección de golpes?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Verifique a ver lo que no esta funcionando.</a:t>
            </a:r>
          </a:p>
          <a:p>
            <a:pPr eaLnBrk="1" hangingPunct="1">
              <a:buFontTx/>
              <a:buChar char="•"/>
            </a:pPr>
            <a:r>
              <a:rPr lang="es-PR" altLang="x-none" sz="1300" b="1"/>
              <a:t>¡Déjale saber!</a:t>
            </a:r>
            <a:r>
              <a:rPr lang="en-US" altLang="x-none" sz="1300" b="1"/>
              <a:t> </a:t>
            </a:r>
            <a:r>
              <a:rPr lang="en-US" altLang="x-none" sz="1300" b="1">
                <a:sym typeface="Wingdings" charset="2"/>
              </a:rPr>
              <a:t></a:t>
            </a:r>
            <a:endParaRPr lang="en-US" altLang="x-none" sz="1300" b="1"/>
          </a:p>
          <a:p>
            <a:pPr eaLnBrk="1" hangingPunct="1"/>
            <a:r>
              <a:rPr lang="es-PR" altLang="x-none" sz="2000" b="1" i="1"/>
              <a:t>Cuando utilice “time outs”</a:t>
            </a:r>
            <a:r>
              <a:rPr lang="en-US" altLang="x-none" sz="2000" b="1" i="1"/>
              <a:t>:</a:t>
            </a:r>
          </a:p>
          <a:p>
            <a:pPr eaLnBrk="1" hangingPunct="1">
              <a:buFontTx/>
              <a:buChar char="•"/>
            </a:pPr>
            <a:r>
              <a:rPr lang="es-PR" altLang="x-none" sz="1300"/>
              <a:t>  Pregúntele a  él/ella que se puede </a:t>
            </a:r>
          </a:p>
          <a:p>
            <a:pPr eaLnBrk="1" hangingPunct="1"/>
            <a:r>
              <a:rPr lang="es-PR" altLang="x-none" sz="1300"/>
              <a:t>    hacer diferente para jugar más  </a:t>
            </a:r>
          </a:p>
          <a:p>
            <a:pPr eaLnBrk="1" hangingPunct="1"/>
            <a:r>
              <a:rPr lang="es-PR" altLang="x-none" sz="1300"/>
              <a:t>    efectivamente.</a:t>
            </a:r>
            <a:endParaRPr lang="en-US" altLang="x-none" sz="1300"/>
          </a:p>
          <a:p>
            <a:pPr eaLnBrk="1" hangingPunct="1">
              <a:buFontTx/>
              <a:buChar char="•"/>
            </a:pPr>
            <a:r>
              <a:rPr lang="en-US" altLang="x-none" sz="1300"/>
              <a:t>  </a:t>
            </a:r>
            <a:r>
              <a:rPr lang="es-PR" altLang="x-none" sz="1300"/>
              <a:t>Déjele saber que está funcionando   </a:t>
            </a:r>
          </a:p>
          <a:p>
            <a:pPr eaLnBrk="1" hangingPunct="1"/>
            <a:r>
              <a:rPr lang="es-PR" altLang="x-none" sz="1300"/>
              <a:t>    bien.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143000" y="685800"/>
            <a:ext cx="4953000" cy="5238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/>
              <a:t>Juego de Práctica: Pelota Bingo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01600" y="2562225"/>
            <a:ext cx="6400800" cy="18002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 dirty="0"/>
              <a:t>¿Que movidas tácticas son enfatizadas?</a:t>
            </a:r>
            <a:endParaRPr lang="es-PR" altLang="x-none" sz="2000" dirty="0"/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/>
              <a:t>  </a:t>
            </a:r>
            <a:r>
              <a:rPr lang="es-PR" altLang="x-none" sz="1500" b="1" i="1" dirty="0"/>
              <a:t>Ofensiva</a:t>
            </a:r>
            <a:r>
              <a:rPr lang="es-PR" altLang="x-none" sz="1500" dirty="0"/>
              <a:t> – Toma de decisiones. Por ejemplo; ¿Cuándo utilizar el golpe </a:t>
            </a:r>
          </a:p>
          <a:p>
            <a:pPr eaLnBrk="1" hangingPunct="1"/>
            <a:r>
              <a:rPr lang="es-PR" altLang="x-none" sz="1500" dirty="0"/>
              <a:t>                        asignado? ¿Posicionamiento de la pelota? ¿Anticipación?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500" b="1" i="1" dirty="0"/>
              <a:t>  Defensiva</a:t>
            </a:r>
            <a:r>
              <a:rPr lang="es-PR" altLang="x-none" sz="1500" dirty="0"/>
              <a:t> – Toma de </a:t>
            </a:r>
            <a:r>
              <a:rPr lang="es-PR" altLang="x-none" sz="1500" dirty="0" err="1" smtClean="0"/>
              <a:t>decisiónes</a:t>
            </a:r>
            <a:r>
              <a:rPr lang="es-PR" altLang="x-none" sz="1500" dirty="0"/>
              <a:t>. Por ejemplo; adonde moverse o cubrir </a:t>
            </a:r>
          </a:p>
          <a:p>
            <a:pPr eaLnBrk="1" hangingPunct="1"/>
            <a:r>
              <a:rPr lang="es-PR" altLang="x-none" sz="1500" dirty="0"/>
              <a:t>                           la cancha completa. ¿Volver a la posición inicial? </a:t>
            </a:r>
          </a:p>
          <a:p>
            <a:pPr eaLnBrk="1" hangingPunct="1">
              <a:buFont typeface="Wingdings" charset="2"/>
              <a:buChar char="v"/>
            </a:pPr>
            <a:r>
              <a:rPr lang="es-PR" altLang="x-none" sz="1500" b="1" i="1" dirty="0"/>
              <a:t>  Ambos</a:t>
            </a:r>
            <a:r>
              <a:rPr lang="es-PR" altLang="x-none" sz="1500" dirty="0"/>
              <a:t> – Ver la movidas de tu oponente y anticipar su próxima </a:t>
            </a:r>
          </a:p>
          <a:p>
            <a:pPr eaLnBrk="1" hangingPunct="1"/>
            <a:r>
              <a:rPr lang="es-PR" altLang="x-none" sz="1500" dirty="0"/>
              <a:t>                     acción. </a:t>
            </a:r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101600" y="1458913"/>
            <a:ext cx="6400800" cy="1092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/>
              <a:t>¿Qué problema técnico es el enfoque?</a:t>
            </a:r>
            <a:endParaRPr lang="en-US" altLang="x-none" sz="2000" b="1" i="1"/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500"/>
              <a:t>    </a:t>
            </a:r>
            <a:r>
              <a:rPr lang="es-PR" altLang="x-none" sz="1500" b="1" i="1"/>
              <a:t>Ofensiva</a:t>
            </a:r>
            <a:r>
              <a:rPr lang="es-PR" altLang="x-none" sz="1500"/>
              <a:t> – ¿Creando espacio para obtener una zona?¿Establecer un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500"/>
              <a:t>                          tiro de ataque?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500"/>
              <a:t>    </a:t>
            </a:r>
            <a:r>
              <a:rPr lang="es-PR" altLang="x-none" sz="1500" b="1" i="1"/>
              <a:t>Defensiva</a:t>
            </a:r>
            <a:r>
              <a:rPr lang="en-US" altLang="x-none" sz="1500"/>
              <a:t> – </a:t>
            </a:r>
            <a:r>
              <a:rPr lang="es-PR" altLang="x-none" sz="1500"/>
              <a:t>¿Defienda las zonas que aun no han sido obtenidas? </a:t>
            </a:r>
            <a:r>
              <a:rPr lang="en-US" altLang="x-none" sz="1500"/>
              <a:t> </a:t>
            </a:r>
            <a:endParaRPr lang="es-PR" altLang="x-none" sz="1500"/>
          </a:p>
        </p:txBody>
      </p:sp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88900" y="88900"/>
            <a:ext cx="3303588" cy="400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/>
              <a:t>Carta de Práctica de Equipo</a:t>
            </a:r>
            <a:endParaRPr lang="en-US" altLang="x-none" sz="2000"/>
          </a:p>
        </p:txBody>
      </p:sp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3570288" y="92075"/>
            <a:ext cx="3186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400" b="1" i="1"/>
              <a:t>Lado de Entrenador de Equipo/ Maestro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4" name="Group 2"/>
          <p:cNvGraphicFramePr>
            <a:graphicFrameLocks noGrp="1"/>
          </p:cNvGraphicFramePr>
          <p:nvPr/>
        </p:nvGraphicFramePr>
        <p:xfrm>
          <a:off x="4343400" y="1604963"/>
          <a:ext cx="2133600" cy="3424238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4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x-none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560" name="Text Box 19"/>
          <p:cNvSpPr txBox="1">
            <a:spLocks noChangeArrowheads="1"/>
          </p:cNvSpPr>
          <p:nvPr/>
        </p:nvSpPr>
        <p:spPr bwMode="auto">
          <a:xfrm>
            <a:off x="2000250" y="381000"/>
            <a:ext cx="2954338" cy="9540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solidFill>
                  <a:srgbClr val="FF0000"/>
                </a:solidFill>
              </a:rPr>
              <a:t>Juego de Práctica:</a:t>
            </a:r>
          </a:p>
          <a:p>
            <a:pPr algn="ctr" eaLnBrk="1" hangingPunct="1"/>
            <a:r>
              <a:rPr lang="en-US" altLang="x-none" sz="2800" b="1" i="1">
                <a:solidFill>
                  <a:srgbClr val="FF0000"/>
                </a:solidFill>
              </a:rPr>
              <a:t>Pelota Objetivo</a:t>
            </a:r>
          </a:p>
        </p:txBody>
      </p:sp>
      <p:sp>
        <p:nvSpPr>
          <p:cNvPr id="23561" name="Text Box 21"/>
          <p:cNvSpPr txBox="1">
            <a:spLocks noChangeArrowheads="1"/>
          </p:cNvSpPr>
          <p:nvPr/>
        </p:nvSpPr>
        <p:spPr bwMode="auto">
          <a:xfrm>
            <a:off x="762000" y="1647825"/>
            <a:ext cx="3124200" cy="489426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Jugadores, recuerden: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400">
                <a:solidFill>
                  <a:srgbClr val="FF0000"/>
                </a:solidFill>
              </a:rPr>
              <a:t>Puntuación regular.</a:t>
            </a:r>
          </a:p>
          <a:p>
            <a:pPr eaLnBrk="1" hangingPunct="1"/>
            <a:endParaRPr lang="en-US" altLang="x-none" sz="14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400">
                <a:solidFill>
                  <a:srgbClr val="FF0000"/>
                </a:solidFill>
              </a:rPr>
              <a:t>  </a:t>
            </a:r>
            <a:r>
              <a:rPr lang="es-PR" altLang="x-none" sz="1400">
                <a:solidFill>
                  <a:srgbClr val="FF0000"/>
                </a:solidFill>
              </a:rPr>
              <a:t>Partidos se juegan a 5 o por  </a:t>
            </a:r>
          </a:p>
          <a:p>
            <a:pPr eaLnBrk="1" hangingPunct="1"/>
            <a:r>
              <a:rPr lang="es-PR" altLang="x-none" sz="1400">
                <a:solidFill>
                  <a:srgbClr val="FF0000"/>
                </a:solidFill>
              </a:rPr>
              <a:t>    tiempo. </a:t>
            </a:r>
          </a:p>
          <a:p>
            <a:pPr eaLnBrk="1" hangingPunct="1"/>
            <a:endParaRPr lang="en-US" altLang="x-none" sz="140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x-none" sz="1400">
                <a:solidFill>
                  <a:srgbClr val="FF0000"/>
                </a:solidFill>
              </a:rPr>
              <a:t>  </a:t>
            </a:r>
            <a:r>
              <a:rPr lang="es-PR" altLang="x-none" sz="1400">
                <a:solidFill>
                  <a:srgbClr val="FF0000"/>
                </a:solidFill>
              </a:rPr>
              <a:t>Digan la puntuación antes de  </a:t>
            </a:r>
          </a:p>
          <a:p>
            <a:pPr eaLnBrk="1" hangingPunct="1"/>
            <a:r>
              <a:rPr lang="es-PR" altLang="x-none" sz="1400">
                <a:solidFill>
                  <a:srgbClr val="FF0000"/>
                </a:solidFill>
              </a:rPr>
              <a:t>    cada servicio.</a:t>
            </a:r>
          </a:p>
          <a:p>
            <a:pPr eaLnBrk="1" hangingPunct="1">
              <a:buFontTx/>
              <a:buChar char="•"/>
            </a:pPr>
            <a:endParaRPr lang="en-US" altLang="x-none" sz="14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400">
                <a:solidFill>
                  <a:srgbClr val="FF0000"/>
                </a:solidFill>
              </a:rPr>
              <a:t>  </a:t>
            </a:r>
            <a:r>
              <a:rPr lang="es-PR" altLang="x-none" sz="1400">
                <a:solidFill>
                  <a:srgbClr val="FF0000"/>
                </a:solidFill>
              </a:rPr>
              <a:t>Las líneas se cuentan como </a:t>
            </a:r>
          </a:p>
          <a:p>
            <a:pPr eaLnBrk="1" hangingPunct="1"/>
            <a:r>
              <a:rPr lang="es-PR" altLang="x-none" sz="1400">
                <a:solidFill>
                  <a:srgbClr val="FF0000"/>
                </a:solidFill>
              </a:rPr>
              <a:t>    “dentro”. Ganadores en la línea </a:t>
            </a:r>
          </a:p>
          <a:p>
            <a:pPr eaLnBrk="1" hangingPunct="1"/>
            <a:r>
              <a:rPr lang="es-PR" altLang="x-none" sz="1400">
                <a:solidFill>
                  <a:srgbClr val="FF0000"/>
                </a:solidFill>
              </a:rPr>
              <a:t>    de los círculos obtienen un valor </a:t>
            </a:r>
          </a:p>
          <a:p>
            <a:pPr eaLnBrk="1" hangingPunct="1"/>
            <a:r>
              <a:rPr lang="es-PR" altLang="x-none" sz="1400">
                <a:solidFill>
                  <a:srgbClr val="FF0000"/>
                </a:solidFill>
              </a:rPr>
              <a:t>    adicional.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ADEMAS </a:t>
            </a:r>
            <a:endParaRPr lang="en-US" altLang="x-none" sz="1200" b="1" i="1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400">
                <a:solidFill>
                  <a:srgbClr val="FF0000"/>
                </a:solidFill>
              </a:rPr>
              <a:t>Golpes acertados al objetivo del </a:t>
            </a:r>
          </a:p>
          <a:p>
            <a:pPr eaLnBrk="1" hangingPunct="1"/>
            <a:r>
              <a:rPr lang="es-PR" altLang="x-none" sz="1400">
                <a:solidFill>
                  <a:srgbClr val="FF0000"/>
                </a:solidFill>
              </a:rPr>
              <a:t>    oponente vale 2 puntos   </a:t>
            </a:r>
          </a:p>
          <a:p>
            <a:pPr eaLnBrk="1" hangingPunct="1"/>
            <a:r>
              <a:rPr lang="es-PR" altLang="x-none" sz="1400">
                <a:solidFill>
                  <a:srgbClr val="FF0000"/>
                </a:solidFill>
              </a:rPr>
              <a:t>    adicionales.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  </a:t>
            </a:r>
            <a:r>
              <a:rPr lang="es-PR" altLang="x-none" sz="1400">
                <a:solidFill>
                  <a:srgbClr val="FF0000"/>
                </a:solidFill>
              </a:rPr>
              <a:t>El maestro puede modificar al tamaño </a:t>
            </a:r>
          </a:p>
          <a:p>
            <a:pPr eaLnBrk="1" hangingPunct="1"/>
            <a:r>
              <a:rPr lang="es-PR" altLang="x-none" sz="1400">
                <a:solidFill>
                  <a:srgbClr val="FF0000"/>
                </a:solidFill>
              </a:rPr>
              <a:t>    y ubicación de los objetivos.</a:t>
            </a:r>
          </a:p>
        </p:txBody>
      </p:sp>
      <p:sp>
        <p:nvSpPr>
          <p:cNvPr id="23562" name="Line 23"/>
          <p:cNvSpPr>
            <a:spLocks noChangeShapeType="1"/>
          </p:cNvSpPr>
          <p:nvPr/>
        </p:nvSpPr>
        <p:spPr bwMode="auto">
          <a:xfrm>
            <a:off x="4038600" y="3281363"/>
            <a:ext cx="27432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3" name="Text Box 24"/>
          <p:cNvSpPr txBox="1">
            <a:spLocks noChangeArrowheads="1"/>
          </p:cNvSpPr>
          <p:nvPr/>
        </p:nvSpPr>
        <p:spPr bwMode="auto">
          <a:xfrm>
            <a:off x="4584700" y="2290763"/>
            <a:ext cx="160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x-none" sz="1800">
                <a:solidFill>
                  <a:srgbClr val="FF0000"/>
                </a:solidFill>
              </a:rPr>
              <a:t>Jugador A</a:t>
            </a:r>
          </a:p>
        </p:txBody>
      </p:sp>
      <p:sp>
        <p:nvSpPr>
          <p:cNvPr id="23564" name="Text Box 25"/>
          <p:cNvSpPr txBox="1">
            <a:spLocks noChangeArrowheads="1"/>
          </p:cNvSpPr>
          <p:nvPr/>
        </p:nvSpPr>
        <p:spPr bwMode="auto">
          <a:xfrm>
            <a:off x="4584700" y="3967163"/>
            <a:ext cx="160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FF0000"/>
                </a:solidFill>
              </a:rPr>
              <a:t>Jugador B</a:t>
            </a:r>
          </a:p>
        </p:txBody>
      </p:sp>
      <p:sp>
        <p:nvSpPr>
          <p:cNvPr id="23565" name="Oval 26"/>
          <p:cNvSpPr>
            <a:spLocks noChangeArrowheads="1"/>
          </p:cNvSpPr>
          <p:nvPr/>
        </p:nvSpPr>
        <p:spPr bwMode="auto">
          <a:xfrm>
            <a:off x="4495800" y="1757363"/>
            <a:ext cx="533400" cy="457200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/>
          </a:p>
        </p:txBody>
      </p:sp>
      <p:sp>
        <p:nvSpPr>
          <p:cNvPr id="23566" name="Oval 27"/>
          <p:cNvSpPr>
            <a:spLocks noChangeArrowheads="1"/>
          </p:cNvSpPr>
          <p:nvPr/>
        </p:nvSpPr>
        <p:spPr bwMode="auto">
          <a:xfrm>
            <a:off x="5791200" y="1757363"/>
            <a:ext cx="533400" cy="457200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/>
          </a:p>
        </p:txBody>
      </p:sp>
      <p:sp>
        <p:nvSpPr>
          <p:cNvPr id="23567" name="Oval 28"/>
          <p:cNvSpPr>
            <a:spLocks noChangeArrowheads="1"/>
          </p:cNvSpPr>
          <p:nvPr/>
        </p:nvSpPr>
        <p:spPr bwMode="auto">
          <a:xfrm>
            <a:off x="4495800" y="4424363"/>
            <a:ext cx="533400" cy="457200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/>
          </a:p>
        </p:txBody>
      </p:sp>
      <p:sp>
        <p:nvSpPr>
          <p:cNvPr id="23568" name="Oval 29"/>
          <p:cNvSpPr>
            <a:spLocks noChangeArrowheads="1"/>
          </p:cNvSpPr>
          <p:nvPr/>
        </p:nvSpPr>
        <p:spPr bwMode="auto">
          <a:xfrm>
            <a:off x="5791200" y="4424363"/>
            <a:ext cx="533400" cy="457200"/>
          </a:xfrm>
          <a:prstGeom prst="ellips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/>
          </a:p>
        </p:txBody>
      </p:sp>
      <p:sp>
        <p:nvSpPr>
          <p:cNvPr id="23569" name="Rectangle 31"/>
          <p:cNvSpPr>
            <a:spLocks noChangeArrowheads="1"/>
          </p:cNvSpPr>
          <p:nvPr/>
        </p:nvSpPr>
        <p:spPr bwMode="auto">
          <a:xfrm>
            <a:off x="762000" y="6448425"/>
            <a:ext cx="3124200" cy="13239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b="1" i="1">
                <a:solidFill>
                  <a:srgbClr val="FF0000"/>
                </a:solidFill>
              </a:rPr>
              <a:t>Variaciones del Juego Avanzado:</a:t>
            </a:r>
          </a:p>
          <a:p>
            <a:pPr eaLnBrk="1" hangingPunct="1"/>
            <a:r>
              <a:rPr lang="es-PR" altLang="x-none" sz="1600">
                <a:solidFill>
                  <a:srgbClr val="FF0000"/>
                </a:solidFill>
                <a:sym typeface="Wingdings" charset="2"/>
              </a:rPr>
              <a:t>Solo los tiros acertados en los círculos cuentan.</a:t>
            </a:r>
          </a:p>
        </p:txBody>
      </p:sp>
      <p:sp>
        <p:nvSpPr>
          <p:cNvPr id="23570" name="Text Box 33"/>
          <p:cNvSpPr txBox="1">
            <a:spLocks noChangeArrowheads="1"/>
          </p:cNvSpPr>
          <p:nvPr/>
        </p:nvSpPr>
        <p:spPr bwMode="auto">
          <a:xfrm>
            <a:off x="4921250" y="-15875"/>
            <a:ext cx="1936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Lado del Equipo</a:t>
            </a:r>
          </a:p>
        </p:txBody>
      </p:sp>
      <p:pic>
        <p:nvPicPr>
          <p:cNvPr id="23572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7"/>
          <a:stretch>
            <a:fillRect/>
          </a:stretch>
        </p:blipFill>
        <p:spPr bwMode="auto">
          <a:xfrm>
            <a:off x="4191000" y="5410200"/>
            <a:ext cx="2438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20420</TotalTime>
  <Words>4261</Words>
  <Application>Microsoft Office PowerPoint</Application>
  <PresentationFormat>On-screen Show (4:3)</PresentationFormat>
  <Paragraphs>606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ＭＳ Ｐゴシック</vt:lpstr>
      <vt:lpstr>Arial</vt:lpstr>
      <vt:lpstr>Calibri</vt:lpstr>
      <vt:lpstr>Times New Roman</vt:lpstr>
      <vt:lpstr>Wingdings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OSU/CN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 van der Mars</dc:creator>
  <cp:lastModifiedBy>Melissa Feld</cp:lastModifiedBy>
  <cp:revision>141</cp:revision>
  <dcterms:created xsi:type="dcterms:W3CDTF">2010-04-07T23:29:20Z</dcterms:created>
  <dcterms:modified xsi:type="dcterms:W3CDTF">2019-02-13T21:49:47Z</dcterms:modified>
</cp:coreProperties>
</file>