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7" r:id="rId2"/>
    <p:sldId id="258" r:id="rId3"/>
    <p:sldId id="303" r:id="rId4"/>
    <p:sldId id="310" r:id="rId5"/>
    <p:sldId id="313" r:id="rId6"/>
    <p:sldId id="314" r:id="rId7"/>
    <p:sldId id="315" r:id="rId8"/>
    <p:sldId id="316" r:id="rId9"/>
    <p:sldId id="317" r:id="rId10"/>
    <p:sldId id="322" r:id="rId11"/>
    <p:sldId id="323" r:id="rId12"/>
    <p:sldId id="318" r:id="rId13"/>
    <p:sldId id="319" r:id="rId14"/>
    <p:sldId id="320" r:id="rId15"/>
    <p:sldId id="321" r:id="rId16"/>
    <p:sldId id="324" r:id="rId17"/>
    <p:sldId id="325" r:id="rId18"/>
  </p:sldIdLst>
  <p:sldSz cx="6858000" cy="9144000" type="screen4x3"/>
  <p:notesSz cx="7077075" cy="9369425"/>
  <p:defaultTextStyle>
    <a:defPPr>
      <a:defRPr lang="en-US"/>
    </a:defPPr>
    <a:lvl1pPr algn="l" rtl="0" fontAlgn="base">
      <a:spcBef>
        <a:spcPct val="0"/>
      </a:spcBef>
      <a:spcAft>
        <a:spcPct val="0"/>
      </a:spcAft>
      <a:defRPr kern="1200">
        <a:solidFill>
          <a:schemeClr val="tx1"/>
        </a:solidFill>
        <a:latin typeface="Times New Roman" charset="0"/>
        <a:ea typeface="ＭＳ Ｐゴシック" charset="-128"/>
        <a:cs typeface="+mn-cs"/>
      </a:defRPr>
    </a:lvl1pPr>
    <a:lvl2pPr marL="457200" algn="l" rtl="0" fontAlgn="base">
      <a:spcBef>
        <a:spcPct val="0"/>
      </a:spcBef>
      <a:spcAft>
        <a:spcPct val="0"/>
      </a:spcAft>
      <a:defRPr kern="1200">
        <a:solidFill>
          <a:schemeClr val="tx1"/>
        </a:solidFill>
        <a:latin typeface="Times New Roman" charset="0"/>
        <a:ea typeface="ＭＳ Ｐゴシック" charset="-128"/>
        <a:cs typeface="+mn-cs"/>
      </a:defRPr>
    </a:lvl2pPr>
    <a:lvl3pPr marL="914400" algn="l" rtl="0" fontAlgn="base">
      <a:spcBef>
        <a:spcPct val="0"/>
      </a:spcBef>
      <a:spcAft>
        <a:spcPct val="0"/>
      </a:spcAft>
      <a:defRPr kern="1200">
        <a:solidFill>
          <a:schemeClr val="tx1"/>
        </a:solidFill>
        <a:latin typeface="Times New Roman" charset="0"/>
        <a:ea typeface="ＭＳ Ｐゴシック" charset="-128"/>
        <a:cs typeface="+mn-cs"/>
      </a:defRPr>
    </a:lvl3pPr>
    <a:lvl4pPr marL="1371600" algn="l" rtl="0" fontAlgn="base">
      <a:spcBef>
        <a:spcPct val="0"/>
      </a:spcBef>
      <a:spcAft>
        <a:spcPct val="0"/>
      </a:spcAft>
      <a:defRPr kern="1200">
        <a:solidFill>
          <a:schemeClr val="tx1"/>
        </a:solidFill>
        <a:latin typeface="Times New Roman" charset="0"/>
        <a:ea typeface="ＭＳ Ｐゴシック" charset="-128"/>
        <a:cs typeface="+mn-cs"/>
      </a:defRPr>
    </a:lvl4pPr>
    <a:lvl5pPr marL="1828800" algn="l" rtl="0" fontAlgn="base">
      <a:spcBef>
        <a:spcPct val="0"/>
      </a:spcBef>
      <a:spcAft>
        <a:spcPct val="0"/>
      </a:spcAft>
      <a:defRPr kern="1200">
        <a:solidFill>
          <a:schemeClr val="tx1"/>
        </a:solidFill>
        <a:latin typeface="Times New Roman" charset="0"/>
        <a:ea typeface="ＭＳ Ｐゴシック" charset="-128"/>
        <a:cs typeface="+mn-cs"/>
      </a:defRPr>
    </a:lvl5pPr>
    <a:lvl6pPr marL="2286000" algn="l" defTabSz="914400" rtl="0" eaLnBrk="1" latinLnBrk="0" hangingPunct="1">
      <a:defRPr kern="1200">
        <a:solidFill>
          <a:schemeClr val="tx1"/>
        </a:solidFill>
        <a:latin typeface="Times New Roman" charset="0"/>
        <a:ea typeface="ＭＳ Ｐゴシック" charset="-128"/>
        <a:cs typeface="+mn-cs"/>
      </a:defRPr>
    </a:lvl6pPr>
    <a:lvl7pPr marL="2743200" algn="l" defTabSz="914400" rtl="0" eaLnBrk="1" latinLnBrk="0" hangingPunct="1">
      <a:defRPr kern="1200">
        <a:solidFill>
          <a:schemeClr val="tx1"/>
        </a:solidFill>
        <a:latin typeface="Times New Roman" charset="0"/>
        <a:ea typeface="ＭＳ Ｐゴシック" charset="-128"/>
        <a:cs typeface="+mn-cs"/>
      </a:defRPr>
    </a:lvl7pPr>
    <a:lvl8pPr marL="3200400" algn="l" defTabSz="914400" rtl="0" eaLnBrk="1" latinLnBrk="0" hangingPunct="1">
      <a:defRPr kern="1200">
        <a:solidFill>
          <a:schemeClr val="tx1"/>
        </a:solidFill>
        <a:latin typeface="Times New Roman" charset="0"/>
        <a:ea typeface="ＭＳ Ｐゴシック" charset="-128"/>
        <a:cs typeface="+mn-cs"/>
      </a:defRPr>
    </a:lvl8pPr>
    <a:lvl9pPr marL="3657600" algn="l" defTabSz="914400" rtl="0" eaLnBrk="1" latinLnBrk="0" hangingPunct="1">
      <a:defRPr kern="1200">
        <a:solidFill>
          <a:schemeClr val="tx1"/>
        </a:solidFill>
        <a:latin typeface="Times New Roman" charset="0"/>
        <a:ea typeface="ＭＳ Ｐゴシック" charset="-128"/>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C335"/>
    <a:srgbClr val="A0A155"/>
    <a:srgbClr val="9A8127"/>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1"/>
  </p:normalViewPr>
  <p:slideViewPr>
    <p:cSldViewPr>
      <p:cViewPr varScale="1">
        <p:scale>
          <a:sx n="74" d="100"/>
          <a:sy n="74" d="100"/>
        </p:scale>
        <p:origin x="1494"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038"/>
            <a:ext cx="5829300" cy="1960562"/>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300473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2133600"/>
            <a:ext cx="6172200" cy="60340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81913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713"/>
            <a:ext cx="1543050" cy="78009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713"/>
            <a:ext cx="4476750" cy="78009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397026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342900" y="2133600"/>
            <a:ext cx="6172200" cy="6034088"/>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2115912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338" y="5875338"/>
            <a:ext cx="5829300" cy="181610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338" y="3875088"/>
            <a:ext cx="5829300" cy="200025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66601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342900" y="2133600"/>
            <a:ext cx="3009900" cy="6034088"/>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05200" y="2133600"/>
            <a:ext cx="3009900" cy="6034088"/>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747423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288"/>
            <a:ext cx="3030538" cy="85407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900363"/>
            <a:ext cx="3030538" cy="52673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4563" y="2046288"/>
            <a:ext cx="3030537" cy="854075"/>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4563" y="2900363"/>
            <a:ext cx="3030537" cy="52673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30650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366713"/>
            <a:ext cx="6172200" cy="1524000"/>
          </a:xfrm>
          <a:prstGeom prst="rect">
            <a:avLst/>
          </a:prstGeom>
        </p:spPr>
        <p:txBody>
          <a:bodyPr vert="horz"/>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48818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569763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3538"/>
            <a:ext cx="2255838" cy="154940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63538"/>
            <a:ext cx="3833812" cy="7804150"/>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2938"/>
            <a:ext cx="2255838" cy="6254750"/>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186742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613" y="6400800"/>
            <a:ext cx="4114800" cy="7556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613" y="817563"/>
            <a:ext cx="4114800" cy="54864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344613" y="7156450"/>
            <a:ext cx="4114800" cy="1073150"/>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(van der Mars, 2008)</a:t>
            </a:r>
          </a:p>
        </p:txBody>
      </p:sp>
    </p:spTree>
    <p:extLst>
      <p:ext uri="{BB962C8B-B14F-4D97-AF65-F5344CB8AC3E}">
        <p14:creationId xmlns:p14="http://schemas.microsoft.com/office/powerpoint/2010/main" val="1907643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5"/>
          <p:cNvSpPr>
            <a:spLocks noGrp="1" noChangeArrowheads="1"/>
          </p:cNvSpPr>
          <p:nvPr>
            <p:ph type="ftr" sz="quarter" idx="3"/>
          </p:nvPr>
        </p:nvSpPr>
        <p:spPr bwMode="auto">
          <a:xfrm>
            <a:off x="5195888" y="8878888"/>
            <a:ext cx="1905000" cy="33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i="1" dirty="0">
                <a:solidFill>
                  <a:srgbClr val="FF3300"/>
                </a:solidFill>
                <a:latin typeface="Times New Roman" charset="0"/>
                <a:ea typeface="+mn-ea"/>
              </a:defRPr>
            </a:lvl1pPr>
          </a:lstStyle>
          <a:p>
            <a:pPr>
              <a:defRPr/>
            </a:pPr>
            <a:r>
              <a:rPr lang="en-US"/>
              <a:t>(van der Mars, 2008)</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a:solidFill>
            <a:schemeClr val="tx2"/>
          </a:solidFill>
          <a:latin typeface="+mj-lt"/>
          <a:ea typeface="ＭＳ Ｐゴシック" pitchFamily="-109" charset="-128"/>
          <a:cs typeface="ＭＳ Ｐゴシック" pitchFamily="-109" charset="-128"/>
        </a:defRPr>
      </a:lvl1pPr>
      <a:lvl2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2pPr>
      <a:lvl3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3pPr>
      <a:lvl4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4pPr>
      <a:lvl5pPr algn="ctr" rtl="0" eaLnBrk="0" fontAlgn="base" hangingPunct="0">
        <a:spcBef>
          <a:spcPct val="0"/>
        </a:spcBef>
        <a:spcAft>
          <a:spcPct val="0"/>
        </a:spcAft>
        <a:defRPr sz="4400">
          <a:solidFill>
            <a:schemeClr val="tx2"/>
          </a:solidFill>
          <a:latin typeface="Arial" charset="0"/>
          <a:ea typeface="ＭＳ Ｐゴシック" pitchFamily="-109" charset="-128"/>
          <a:cs typeface="ＭＳ Ｐゴシック" pitchFamily="-109"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9" charset="-128"/>
          <a:cs typeface="ＭＳ Ｐゴシック" pitchFamily="-109"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342900" y="366713"/>
            <a:ext cx="6172200" cy="1995487"/>
          </a:xfrm>
          <a:solidFill>
            <a:srgbClr val="FFFFFF"/>
          </a:solidFill>
          <a:ln>
            <a:solidFill>
              <a:srgbClr val="000000"/>
            </a:solidFill>
            <a:miter lim="800000"/>
            <a:headEnd/>
            <a:tailEnd/>
          </a:ln>
        </p:spPr>
        <p:txBody>
          <a:bodyPr wrap="square" lIns="91440" tIns="45720" rIns="91440" bIns="45720" numCol="1" anchor="t" anchorCtr="0" compatLnSpc="1">
            <a:prstTxWarp prst="textNoShape">
              <a:avLst/>
            </a:prstTxWarp>
          </a:bodyPr>
          <a:lstStyle/>
          <a:p>
            <a:pPr eaLnBrk="1" hangingPunct="1"/>
            <a:r>
              <a:rPr lang="en-GB" altLang="x-none" sz="4000" b="1" i="1">
                <a:solidFill>
                  <a:srgbClr val="FF0000"/>
                </a:solidFill>
                <a:latin typeface="Times New Roman" charset="0"/>
                <a:ea typeface="ＭＳ Ｐゴシック" charset="-128"/>
              </a:rPr>
              <a:t>Team Practice Cards for conducting Team Practices in Soccer</a:t>
            </a:r>
          </a:p>
        </p:txBody>
      </p:sp>
      <p:sp>
        <p:nvSpPr>
          <p:cNvPr id="13315" name="Rectangle 5"/>
          <p:cNvSpPr>
            <a:spLocks noGrp="1" noChangeArrowheads="1"/>
          </p:cNvSpPr>
          <p:nvPr>
            <p:ph type="body" idx="1"/>
          </p:nvPr>
        </p:nvSpPr>
        <p:spPr bwMode="auto">
          <a:xfrm>
            <a:off x="342900" y="2667000"/>
            <a:ext cx="6172200" cy="6034088"/>
          </a:xfrm>
          <a:solidFill>
            <a:srgbClr val="FFFFFF"/>
          </a:solidFill>
          <a:ln>
            <a:solidFill>
              <a:srgbClr val="000000"/>
            </a:solidFill>
            <a:miter lim="800000"/>
            <a:headEnd/>
            <a:tailEnd/>
          </a:ln>
        </p:spPr>
        <p:txBody>
          <a:bodyPr wrap="square" lIns="91440" tIns="45720" rIns="91440" bIns="45720" numCol="1" anchor="t" anchorCtr="0" compatLnSpc="1">
            <a:prstTxWarp prst="textNoShape">
              <a:avLst/>
            </a:prstTxWarp>
          </a:bodyPr>
          <a:lstStyle/>
          <a:p>
            <a:pPr eaLnBrk="1" hangingPunct="1">
              <a:buFontTx/>
              <a:buNone/>
              <a:defRPr/>
            </a:pPr>
            <a:r>
              <a:rPr lang="en-GB" b="1" dirty="0" smtClean="0">
                <a:latin typeface="Times New Roman"/>
                <a:ea typeface="ＭＳ Ｐゴシック" pitchFamily="-106" charset="-128"/>
                <a:cs typeface="Times New Roman"/>
              </a:rPr>
              <a:t>Sample ways of creating games-based team practices: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Play a </a:t>
            </a:r>
            <a:r>
              <a:rPr lang="en-GB" b="1" smtClean="0">
                <a:latin typeface="Times New Roman"/>
                <a:ea typeface="ＭＳ Ｐゴシック" pitchFamily="-106" charset="-128"/>
                <a:cs typeface="Times New Roman"/>
              </a:rPr>
              <a:t>game</a:t>
            </a:r>
            <a:r>
              <a:rPr lang="en-GB" b="1" smtClean="0">
                <a:latin typeface="Times New Roman"/>
                <a:ea typeface="ＭＳ Ｐゴシック" pitchFamily="-106" charset="-128"/>
                <a:cs typeface="Times New Roman"/>
              </a:rPr>
              <a:t>!! </a:t>
            </a:r>
            <a:endParaRPr lang="en-GB" b="1" dirty="0" smtClean="0">
              <a:latin typeface="Times New Roman"/>
              <a:ea typeface="ＭＳ Ｐゴシック" pitchFamily="-106" charset="-128"/>
              <a:cs typeface="Times New Roman"/>
            </a:endParaRPr>
          </a:p>
          <a:p>
            <a:pPr marL="514350" indent="-514350" eaLnBrk="1" hangingPunct="1">
              <a:buFontTx/>
              <a:buAutoNum type="arabicPeriod"/>
              <a:defRPr/>
            </a:pPr>
            <a:r>
              <a:rPr lang="en-GB" b="1" dirty="0" smtClean="0">
                <a:latin typeface="Times New Roman"/>
                <a:ea typeface="ＭＳ Ｐゴシック" pitchFamily="-106" charset="-128"/>
                <a:cs typeface="Times New Roman"/>
              </a:rPr>
              <a:t>Modify the playing rules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Alter </a:t>
            </a:r>
            <a:r>
              <a:rPr lang="en-GB" b="1" dirty="0">
                <a:latin typeface="Times New Roman"/>
                <a:ea typeface="ＭＳ Ｐゴシック" pitchFamily="-106" charset="-128"/>
                <a:cs typeface="Times New Roman"/>
              </a:rPr>
              <a:t>the size and shape of the playing </a:t>
            </a:r>
            <a:r>
              <a:rPr lang="en-GB" b="1" dirty="0" smtClean="0">
                <a:latin typeface="Times New Roman"/>
                <a:ea typeface="ＭＳ Ｐゴシック" pitchFamily="-106" charset="-128"/>
                <a:cs typeface="Times New Roman"/>
              </a:rPr>
              <a:t>area</a:t>
            </a:r>
          </a:p>
          <a:p>
            <a:pPr marL="514350" indent="-514350" eaLnBrk="1" hangingPunct="1">
              <a:buFontTx/>
              <a:buAutoNum type="arabicPeriod"/>
              <a:defRPr/>
            </a:pPr>
            <a:r>
              <a:rPr lang="en-GB" b="1" dirty="0" smtClean="0">
                <a:latin typeface="Times New Roman"/>
                <a:ea typeface="ＭＳ Ｐゴシック" pitchFamily="-106" charset="-128"/>
                <a:cs typeface="Times New Roman"/>
              </a:rPr>
              <a:t>Restrict players movement/actions</a:t>
            </a:r>
          </a:p>
          <a:p>
            <a:pPr marL="514350" indent="-514350" eaLnBrk="1" hangingPunct="1">
              <a:buFontTx/>
              <a:buAutoNum type="arabicPeriod"/>
              <a:defRPr/>
            </a:pPr>
            <a:r>
              <a:rPr lang="en-GB" b="1" dirty="0" smtClean="0">
                <a:latin typeface="Times New Roman"/>
                <a:ea typeface="ＭＳ Ｐゴシック" pitchFamily="-106" charset="-128"/>
                <a:cs typeface="Times New Roman"/>
              </a:rPr>
              <a:t>Use differential scoring</a:t>
            </a:r>
          </a:p>
        </p:txBody>
      </p:sp>
      <p:sp>
        <p:nvSpPr>
          <p:cNvPr id="5"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6018213"/>
            <a:ext cx="41910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2531"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Keep it going </a:t>
            </a:r>
          </a:p>
        </p:txBody>
      </p:sp>
      <p:sp>
        <p:nvSpPr>
          <p:cNvPr id="22532" name="Text Box 33"/>
          <p:cNvSpPr txBox="1">
            <a:spLocks noChangeArrowheads="1"/>
          </p:cNvSpPr>
          <p:nvPr/>
        </p:nvSpPr>
        <p:spPr bwMode="auto">
          <a:xfrm>
            <a:off x="698500" y="1601788"/>
            <a:ext cx="5930900" cy="384651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Split team in half; Each side has 3 players on field, other teammates rotate in 1 by 1 following each return touch (see </a:t>
            </a:r>
            <a:r>
              <a:rPr lang="en-US" altLang="x-none" sz="1500" b="1" i="1"/>
              <a:t>black arrows </a:t>
            </a:r>
            <a:r>
              <a:rPr lang="en-US" altLang="x-none" sz="1500">
                <a:solidFill>
                  <a:srgbClr val="FF3300"/>
                </a:solidFill>
              </a:rPr>
              <a:t>below)</a:t>
            </a:r>
          </a:p>
          <a:p>
            <a:pPr eaLnBrk="1" hangingPunct="1">
              <a:buFontTx/>
              <a:buAutoNum type="arabicPeriod"/>
            </a:pPr>
            <a:r>
              <a:rPr lang="en-US" altLang="x-none" sz="1500">
                <a:solidFill>
                  <a:srgbClr val="FF3300"/>
                </a:solidFill>
              </a:rPr>
              <a:t>The goal is to rally ball back and forth (like in Tennis) and see how long you can keep it going </a:t>
            </a:r>
          </a:p>
          <a:p>
            <a:pPr eaLnBrk="1" hangingPunct="1">
              <a:buFontTx/>
              <a:buAutoNum type="arabicPeriod"/>
            </a:pPr>
            <a:r>
              <a:rPr lang="en-US" altLang="x-none" sz="1500">
                <a:solidFill>
                  <a:srgbClr val="FF3300"/>
                </a:solidFill>
              </a:rPr>
              <a:t>Each time a ball comes to your side of the net, a different player must handle the ball.  </a:t>
            </a:r>
          </a:p>
          <a:p>
            <a:pPr eaLnBrk="1" hangingPunct="1">
              <a:buFontTx/>
              <a:buAutoNum type="arabicPeriod"/>
            </a:pPr>
            <a:r>
              <a:rPr lang="en-US" altLang="x-none" sz="1500">
                <a:solidFill>
                  <a:srgbClr val="FF3300"/>
                </a:solidFill>
              </a:rPr>
              <a:t>Two touches allowed (with one bounce between each touch), before returning it back to the other side.   </a:t>
            </a:r>
          </a:p>
          <a:p>
            <a:pPr eaLnBrk="1" hangingPunct="1"/>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Only one touch returns.</a:t>
            </a:r>
          </a:p>
          <a:p>
            <a:pPr eaLnBrk="1" hangingPunct="1">
              <a:buFontTx/>
              <a:buAutoNum type="arabicPeriod"/>
            </a:pPr>
            <a:r>
              <a:rPr lang="en-US" altLang="x-none" sz="1500">
                <a:solidFill>
                  <a:srgbClr val="FF3300"/>
                </a:solidFill>
              </a:rPr>
              <a:t>Only 2 players on court.</a:t>
            </a:r>
          </a:p>
          <a:p>
            <a:pPr eaLnBrk="1" hangingPunct="1">
              <a:buFontTx/>
              <a:buAutoNum type="arabicPeriod"/>
            </a:pPr>
            <a:r>
              <a:rPr lang="en-US" altLang="x-none" sz="1500">
                <a:solidFill>
                  <a:srgbClr val="FF3300"/>
                </a:solidFill>
              </a:rPr>
              <a:t>Right foot use only.</a:t>
            </a:r>
          </a:p>
          <a:p>
            <a:pPr eaLnBrk="1" hangingPunct="1">
              <a:buFontTx/>
              <a:buAutoNum type="arabicPeriod"/>
            </a:pPr>
            <a:r>
              <a:rPr lang="en-US" altLang="x-none" sz="1500">
                <a:solidFill>
                  <a:srgbClr val="FF3300"/>
                </a:solidFill>
              </a:rPr>
              <a:t>Left foot use only</a:t>
            </a:r>
          </a:p>
          <a:p>
            <a:pPr eaLnBrk="1" hangingPunct="1">
              <a:buFontTx/>
              <a:buAutoNum type="arabicPeriod"/>
            </a:pPr>
            <a:r>
              <a:rPr lang="en-US" altLang="x-none" sz="1500">
                <a:solidFill>
                  <a:srgbClr val="FF3300"/>
                </a:solidFill>
              </a:rPr>
              <a:t>Alternate foot use with each touch.</a:t>
            </a:r>
          </a:p>
        </p:txBody>
      </p:sp>
      <p:sp>
        <p:nvSpPr>
          <p:cNvPr id="22533"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2535"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2536" name="Text Box 33"/>
          <p:cNvSpPr txBox="1">
            <a:spLocks noChangeArrowheads="1"/>
          </p:cNvSpPr>
          <p:nvPr/>
        </p:nvSpPr>
        <p:spPr bwMode="auto">
          <a:xfrm>
            <a:off x="685800" y="5641975"/>
            <a:ext cx="5943600" cy="2816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endParaRPr lang="en-US" altLang="x-none" sz="15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cxnSp>
        <p:nvCxnSpPr>
          <p:cNvPr id="11" name="Straight Connector 10"/>
          <p:cNvCxnSpPr>
            <a:cxnSpLocks noChangeShapeType="1"/>
          </p:cNvCxnSpPr>
          <p:nvPr/>
        </p:nvCxnSpPr>
        <p:spPr bwMode="auto">
          <a:xfrm rot="16200000" flipH="1">
            <a:off x="2513807" y="7009606"/>
            <a:ext cx="1981200" cy="1587"/>
          </a:xfrm>
          <a:prstGeom prst="line">
            <a:avLst/>
          </a:prstGeom>
          <a:noFill/>
          <a:ln w="508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2538" name="TextBox 11"/>
          <p:cNvSpPr txBox="1">
            <a:spLocks noChangeArrowheads="1"/>
          </p:cNvSpPr>
          <p:nvPr/>
        </p:nvSpPr>
        <p:spPr bwMode="auto">
          <a:xfrm>
            <a:off x="914400" y="6319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39" name="TextBox 12"/>
          <p:cNvSpPr txBox="1">
            <a:spLocks noChangeArrowheads="1"/>
          </p:cNvSpPr>
          <p:nvPr/>
        </p:nvSpPr>
        <p:spPr bwMode="auto">
          <a:xfrm>
            <a:off x="1676400" y="67056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0" name="TextBox 14"/>
          <p:cNvSpPr txBox="1">
            <a:spLocks noChangeArrowheads="1"/>
          </p:cNvSpPr>
          <p:nvPr/>
        </p:nvSpPr>
        <p:spPr bwMode="auto">
          <a:xfrm>
            <a:off x="1065213" y="6705600"/>
            <a:ext cx="458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1" name="TextBox 15"/>
          <p:cNvSpPr txBox="1">
            <a:spLocks noChangeArrowheads="1"/>
          </p:cNvSpPr>
          <p:nvPr/>
        </p:nvSpPr>
        <p:spPr bwMode="auto">
          <a:xfrm>
            <a:off x="2133600" y="7081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2" name="TextBox 16"/>
          <p:cNvSpPr txBox="1">
            <a:spLocks noChangeArrowheads="1"/>
          </p:cNvSpPr>
          <p:nvPr/>
        </p:nvSpPr>
        <p:spPr bwMode="auto">
          <a:xfrm>
            <a:off x="2362200" y="63198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2543" name="TextBox 17"/>
          <p:cNvSpPr txBox="1">
            <a:spLocks noChangeArrowheads="1"/>
          </p:cNvSpPr>
          <p:nvPr/>
        </p:nvSpPr>
        <p:spPr bwMode="auto">
          <a:xfrm>
            <a:off x="4648200" y="6248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4" name="TextBox 18"/>
          <p:cNvSpPr txBox="1">
            <a:spLocks noChangeArrowheads="1"/>
          </p:cNvSpPr>
          <p:nvPr/>
        </p:nvSpPr>
        <p:spPr bwMode="auto">
          <a:xfrm>
            <a:off x="5638800" y="63246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5" name="TextBox 19"/>
          <p:cNvSpPr txBox="1">
            <a:spLocks noChangeArrowheads="1"/>
          </p:cNvSpPr>
          <p:nvPr/>
        </p:nvSpPr>
        <p:spPr bwMode="auto">
          <a:xfrm>
            <a:off x="4800600" y="7162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6" name="TextBox 20"/>
          <p:cNvSpPr txBox="1">
            <a:spLocks noChangeArrowheads="1"/>
          </p:cNvSpPr>
          <p:nvPr/>
        </p:nvSpPr>
        <p:spPr bwMode="auto">
          <a:xfrm>
            <a:off x="3733800" y="7162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2547" name="TextBox 21"/>
          <p:cNvSpPr txBox="1">
            <a:spLocks noChangeArrowheads="1"/>
          </p:cNvSpPr>
          <p:nvPr/>
        </p:nvSpPr>
        <p:spPr bwMode="auto">
          <a:xfrm>
            <a:off x="5638800" y="6019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3" name="Freeform 22"/>
          <p:cNvSpPr>
            <a:spLocks noChangeArrowheads="1"/>
          </p:cNvSpPr>
          <p:nvPr/>
        </p:nvSpPr>
        <p:spPr bwMode="auto">
          <a:xfrm>
            <a:off x="2514600" y="6515100"/>
            <a:ext cx="2273300" cy="965200"/>
          </a:xfrm>
          <a:custGeom>
            <a:avLst/>
            <a:gdLst>
              <a:gd name="T0" fmla="*/ 0 w 2273300"/>
              <a:gd name="T1" fmla="*/ 584200 h 965200"/>
              <a:gd name="T2" fmla="*/ 863600 w 2273300"/>
              <a:gd name="T3" fmla="*/ 63500 h 965200"/>
              <a:gd name="T4" fmla="*/ 2273300 w 2273300"/>
              <a:gd name="T5" fmla="*/ 965200 h 965200"/>
              <a:gd name="T6" fmla="*/ 0 60000 65536"/>
              <a:gd name="T7" fmla="*/ 0 60000 65536"/>
              <a:gd name="T8" fmla="*/ 0 60000 65536"/>
              <a:gd name="T9" fmla="*/ 0 w 2273300"/>
              <a:gd name="T10" fmla="*/ 0 h 965200"/>
              <a:gd name="T11" fmla="*/ 2273300 w 2273300"/>
              <a:gd name="T12" fmla="*/ 965200 h 965200"/>
            </a:gdLst>
            <a:ahLst/>
            <a:cxnLst>
              <a:cxn ang="T6">
                <a:pos x="T0" y="T1"/>
              </a:cxn>
              <a:cxn ang="T7">
                <a:pos x="T2" y="T3"/>
              </a:cxn>
              <a:cxn ang="T8">
                <a:pos x="T4" y="T5"/>
              </a:cxn>
            </a:cxnLst>
            <a:rect l="T9" t="T10" r="T11" b="T12"/>
            <a:pathLst>
              <a:path w="2273300" h="965200">
                <a:moveTo>
                  <a:pt x="0" y="584200"/>
                </a:moveTo>
                <a:cubicBezTo>
                  <a:pt x="242358" y="292100"/>
                  <a:pt x="484717" y="0"/>
                  <a:pt x="863600" y="63500"/>
                </a:cubicBezTo>
                <a:cubicBezTo>
                  <a:pt x="1242483" y="127000"/>
                  <a:pt x="2273300" y="965200"/>
                  <a:pt x="2273300" y="965200"/>
                </a:cubicBezTo>
              </a:path>
            </a:pathLst>
          </a:custGeom>
          <a:noFill/>
          <a:ln w="38100">
            <a:solidFill>
              <a:schemeClr val="bg1"/>
            </a:solidFill>
            <a:prstDash val="lgDash"/>
            <a:miter lim="800000"/>
            <a:headEnd type="none" w="lg" len="lg"/>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7" name="Freeform 26"/>
          <p:cNvSpPr>
            <a:spLocks noChangeArrowheads="1"/>
          </p:cNvSpPr>
          <p:nvPr/>
        </p:nvSpPr>
        <p:spPr bwMode="auto">
          <a:xfrm>
            <a:off x="2755900" y="6197600"/>
            <a:ext cx="2184400" cy="1219200"/>
          </a:xfrm>
          <a:custGeom>
            <a:avLst/>
            <a:gdLst>
              <a:gd name="T0" fmla="*/ 2184400 w 2184400"/>
              <a:gd name="T1" fmla="*/ 1219200 h 1219200"/>
              <a:gd name="T2" fmla="*/ 1320800 w 2184400"/>
              <a:gd name="T3" fmla="*/ 152400 h 1219200"/>
              <a:gd name="T4" fmla="*/ 0 w 2184400"/>
              <a:gd name="T5" fmla="*/ 304800 h 1219200"/>
              <a:gd name="T6" fmla="*/ 0 60000 65536"/>
              <a:gd name="T7" fmla="*/ 0 60000 65536"/>
              <a:gd name="T8" fmla="*/ 0 60000 65536"/>
              <a:gd name="T9" fmla="*/ 0 w 2184400"/>
              <a:gd name="T10" fmla="*/ 0 h 1219200"/>
              <a:gd name="T11" fmla="*/ 2184400 w 2184400"/>
              <a:gd name="T12" fmla="*/ 1219200 h 1219200"/>
            </a:gdLst>
            <a:ahLst/>
            <a:cxnLst>
              <a:cxn ang="T6">
                <a:pos x="T0" y="T1"/>
              </a:cxn>
              <a:cxn ang="T7">
                <a:pos x="T2" y="T3"/>
              </a:cxn>
              <a:cxn ang="T8">
                <a:pos x="T4" y="T5"/>
              </a:cxn>
            </a:cxnLst>
            <a:rect l="T9" t="T10" r="T11" b="T12"/>
            <a:pathLst>
              <a:path w="2184400" h="1219200">
                <a:moveTo>
                  <a:pt x="2184400" y="1219200"/>
                </a:moveTo>
                <a:cubicBezTo>
                  <a:pt x="1934633" y="762000"/>
                  <a:pt x="1684867" y="304800"/>
                  <a:pt x="1320800" y="152400"/>
                </a:cubicBezTo>
                <a:cubicBezTo>
                  <a:pt x="956733" y="0"/>
                  <a:pt x="0" y="304800"/>
                  <a:pt x="0" y="304800"/>
                </a:cubicBezTo>
              </a:path>
            </a:pathLst>
          </a:custGeom>
          <a:noFill/>
          <a:ln w="3810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9" name="Freeform 28"/>
          <p:cNvSpPr>
            <a:spLocks noChangeArrowheads="1"/>
          </p:cNvSpPr>
          <p:nvPr/>
        </p:nvSpPr>
        <p:spPr bwMode="auto">
          <a:xfrm>
            <a:off x="1282700" y="7137400"/>
            <a:ext cx="876300" cy="280988"/>
          </a:xfrm>
          <a:custGeom>
            <a:avLst/>
            <a:gdLst>
              <a:gd name="T0" fmla="*/ 876300 w 876300"/>
              <a:gd name="T1" fmla="*/ 241300 h 281517"/>
              <a:gd name="T2" fmla="*/ 177800 w 876300"/>
              <a:gd name="T3" fmla="*/ 241300 h 281517"/>
              <a:gd name="T4" fmla="*/ 0 w 876300"/>
              <a:gd name="T5" fmla="*/ 0 h 281517"/>
              <a:gd name="T6" fmla="*/ 0 60000 65536"/>
              <a:gd name="T7" fmla="*/ 0 60000 65536"/>
              <a:gd name="T8" fmla="*/ 0 60000 65536"/>
              <a:gd name="T9" fmla="*/ 0 w 876300"/>
              <a:gd name="T10" fmla="*/ 0 h 281517"/>
              <a:gd name="T11" fmla="*/ 876300 w 876300"/>
              <a:gd name="T12" fmla="*/ 281517 h 281517"/>
            </a:gdLst>
            <a:ahLst/>
            <a:cxnLst>
              <a:cxn ang="T6">
                <a:pos x="T0" y="T1"/>
              </a:cxn>
              <a:cxn ang="T7">
                <a:pos x="T2" y="T3"/>
              </a:cxn>
              <a:cxn ang="T8">
                <a:pos x="T4" y="T5"/>
              </a:cxn>
            </a:cxnLst>
            <a:rect l="T9" t="T10" r="T11" b="T12"/>
            <a:pathLst>
              <a:path w="876300" h="281517">
                <a:moveTo>
                  <a:pt x="876300" y="241300"/>
                </a:moveTo>
                <a:cubicBezTo>
                  <a:pt x="600075" y="261408"/>
                  <a:pt x="323850" y="281517"/>
                  <a:pt x="177800" y="241300"/>
                </a:cubicBezTo>
                <a:cubicBezTo>
                  <a:pt x="31750" y="201083"/>
                  <a:pt x="0" y="0"/>
                  <a:pt x="0" y="0"/>
                </a:cubicBezTo>
              </a:path>
            </a:pathLst>
          </a:custGeom>
          <a:noFill/>
          <a:ln w="25400">
            <a:solidFill>
              <a:schemeClr val="tx1"/>
            </a:solidFill>
            <a:miter lim="800000"/>
            <a:headEnd/>
            <a:tailEnd type="stealth" w="lg" len="sm"/>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0" name="Freeform 29"/>
          <p:cNvSpPr>
            <a:spLocks noChangeArrowheads="1"/>
          </p:cNvSpPr>
          <p:nvPr/>
        </p:nvSpPr>
        <p:spPr bwMode="auto">
          <a:xfrm flipH="1" flipV="1">
            <a:off x="1295400" y="6553200"/>
            <a:ext cx="838200" cy="76200"/>
          </a:xfrm>
          <a:custGeom>
            <a:avLst/>
            <a:gdLst>
              <a:gd name="T0" fmla="*/ 838200 w 876300"/>
              <a:gd name="T1" fmla="*/ 65314 h 281517"/>
              <a:gd name="T2" fmla="*/ 170070 w 876300"/>
              <a:gd name="T3" fmla="*/ 65314 h 281517"/>
              <a:gd name="T4" fmla="*/ 0 w 876300"/>
              <a:gd name="T5" fmla="*/ 0 h 281517"/>
              <a:gd name="T6" fmla="*/ 0 60000 65536"/>
              <a:gd name="T7" fmla="*/ 0 60000 65536"/>
              <a:gd name="T8" fmla="*/ 0 60000 65536"/>
              <a:gd name="T9" fmla="*/ 0 w 876300"/>
              <a:gd name="T10" fmla="*/ 0 h 281517"/>
              <a:gd name="T11" fmla="*/ 876300 w 876300"/>
              <a:gd name="T12" fmla="*/ 281517 h 281517"/>
            </a:gdLst>
            <a:ahLst/>
            <a:cxnLst>
              <a:cxn ang="T6">
                <a:pos x="T0" y="T1"/>
              </a:cxn>
              <a:cxn ang="T7">
                <a:pos x="T2" y="T3"/>
              </a:cxn>
              <a:cxn ang="T8">
                <a:pos x="T4" y="T5"/>
              </a:cxn>
            </a:cxnLst>
            <a:rect l="T9" t="T10" r="T11" b="T12"/>
            <a:pathLst>
              <a:path w="876300" h="281517">
                <a:moveTo>
                  <a:pt x="876300" y="241300"/>
                </a:moveTo>
                <a:cubicBezTo>
                  <a:pt x="600075" y="261408"/>
                  <a:pt x="323850" y="281517"/>
                  <a:pt x="177800" y="241300"/>
                </a:cubicBezTo>
                <a:cubicBezTo>
                  <a:pt x="31750" y="201083"/>
                  <a:pt x="0" y="0"/>
                  <a:pt x="0" y="0"/>
                </a:cubicBezTo>
              </a:path>
            </a:pathLst>
          </a:custGeom>
          <a:noFill/>
          <a:ln w="25400">
            <a:solidFill>
              <a:schemeClr val="tx1"/>
            </a:solidFill>
            <a:miter lim="800000"/>
            <a:headEnd/>
            <a:tailEnd type="stealth" w="lg" len="sm"/>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1" name="Freeform 30"/>
          <p:cNvSpPr>
            <a:spLocks noChangeArrowheads="1"/>
          </p:cNvSpPr>
          <p:nvPr/>
        </p:nvSpPr>
        <p:spPr bwMode="auto">
          <a:xfrm>
            <a:off x="2705100" y="6642100"/>
            <a:ext cx="1041400" cy="850900"/>
          </a:xfrm>
          <a:custGeom>
            <a:avLst/>
            <a:gdLst>
              <a:gd name="T0" fmla="*/ 0 w 1041400"/>
              <a:gd name="T1" fmla="*/ 0 h 850900"/>
              <a:gd name="T2" fmla="*/ 279400 w 1041400"/>
              <a:gd name="T3" fmla="*/ 495300 h 850900"/>
              <a:gd name="T4" fmla="*/ 1041400 w 1041400"/>
              <a:gd name="T5" fmla="*/ 850900 h 850900"/>
              <a:gd name="T6" fmla="*/ 0 60000 65536"/>
              <a:gd name="T7" fmla="*/ 0 60000 65536"/>
              <a:gd name="T8" fmla="*/ 0 60000 65536"/>
              <a:gd name="T9" fmla="*/ 0 w 1041400"/>
              <a:gd name="T10" fmla="*/ 0 h 850900"/>
              <a:gd name="T11" fmla="*/ 1041400 w 1041400"/>
              <a:gd name="T12" fmla="*/ 850900 h 850900"/>
            </a:gdLst>
            <a:ahLst/>
            <a:cxnLst>
              <a:cxn ang="T6">
                <a:pos x="T0" y="T1"/>
              </a:cxn>
              <a:cxn ang="T7">
                <a:pos x="T2" y="T3"/>
              </a:cxn>
              <a:cxn ang="T8">
                <a:pos x="T4" y="T5"/>
              </a:cxn>
            </a:cxnLst>
            <a:rect l="T9" t="T10" r="T11" b="T12"/>
            <a:pathLst>
              <a:path w="1041400" h="850900">
                <a:moveTo>
                  <a:pt x="0" y="0"/>
                </a:moveTo>
                <a:cubicBezTo>
                  <a:pt x="52916" y="176741"/>
                  <a:pt x="105833" y="353483"/>
                  <a:pt x="279400" y="495300"/>
                </a:cubicBezTo>
                <a:cubicBezTo>
                  <a:pt x="452967" y="637117"/>
                  <a:pt x="1041400" y="850900"/>
                  <a:pt x="1041400" y="850900"/>
                </a:cubicBezTo>
              </a:path>
            </a:pathLst>
          </a:custGeom>
          <a:noFill/>
          <a:ln w="3810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2553" name="TextBox 24"/>
          <p:cNvSpPr txBox="1">
            <a:spLocks noChangeArrowheads="1"/>
          </p:cNvSpPr>
          <p:nvPr/>
        </p:nvSpPr>
        <p:spPr bwMode="auto">
          <a:xfrm>
            <a:off x="2419350" y="7073900"/>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chemeClr val="bg1"/>
                </a:solidFill>
              </a:rPr>
              <a:t> </a:t>
            </a:r>
          </a:p>
        </p:txBody>
      </p:sp>
      <p:sp>
        <p:nvSpPr>
          <p:cNvPr id="26"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52400" y="4191000"/>
            <a:ext cx="6324600" cy="23383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types of passes would make it easier for the players on the other side of the “net” to be able to handle the ball, and make a good solid return?</a:t>
            </a:r>
          </a:p>
          <a:p>
            <a:pPr eaLnBrk="1" hangingPunct="1">
              <a:buFontTx/>
              <a:buAutoNum type="arabicPeriod"/>
            </a:pPr>
            <a:r>
              <a:rPr lang="en-US" altLang="x-none" sz="1400"/>
              <a:t>Since this is a cooperative game, what can you (as a team) do to be more successful?</a:t>
            </a:r>
          </a:p>
          <a:p>
            <a:pPr eaLnBrk="1" hangingPunct="1">
              <a:buFontTx/>
              <a:buAutoNum type="arabicPeriod"/>
            </a:pPr>
            <a:r>
              <a:rPr lang="en-US" altLang="x-none" sz="1400"/>
              <a:t>When might the chest be the more appropriate body part to use to receive the ball? What about the thigh?</a:t>
            </a:r>
          </a:p>
          <a:p>
            <a:pPr eaLnBrk="1" hangingPunct="1">
              <a:buFontTx/>
              <a:buAutoNum type="arabicPeriod"/>
            </a:pPr>
            <a:r>
              <a:rPr lang="en-US" altLang="x-none" sz="1400"/>
              <a:t>Why is it important to learn to receive or pas the ball with either foot? </a:t>
            </a:r>
          </a:p>
          <a:p>
            <a:pPr eaLnBrk="1" hangingPunct="1">
              <a:buFontTx/>
              <a:buAutoNum type="arabicPeriod"/>
            </a:pPr>
            <a:endParaRPr lang="en-US" altLang="x-none" sz="1400"/>
          </a:p>
        </p:txBody>
      </p:sp>
      <p:sp>
        <p:nvSpPr>
          <p:cNvPr id="23555"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This game is intended to be cooperative in nature and focuses primarily on ball handling techniques (i.e., receiving airborne balls, controlled passing).</a:t>
            </a:r>
          </a:p>
          <a:p>
            <a:pPr eaLnBrk="1" hangingPunct="1">
              <a:buFont typeface="Lucida Grande" charset="0"/>
              <a:buChar char="•"/>
            </a:pPr>
            <a:r>
              <a:rPr lang="en-US" altLang="x-none" sz="1400"/>
              <a:t>  The “net” can either be just a line or some other obstacle (e.g., a row of 12 inch cones)</a:t>
            </a:r>
            <a:endParaRPr lang="en-US" altLang="x-none" sz="1400" b="1">
              <a:sym typeface="Wingdings" charset="2"/>
            </a:endParaRPr>
          </a:p>
        </p:txBody>
      </p:sp>
      <p:sp>
        <p:nvSpPr>
          <p:cNvPr id="23557"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346325"/>
            <a:ext cx="6332538" cy="16922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KEEPING THE RALLY GOING . . . So be cooperative with teammates. </a:t>
            </a:r>
          </a:p>
          <a:p>
            <a:pPr marL="342900" indent="-342900">
              <a:buFontTx/>
              <a:buAutoNum type="arabicPeriod"/>
              <a:defRPr/>
            </a:pPr>
            <a:r>
              <a:rPr lang="en-US" sz="1400" dirty="0">
                <a:latin typeface="Times New Roman" pitchFamily="-106" charset="0"/>
                <a:ea typeface="+mn-ea"/>
              </a:rPr>
              <a:t>Managing balls that are coming at you at varying speeds, directions,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Controlled passing of the ball.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3559" name="Text Box 26"/>
          <p:cNvSpPr txBox="1">
            <a:spLocks noChangeArrowheads="1"/>
          </p:cNvSpPr>
          <p:nvPr/>
        </p:nvSpPr>
        <p:spPr bwMode="auto">
          <a:xfrm>
            <a:off x="2689225" y="457200"/>
            <a:ext cx="157162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Keep it Going</a:t>
            </a:r>
          </a:p>
        </p:txBody>
      </p:sp>
      <p:pic>
        <p:nvPicPr>
          <p:cNvPr id="2356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630988"/>
            <a:ext cx="1676400"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6094413"/>
            <a:ext cx="41910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4579"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Soccer Tennis </a:t>
            </a:r>
          </a:p>
        </p:txBody>
      </p:sp>
      <p:sp>
        <p:nvSpPr>
          <p:cNvPr id="24580" name="Text Box 33"/>
          <p:cNvSpPr txBox="1">
            <a:spLocks noChangeArrowheads="1"/>
          </p:cNvSpPr>
          <p:nvPr/>
        </p:nvSpPr>
        <p:spPr bwMode="auto">
          <a:xfrm>
            <a:off x="698500" y="1484313"/>
            <a:ext cx="5930900" cy="40782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dirty="0">
                <a:solidFill>
                  <a:srgbClr val="FF3300"/>
                </a:solidFill>
              </a:rPr>
              <a:t>     Game format / rules:</a:t>
            </a:r>
          </a:p>
          <a:p>
            <a:pPr eaLnBrk="1" hangingPunct="1">
              <a:buFontTx/>
              <a:buAutoNum type="arabicPeriod"/>
            </a:pPr>
            <a:r>
              <a:rPr lang="en-US" altLang="x-none" sz="1500" dirty="0">
                <a:solidFill>
                  <a:srgbClr val="FF3300"/>
                </a:solidFill>
              </a:rPr>
              <a:t>Split team in half; Each side has 3 players on field, other teammates rotate in 1 by 1 following each return touch (see </a:t>
            </a:r>
            <a:r>
              <a:rPr lang="en-US" altLang="x-none" sz="1500" b="1" i="1" dirty="0"/>
              <a:t>black arrows </a:t>
            </a:r>
            <a:r>
              <a:rPr lang="en-US" altLang="x-none" sz="1500" dirty="0">
                <a:solidFill>
                  <a:srgbClr val="FF3300"/>
                </a:solidFill>
              </a:rPr>
              <a:t>below)</a:t>
            </a:r>
          </a:p>
          <a:p>
            <a:pPr eaLnBrk="1" hangingPunct="1">
              <a:buFontTx/>
              <a:buAutoNum type="arabicPeriod"/>
            </a:pPr>
            <a:r>
              <a:rPr lang="en-US" altLang="x-none" sz="1500" dirty="0">
                <a:solidFill>
                  <a:srgbClr val="FF3300"/>
                </a:solidFill>
              </a:rPr>
              <a:t>The goal is to rally ball back and forth (like in Tennis) and see how long you can keep it going </a:t>
            </a:r>
          </a:p>
          <a:p>
            <a:pPr eaLnBrk="1" hangingPunct="1">
              <a:buFontTx/>
              <a:buAutoNum type="arabicPeriod"/>
            </a:pPr>
            <a:r>
              <a:rPr lang="en-US" altLang="x-none" sz="1500" dirty="0">
                <a:solidFill>
                  <a:srgbClr val="FF3300"/>
                </a:solidFill>
              </a:rPr>
              <a:t>Each time a ball comes to your side of the net, a different player must handle the ball.  </a:t>
            </a:r>
          </a:p>
          <a:p>
            <a:pPr eaLnBrk="1" hangingPunct="1">
              <a:buFontTx/>
              <a:buAutoNum type="arabicPeriod"/>
            </a:pPr>
            <a:r>
              <a:rPr lang="en-US" altLang="x-none" sz="1500" dirty="0">
                <a:solidFill>
                  <a:srgbClr val="FF3300"/>
                </a:solidFill>
              </a:rPr>
              <a:t>Two touches allowed (with one bounce between each touch), before returning it back to the other side.   </a:t>
            </a:r>
          </a:p>
          <a:p>
            <a:pPr eaLnBrk="1" hangingPunct="1"/>
            <a:endParaRPr lang="en-US" altLang="x-none" sz="900" dirty="0">
              <a:solidFill>
                <a:srgbClr val="FF3300"/>
              </a:solidFill>
            </a:endParaRPr>
          </a:p>
          <a:p>
            <a:pPr eaLnBrk="1" hangingPunct="1"/>
            <a:r>
              <a:rPr lang="en-US" altLang="x-none" sz="1600" b="1" i="1" dirty="0">
                <a:solidFill>
                  <a:srgbClr val="FF3300"/>
                </a:solidFill>
              </a:rPr>
              <a:t>Challenge variations:</a:t>
            </a:r>
          </a:p>
          <a:p>
            <a:pPr eaLnBrk="1" hangingPunct="1">
              <a:buFontTx/>
              <a:buAutoNum type="arabicPeriod"/>
            </a:pPr>
            <a:r>
              <a:rPr lang="en-US" altLang="x-none" sz="1500" dirty="0">
                <a:solidFill>
                  <a:srgbClr val="FF3300"/>
                </a:solidFill>
              </a:rPr>
              <a:t>Only one touch returns.</a:t>
            </a:r>
          </a:p>
          <a:p>
            <a:pPr eaLnBrk="1" hangingPunct="1">
              <a:buFontTx/>
              <a:buAutoNum type="arabicPeriod"/>
            </a:pPr>
            <a:r>
              <a:rPr lang="en-US" altLang="x-none" sz="1500" dirty="0">
                <a:solidFill>
                  <a:srgbClr val="FF3300"/>
                </a:solidFill>
              </a:rPr>
              <a:t>Varying the number of players on the </a:t>
            </a:r>
            <a:r>
              <a:rPr lang="en-US" altLang="x-none" sz="1500" dirty="0" smtClean="0">
                <a:solidFill>
                  <a:srgbClr val="FF3300"/>
                </a:solidFill>
              </a:rPr>
              <a:t>court.</a:t>
            </a:r>
            <a:endParaRPr lang="en-US" altLang="x-none" sz="1500" dirty="0">
              <a:solidFill>
                <a:srgbClr val="FF3300"/>
              </a:solidFill>
            </a:endParaRPr>
          </a:p>
          <a:p>
            <a:pPr eaLnBrk="1" hangingPunct="1">
              <a:buFontTx/>
              <a:buAutoNum type="arabicPeriod"/>
            </a:pPr>
            <a:r>
              <a:rPr lang="en-US" altLang="x-none" sz="1500" dirty="0">
                <a:solidFill>
                  <a:srgbClr val="FF3300"/>
                </a:solidFill>
              </a:rPr>
              <a:t>Right foot use only.</a:t>
            </a:r>
          </a:p>
          <a:p>
            <a:pPr eaLnBrk="1" hangingPunct="1">
              <a:buFontTx/>
              <a:buAutoNum type="arabicPeriod"/>
            </a:pPr>
            <a:r>
              <a:rPr lang="en-US" altLang="x-none" sz="1500" dirty="0">
                <a:solidFill>
                  <a:srgbClr val="FF3300"/>
                </a:solidFill>
              </a:rPr>
              <a:t>Left foot use only</a:t>
            </a:r>
          </a:p>
          <a:p>
            <a:pPr eaLnBrk="1" hangingPunct="1">
              <a:buFontTx/>
              <a:buAutoNum type="arabicPeriod"/>
            </a:pPr>
            <a:r>
              <a:rPr lang="en-US" altLang="x-none" sz="1500" dirty="0">
                <a:solidFill>
                  <a:srgbClr val="FF3300"/>
                </a:solidFill>
              </a:rPr>
              <a:t>Alternate foot use with each touch.</a:t>
            </a:r>
          </a:p>
          <a:p>
            <a:pPr eaLnBrk="1" hangingPunct="1">
              <a:buFontTx/>
              <a:buAutoNum type="arabicPeriod"/>
            </a:pPr>
            <a:r>
              <a:rPr lang="en-US" altLang="x-none" sz="1500" dirty="0">
                <a:solidFill>
                  <a:srgbClr val="FF3300"/>
                </a:solidFill>
              </a:rPr>
              <a:t>Varying the court size</a:t>
            </a:r>
          </a:p>
        </p:txBody>
      </p:sp>
      <p:sp>
        <p:nvSpPr>
          <p:cNvPr id="24581"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4583"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4584" name="Text Box 33"/>
          <p:cNvSpPr txBox="1">
            <a:spLocks noChangeArrowheads="1"/>
          </p:cNvSpPr>
          <p:nvPr/>
        </p:nvSpPr>
        <p:spPr bwMode="auto">
          <a:xfrm>
            <a:off x="685800" y="5718175"/>
            <a:ext cx="5943600" cy="2816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endParaRPr lang="en-US" altLang="x-none" sz="15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cxnSp>
        <p:nvCxnSpPr>
          <p:cNvPr id="11" name="Straight Connector 10"/>
          <p:cNvCxnSpPr>
            <a:cxnSpLocks noChangeShapeType="1"/>
          </p:cNvCxnSpPr>
          <p:nvPr/>
        </p:nvCxnSpPr>
        <p:spPr bwMode="auto">
          <a:xfrm rot="16200000" flipH="1">
            <a:off x="2513807" y="7085806"/>
            <a:ext cx="1981200" cy="1587"/>
          </a:xfrm>
          <a:prstGeom prst="line">
            <a:avLst/>
          </a:prstGeom>
          <a:noFill/>
          <a:ln w="508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4586" name="TextBox 11"/>
          <p:cNvSpPr txBox="1">
            <a:spLocks noChangeArrowheads="1"/>
          </p:cNvSpPr>
          <p:nvPr/>
        </p:nvSpPr>
        <p:spPr bwMode="auto">
          <a:xfrm>
            <a:off x="1600200" y="6248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7" name="TextBox 12"/>
          <p:cNvSpPr txBox="1">
            <a:spLocks noChangeArrowheads="1"/>
          </p:cNvSpPr>
          <p:nvPr/>
        </p:nvSpPr>
        <p:spPr bwMode="auto">
          <a:xfrm>
            <a:off x="1676400" y="67818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8" name="TextBox 14"/>
          <p:cNvSpPr txBox="1">
            <a:spLocks noChangeArrowheads="1"/>
          </p:cNvSpPr>
          <p:nvPr/>
        </p:nvSpPr>
        <p:spPr bwMode="auto">
          <a:xfrm>
            <a:off x="1676400" y="74676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89" name="TextBox 15"/>
          <p:cNvSpPr txBox="1">
            <a:spLocks noChangeArrowheads="1"/>
          </p:cNvSpPr>
          <p:nvPr/>
        </p:nvSpPr>
        <p:spPr bwMode="auto">
          <a:xfrm>
            <a:off x="2133600" y="71580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90" name="TextBox 16"/>
          <p:cNvSpPr txBox="1">
            <a:spLocks noChangeArrowheads="1"/>
          </p:cNvSpPr>
          <p:nvPr/>
        </p:nvSpPr>
        <p:spPr bwMode="auto">
          <a:xfrm>
            <a:off x="2362200" y="6396038"/>
            <a:ext cx="45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4591" name="TextBox 17"/>
          <p:cNvSpPr txBox="1">
            <a:spLocks noChangeArrowheads="1"/>
          </p:cNvSpPr>
          <p:nvPr/>
        </p:nvSpPr>
        <p:spPr bwMode="auto">
          <a:xfrm>
            <a:off x="4876800" y="6629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2" name="TextBox 18"/>
          <p:cNvSpPr txBox="1">
            <a:spLocks noChangeArrowheads="1"/>
          </p:cNvSpPr>
          <p:nvPr/>
        </p:nvSpPr>
        <p:spPr bwMode="auto">
          <a:xfrm>
            <a:off x="5257800" y="6096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3" name="TextBox 19"/>
          <p:cNvSpPr txBox="1">
            <a:spLocks noChangeArrowheads="1"/>
          </p:cNvSpPr>
          <p:nvPr/>
        </p:nvSpPr>
        <p:spPr bwMode="auto">
          <a:xfrm>
            <a:off x="4800600" y="7239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4" name="TextBox 20"/>
          <p:cNvSpPr txBox="1">
            <a:spLocks noChangeArrowheads="1"/>
          </p:cNvSpPr>
          <p:nvPr/>
        </p:nvSpPr>
        <p:spPr bwMode="auto">
          <a:xfrm>
            <a:off x="3733800" y="72390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5" name="TextBox 21"/>
          <p:cNvSpPr txBox="1">
            <a:spLocks noChangeArrowheads="1"/>
          </p:cNvSpPr>
          <p:nvPr/>
        </p:nvSpPr>
        <p:spPr bwMode="auto">
          <a:xfrm>
            <a:off x="4038600" y="58674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4596" name="TextBox 32"/>
          <p:cNvSpPr txBox="1">
            <a:spLocks noChangeArrowheads="1"/>
          </p:cNvSpPr>
          <p:nvPr/>
        </p:nvSpPr>
        <p:spPr bwMode="auto">
          <a:xfrm>
            <a:off x="2419350" y="7073900"/>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chemeClr val="bg1"/>
                </a:solidFill>
              </a:rPr>
              <a:t> </a:t>
            </a:r>
          </a:p>
        </p:txBody>
      </p:sp>
      <p:sp>
        <p:nvSpPr>
          <p:cNvPr id="21"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52400" y="51562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do you need to do as a team to be more successful?</a:t>
            </a:r>
          </a:p>
          <a:p>
            <a:pPr eaLnBrk="1" hangingPunct="1">
              <a:buFontTx/>
              <a:buAutoNum type="arabicPeriod"/>
            </a:pPr>
            <a:r>
              <a:rPr lang="en-US" altLang="x-none" sz="1400"/>
              <a:t>When might the chest be the more appropriate body part to use to receive the ball? What about the thigh?</a:t>
            </a:r>
          </a:p>
          <a:p>
            <a:pPr eaLnBrk="1" hangingPunct="1">
              <a:buFontTx/>
              <a:buAutoNum type="arabicPeriod"/>
            </a:pPr>
            <a:r>
              <a:rPr lang="en-US" altLang="x-none" sz="1400"/>
              <a:t>Why is it important to learn to receive or pas the ball with either foot? </a:t>
            </a:r>
          </a:p>
          <a:p>
            <a:pPr eaLnBrk="1" hangingPunct="1">
              <a:buFontTx/>
              <a:buAutoNum type="arabicPeriod"/>
            </a:pPr>
            <a:r>
              <a:rPr lang="en-US" altLang="x-none" sz="1400"/>
              <a:t>What can you do to move the opposing players “out-of-position”? </a:t>
            </a:r>
          </a:p>
          <a:p>
            <a:pPr eaLnBrk="1" hangingPunct="1">
              <a:buFontTx/>
              <a:buAutoNum type="arabicPeriod"/>
            </a:pPr>
            <a:endParaRPr lang="en-US" altLang="x-none" sz="1400"/>
          </a:p>
        </p:txBody>
      </p:sp>
      <p:sp>
        <p:nvSpPr>
          <p:cNvPr id="15363" name="Text Box 3"/>
          <p:cNvSpPr txBox="1">
            <a:spLocks noChangeArrowheads="1"/>
          </p:cNvSpPr>
          <p:nvPr/>
        </p:nvSpPr>
        <p:spPr bwMode="auto">
          <a:xfrm>
            <a:off x="152400" y="914400"/>
            <a:ext cx="6324600" cy="1692275"/>
          </a:xfrm>
          <a:prstGeom prst="rect">
            <a:avLst/>
          </a:prstGeom>
          <a:noFill/>
          <a:ln w="25400">
            <a:solidFill>
              <a:srgbClr val="000000"/>
            </a:solidFill>
            <a:miter lim="800000"/>
            <a:headEnd/>
            <a:tailEnd/>
          </a:ln>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This game still focuses on ball handling techniques (i.e., receiving airborne balls, controlled passing). However, it is more challenging than the “Keep it Going” game, because the goal here is to place the ball on the other side of the court (in-bounds of course!) so that it cannot be successfully returned by the other team. </a:t>
            </a:r>
          </a:p>
          <a:p>
            <a:pPr eaLnBrk="1" hangingPunct="1">
              <a:buFont typeface="Lucida Grande" charset="0"/>
              <a:buChar char="•"/>
            </a:pPr>
            <a:r>
              <a:rPr lang="en-US" altLang="x-none" sz="1400"/>
              <a:t>The “net” should now actually include some type of low barrier, such as a row of 12 inch cones.</a:t>
            </a:r>
            <a:endParaRPr lang="en-US" altLang="x-none" sz="1400" b="1">
              <a:sym typeface="Wingdings" charset="2"/>
            </a:endParaRPr>
          </a:p>
        </p:txBody>
      </p:sp>
      <p:sp>
        <p:nvSpPr>
          <p:cNvPr id="25605"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705100"/>
            <a:ext cx="6332538" cy="23399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Managing balls that are coming at you at varying speeds, directions,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Scanning the positioning of players on the other side of the net to look for open spaces.  </a:t>
            </a:r>
          </a:p>
          <a:p>
            <a:pPr marL="342900" indent="-342900">
              <a:buFontTx/>
              <a:buAutoNum type="arabicPeriod"/>
              <a:defRPr/>
            </a:pPr>
            <a:r>
              <a:rPr lang="en-US" sz="1400" dirty="0">
                <a:latin typeface="Times New Roman" pitchFamily="-106" charset="0"/>
                <a:ea typeface="+mn-ea"/>
              </a:rPr>
              <a:t>Communication among teammates.</a:t>
            </a:r>
          </a:p>
          <a:p>
            <a:pPr marL="342900" indent="-342900">
              <a:buFontTx/>
              <a:buAutoNum type="arabicPeriod"/>
              <a:defRPr/>
            </a:pPr>
            <a:r>
              <a:rPr lang="en-US" sz="1400" dirty="0">
                <a:latin typeface="Times New Roman" pitchFamily="-106" charset="0"/>
                <a:ea typeface="+mn-ea"/>
              </a:rPr>
              <a:t>Covering (i.e., defending) an area as a team.</a:t>
            </a:r>
          </a:p>
          <a:p>
            <a:pPr marL="342900" indent="-342900">
              <a:buFontTx/>
              <a:buAutoNum type="arabicPeriod"/>
              <a:defRPr/>
            </a:pPr>
            <a:r>
              <a:rPr lang="en-US" sz="1400" dirty="0">
                <a:latin typeface="Times New Roman" pitchFamily="-106" charset="0"/>
                <a:ea typeface="+mn-ea"/>
              </a:rPr>
              <a:t>Controlled passing of the ball.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5607" name="Text Box 26"/>
          <p:cNvSpPr txBox="1">
            <a:spLocks noChangeArrowheads="1"/>
          </p:cNvSpPr>
          <p:nvPr/>
        </p:nvSpPr>
        <p:spPr bwMode="auto">
          <a:xfrm>
            <a:off x="2678113" y="457200"/>
            <a:ext cx="15938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Soccer Tennis</a:t>
            </a:r>
          </a:p>
        </p:txBody>
      </p:sp>
      <p:pic>
        <p:nvPicPr>
          <p:cNvPr id="2560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7162800"/>
            <a:ext cx="228758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2209800" y="6094413"/>
            <a:ext cx="2590800" cy="2135187"/>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6627"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Keep Away </a:t>
            </a:r>
          </a:p>
        </p:txBody>
      </p:sp>
      <p:sp>
        <p:nvSpPr>
          <p:cNvPr id="26628" name="Text Box 33"/>
          <p:cNvSpPr txBox="1">
            <a:spLocks noChangeArrowheads="1"/>
          </p:cNvSpPr>
          <p:nvPr/>
        </p:nvSpPr>
        <p:spPr bwMode="auto">
          <a:xfrm>
            <a:off x="698500" y="1601788"/>
            <a:ext cx="5930900" cy="29241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Groups of 5; four players (“passers”) try to keep ball possession inside the marked off square area; the fifth player (“chaser”) tries to deflect/intercept the ball.  </a:t>
            </a:r>
          </a:p>
          <a:p>
            <a:pPr eaLnBrk="1" hangingPunct="1">
              <a:buFontTx/>
              <a:buAutoNum type="arabicPeriod"/>
            </a:pPr>
            <a:r>
              <a:rPr lang="en-US" altLang="x-none" sz="1500">
                <a:solidFill>
                  <a:srgbClr val="FF3300"/>
                </a:solidFill>
              </a:rPr>
              <a:t>The chaser becomes a passer, if/when a passer’s pass goes out-of-bounds, or if the chaser touches ball. </a:t>
            </a:r>
          </a:p>
          <a:p>
            <a:pPr eaLnBrk="1" hangingPunct="1">
              <a:buFontTx/>
              <a:buAutoNum type="arabicPeriod"/>
            </a:pPr>
            <a:r>
              <a:rPr lang="en-US" altLang="x-none" sz="1500">
                <a:solidFill>
                  <a:srgbClr val="FF3300"/>
                </a:solidFill>
              </a:rPr>
              <a:t>Each trial should not go beyond 30 secs.  </a:t>
            </a:r>
          </a:p>
          <a:p>
            <a:pPr eaLnBrk="1" hangingPunct="1">
              <a:buFontTx/>
              <a:buAutoNum type="arabicPeriod"/>
            </a:pPr>
            <a:r>
              <a:rPr lang="en-US" altLang="x-none" sz="1500">
                <a:solidFill>
                  <a:srgbClr val="FF3300"/>
                </a:solidFill>
              </a:rPr>
              <a:t> ball goes out-of-bounds from a pass by the passing foursome, the chaser rotates to become a passer</a:t>
            </a:r>
          </a:p>
          <a:p>
            <a:pPr eaLnBrk="1" hangingPunct="1"/>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Play 4 vs. 2; 4 vs. 3; 3 vs. 1; 3 vs. 2; 2vs 1.</a:t>
            </a:r>
          </a:p>
        </p:txBody>
      </p:sp>
      <p:sp>
        <p:nvSpPr>
          <p:cNvPr id="26629"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6631"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6632" name="Text Box 33"/>
          <p:cNvSpPr txBox="1">
            <a:spLocks noChangeArrowheads="1"/>
          </p:cNvSpPr>
          <p:nvPr/>
        </p:nvSpPr>
        <p:spPr bwMode="auto">
          <a:xfrm>
            <a:off x="685800" y="4876800"/>
            <a:ext cx="5943600" cy="35242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Tx/>
              <a:buAutoNum type="arabicPeriod"/>
            </a:pPr>
            <a:r>
              <a:rPr lang="en-US" altLang="x-none" sz="1500">
                <a:solidFill>
                  <a:srgbClr val="FF0000"/>
                </a:solidFill>
              </a:rPr>
              <a:t>Size of square can be adjusted, depending on the number of players and skill level. </a:t>
            </a:r>
          </a:p>
          <a:p>
            <a:pPr eaLnBrk="1" hangingPunct="1">
              <a:buFontTx/>
              <a:buAutoNum type="arabicPeriod"/>
            </a:pPr>
            <a:r>
              <a:rPr lang="en-US" altLang="x-none" sz="1500">
                <a:solidFill>
                  <a:srgbClr val="FF0000"/>
                </a:solidFill>
              </a:rPr>
              <a:t>Recommended size:  15 by 15 yds. </a:t>
            </a:r>
          </a:p>
          <a:p>
            <a:pPr eaLnBrk="1" hangingPunct="1"/>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26633" name="TextBox 11"/>
          <p:cNvSpPr txBox="1">
            <a:spLocks noChangeArrowheads="1"/>
          </p:cNvSpPr>
          <p:nvPr/>
        </p:nvSpPr>
        <p:spPr bwMode="auto">
          <a:xfrm>
            <a:off x="2438400" y="7162800"/>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4" name="TextBox 12"/>
          <p:cNvSpPr txBox="1">
            <a:spLocks noChangeArrowheads="1"/>
          </p:cNvSpPr>
          <p:nvPr/>
        </p:nvSpPr>
        <p:spPr bwMode="auto">
          <a:xfrm>
            <a:off x="3200400" y="6248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5" name="TextBox 15"/>
          <p:cNvSpPr txBox="1">
            <a:spLocks noChangeArrowheads="1"/>
          </p:cNvSpPr>
          <p:nvPr/>
        </p:nvSpPr>
        <p:spPr bwMode="auto">
          <a:xfrm>
            <a:off x="3962400" y="75438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6" name="TextBox 16"/>
          <p:cNvSpPr txBox="1">
            <a:spLocks noChangeArrowheads="1"/>
          </p:cNvSpPr>
          <p:nvPr/>
        </p:nvSpPr>
        <p:spPr bwMode="auto">
          <a:xfrm>
            <a:off x="4114800" y="6629400"/>
            <a:ext cx="458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6637" name="TextBox 20"/>
          <p:cNvSpPr txBox="1">
            <a:spLocks noChangeArrowheads="1"/>
          </p:cNvSpPr>
          <p:nvPr/>
        </p:nvSpPr>
        <p:spPr bwMode="auto">
          <a:xfrm>
            <a:off x="3505200" y="6781800"/>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15"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52400" y="4419600"/>
            <a:ext cx="6324600" cy="23383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it important to effectively receive the ball?</a:t>
            </a:r>
          </a:p>
          <a:p>
            <a:pPr eaLnBrk="1" hangingPunct="1">
              <a:buFontTx/>
              <a:buAutoNum type="arabicPeriod"/>
            </a:pPr>
            <a:r>
              <a:rPr lang="en-US" altLang="x-none" sz="1400"/>
              <a:t>What types of passes would make it easier for the players on the other side of the “net” to be able to handle the ball, and make a good solid return?</a:t>
            </a:r>
          </a:p>
          <a:p>
            <a:pPr eaLnBrk="1" hangingPunct="1">
              <a:buFontTx/>
              <a:buAutoNum type="arabicPeriod"/>
            </a:pPr>
            <a:r>
              <a:rPr lang="en-US" altLang="x-none" sz="1400"/>
              <a:t>Since this is a cooperative game, what can you (as a team) do to be more successful?</a:t>
            </a:r>
          </a:p>
          <a:p>
            <a:pPr eaLnBrk="1" hangingPunct="1">
              <a:buFontTx/>
              <a:buAutoNum type="arabicPeriod"/>
            </a:pPr>
            <a:r>
              <a:rPr lang="en-US" altLang="x-none" sz="1400"/>
              <a:t>When might the chest be the more appropriate body part to use to receive the ball?</a:t>
            </a:r>
          </a:p>
          <a:p>
            <a:pPr eaLnBrk="1" hangingPunct="1">
              <a:buFontTx/>
              <a:buAutoNum type="arabicPeriod"/>
            </a:pPr>
            <a:r>
              <a:rPr lang="en-US" altLang="x-none" sz="1400"/>
              <a:t>Why is it important to learn to receive or pas the ball with either foot? </a:t>
            </a:r>
          </a:p>
          <a:p>
            <a:pPr eaLnBrk="1" hangingPunct="1">
              <a:buFontTx/>
              <a:buAutoNum type="arabicPeriod"/>
            </a:pPr>
            <a:endParaRPr lang="en-US" altLang="x-none" sz="1400"/>
          </a:p>
        </p:txBody>
      </p:sp>
      <p:sp>
        <p:nvSpPr>
          <p:cNvPr id="27651"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This game is intended to be cooperative in nature and focuses primarily on ball handling techniques (i.e., receiving airborne balls, controlled passing).</a:t>
            </a:r>
          </a:p>
          <a:p>
            <a:pPr eaLnBrk="1" hangingPunct="1">
              <a:buFont typeface="Lucida Grande" charset="0"/>
              <a:buChar char="•"/>
            </a:pPr>
            <a:r>
              <a:rPr lang="en-US" altLang="x-none" sz="1400"/>
              <a:t>  The “net” can either be just a line or some other obstacle (e.g., a row of 12 inch cones)</a:t>
            </a:r>
            <a:endParaRPr lang="en-US" altLang="x-none" sz="1400" b="1">
              <a:sym typeface="Wingdings" charset="2"/>
            </a:endParaRPr>
          </a:p>
        </p:txBody>
      </p:sp>
      <p:sp>
        <p:nvSpPr>
          <p:cNvPr id="27653"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438400"/>
            <a:ext cx="6332538" cy="1692275"/>
          </a:xfrm>
          <a:prstGeom prst="rect">
            <a:avLst/>
          </a:prstGeom>
          <a:noFill/>
          <a:ln w="25400">
            <a:solidFill>
              <a:schemeClr val="tx1"/>
            </a:solidFill>
            <a:miter lim="800000"/>
            <a:headEnd/>
            <a:tailEnd/>
          </a:ln>
        </p:spPr>
        <p:txBody>
          <a:bodyPr anchor="ctr" anchorCtr="1">
            <a:spAutoFit/>
          </a:bodyPr>
          <a:lstStyle/>
          <a:p>
            <a:pPr>
              <a:defRPr/>
            </a:pPr>
            <a:r>
              <a:rPr lang="en-US" sz="2000" b="1" i="1" dirty="0">
                <a:latin typeface="Times New Roman" pitchFamily="-106" charset="0"/>
                <a:ea typeface="+mn-ea"/>
              </a:rPr>
              <a:t>Focus of this Practice Game: </a:t>
            </a:r>
            <a:endParaRPr lang="en-US" b="1" i="1" dirty="0">
              <a:latin typeface="Times New Roman" pitchFamily="-106" charset="0"/>
              <a:ea typeface="+mn-ea"/>
            </a:endParaRPr>
          </a:p>
          <a:p>
            <a:pPr marL="342900" indent="-342900">
              <a:buFontTx/>
              <a:buAutoNum type="arabicPeriod"/>
              <a:defRPr/>
            </a:pPr>
            <a:r>
              <a:rPr lang="en-US" sz="1400" dirty="0">
                <a:latin typeface="Times New Roman" pitchFamily="-106" charset="0"/>
                <a:ea typeface="+mn-ea"/>
              </a:rPr>
              <a:t>KEEPING THE RALLY GOING . . . So be cooperative with teammates. </a:t>
            </a:r>
          </a:p>
          <a:p>
            <a:pPr marL="342900" indent="-342900">
              <a:buFontTx/>
              <a:buAutoNum type="arabicPeriod"/>
              <a:defRPr/>
            </a:pPr>
            <a:r>
              <a:rPr lang="en-US" sz="1400" dirty="0">
                <a:latin typeface="Times New Roman" pitchFamily="-106" charset="0"/>
                <a:ea typeface="+mn-ea"/>
              </a:rPr>
              <a:t>Managing balls that are coming at you at varying speeds and angles.</a:t>
            </a:r>
          </a:p>
          <a:p>
            <a:pPr marL="342900" indent="-342900">
              <a:buFontTx/>
              <a:buAutoNum type="arabicPeriod"/>
              <a:defRPr/>
            </a:pPr>
            <a:r>
              <a:rPr lang="en-US" sz="1400" dirty="0">
                <a:latin typeface="Times New Roman" pitchFamily="-106" charset="0"/>
                <a:ea typeface="+mn-ea"/>
              </a:rPr>
              <a:t>Learning to use various parts of the body to control an incoming ball (e.g., foot, chest, thigh, head).</a:t>
            </a:r>
          </a:p>
          <a:p>
            <a:pPr marL="342900" indent="-342900">
              <a:buFontTx/>
              <a:buAutoNum type="arabicPeriod"/>
              <a:defRPr/>
            </a:pPr>
            <a:r>
              <a:rPr lang="en-US" sz="1400" dirty="0">
                <a:latin typeface="Times New Roman" pitchFamily="-106" charset="0"/>
                <a:ea typeface="+mn-ea"/>
              </a:rPr>
              <a:t>Controlled passing of the ball.  Taking advantage of the large goal. </a:t>
            </a:r>
          </a:p>
          <a:p>
            <a:pPr marL="342900" indent="-342900">
              <a:buFontTx/>
              <a:buAutoNum type="arabicPeriod"/>
              <a:defRPr/>
            </a:pPr>
            <a:r>
              <a:rPr lang="en-US" sz="1400" dirty="0">
                <a:latin typeface="Times New Roman" pitchFamily="-106" charset="0"/>
                <a:ea typeface="+mn-ea"/>
              </a:rPr>
              <a:t>Footwork to adjust to incoming ball and then prepare to handle it. </a:t>
            </a:r>
          </a:p>
        </p:txBody>
      </p:sp>
      <p:sp>
        <p:nvSpPr>
          <p:cNvPr id="27655" name="Text Box 26"/>
          <p:cNvSpPr txBox="1">
            <a:spLocks noChangeArrowheads="1"/>
          </p:cNvSpPr>
          <p:nvPr/>
        </p:nvSpPr>
        <p:spPr bwMode="auto">
          <a:xfrm>
            <a:off x="2827338" y="457200"/>
            <a:ext cx="129540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Keep Away</a:t>
            </a:r>
          </a:p>
        </p:txBody>
      </p:sp>
      <p:pic>
        <p:nvPicPr>
          <p:cNvPr id="2765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6625" y="6934200"/>
            <a:ext cx="25177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524000" y="6477000"/>
            <a:ext cx="43434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8675" name="Text Box 26"/>
          <p:cNvSpPr txBox="1">
            <a:spLocks noChangeArrowheads="1"/>
          </p:cNvSpPr>
          <p:nvPr/>
        </p:nvSpPr>
        <p:spPr bwMode="auto">
          <a:xfrm>
            <a:off x="685800" y="844550"/>
            <a:ext cx="5943600"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Going one-on-one </a:t>
            </a:r>
          </a:p>
        </p:txBody>
      </p:sp>
      <p:sp>
        <p:nvSpPr>
          <p:cNvPr id="28676" name="Text Box 33"/>
          <p:cNvSpPr txBox="1">
            <a:spLocks noChangeArrowheads="1"/>
          </p:cNvSpPr>
          <p:nvPr/>
        </p:nvSpPr>
        <p:spPr bwMode="auto">
          <a:xfrm>
            <a:off x="698500" y="1498600"/>
            <a:ext cx="5930900" cy="384651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500">
                <a:solidFill>
                  <a:srgbClr val="FF3300"/>
                </a:solidFill>
              </a:rPr>
              <a:t>Pairs of players playing on-on-one.  </a:t>
            </a:r>
          </a:p>
          <a:p>
            <a:pPr eaLnBrk="1" hangingPunct="1">
              <a:buFontTx/>
              <a:buAutoNum type="arabicPeriod"/>
            </a:pPr>
            <a:r>
              <a:rPr lang="en-US" altLang="x-none" sz="1500">
                <a:solidFill>
                  <a:srgbClr val="FF3300"/>
                </a:solidFill>
              </a:rPr>
              <a:t>Staying in-bounds, player with ball (“dribbler”) tries to get passed the defender player, and cross the opposite end-line, in the shortest amount of time while maintaining control of the ball. </a:t>
            </a:r>
          </a:p>
          <a:p>
            <a:pPr eaLnBrk="1" hangingPunct="1">
              <a:buFontTx/>
              <a:buAutoNum type="arabicPeriod"/>
            </a:pPr>
            <a:r>
              <a:rPr lang="en-US" altLang="x-none" sz="1500">
                <a:solidFill>
                  <a:srgbClr val="FF3300"/>
                </a:solidFill>
              </a:rPr>
              <a:t>Dribbler start on one end-line; defender starts on opposite end line.  </a:t>
            </a:r>
          </a:p>
          <a:p>
            <a:pPr eaLnBrk="1" hangingPunct="1">
              <a:buFontTx/>
              <a:buAutoNum type="arabicPeriod"/>
            </a:pPr>
            <a:r>
              <a:rPr lang="en-US" altLang="x-none" sz="1500">
                <a:solidFill>
                  <a:srgbClr val="FF3300"/>
                </a:solidFill>
              </a:rPr>
              <a:t>Defender can only play “soft defense”:  That is, (s)he can only seek to slow down the dribbler.  Thus, tackling, deflecting or taking away of the ball. </a:t>
            </a:r>
          </a:p>
          <a:p>
            <a:pPr eaLnBrk="1" hangingPunct="1">
              <a:buFontTx/>
              <a:buAutoNum type="arabicPeriod"/>
            </a:pPr>
            <a:r>
              <a:rPr lang="en-US" altLang="x-none" sz="1500">
                <a:solidFill>
                  <a:srgbClr val="FF3300"/>
                </a:solidFill>
              </a:rPr>
              <a:t>After crossing the end-line, dribbler must bring ball to a stop just passed the end line within 3 secs.  </a:t>
            </a:r>
          </a:p>
          <a:p>
            <a:pPr eaLnBrk="1" hangingPunct="1">
              <a:buFontTx/>
              <a:buAutoNum type="arabicPeriod"/>
            </a:pPr>
            <a:endParaRPr lang="en-US" altLang="x-none" sz="900">
              <a:solidFill>
                <a:srgbClr val="FF3300"/>
              </a:solidFill>
            </a:endParaRPr>
          </a:p>
          <a:p>
            <a:pPr eaLnBrk="1" hangingPunct="1"/>
            <a:r>
              <a:rPr lang="en-US" altLang="x-none" sz="1600" b="1" i="1">
                <a:solidFill>
                  <a:srgbClr val="FF3300"/>
                </a:solidFill>
              </a:rPr>
              <a:t>Challenge variations:</a:t>
            </a:r>
          </a:p>
          <a:p>
            <a:pPr eaLnBrk="1" hangingPunct="1">
              <a:buFontTx/>
              <a:buAutoNum type="arabicPeriod"/>
            </a:pPr>
            <a:r>
              <a:rPr lang="en-US" altLang="x-none" sz="1500">
                <a:solidFill>
                  <a:srgbClr val="FF3300"/>
                </a:solidFill>
              </a:rPr>
              <a:t>Letting the defender go for the ball.</a:t>
            </a:r>
          </a:p>
          <a:p>
            <a:pPr eaLnBrk="1" hangingPunct="1">
              <a:buFontTx/>
              <a:buAutoNum type="arabicPeriod"/>
            </a:pPr>
            <a:r>
              <a:rPr lang="en-US" altLang="x-none" sz="1500">
                <a:solidFill>
                  <a:srgbClr val="FF3300"/>
                </a:solidFill>
              </a:rPr>
              <a:t>Varying the starting point of the defender.</a:t>
            </a:r>
          </a:p>
          <a:p>
            <a:pPr eaLnBrk="1" hangingPunct="1">
              <a:buFontTx/>
              <a:buAutoNum type="arabicPeriod"/>
            </a:pPr>
            <a:r>
              <a:rPr lang="en-US" altLang="x-none" sz="1500">
                <a:solidFill>
                  <a:srgbClr val="FF3300"/>
                </a:solidFill>
              </a:rPr>
              <a:t>Play 2 vs. 2.</a:t>
            </a:r>
          </a:p>
        </p:txBody>
      </p:sp>
      <p:sp>
        <p:nvSpPr>
          <p:cNvPr id="28677"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8679"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8680" name="Text Box 33"/>
          <p:cNvSpPr txBox="1">
            <a:spLocks noChangeArrowheads="1"/>
          </p:cNvSpPr>
          <p:nvPr/>
        </p:nvSpPr>
        <p:spPr bwMode="auto">
          <a:xfrm>
            <a:off x="685800" y="5505450"/>
            <a:ext cx="5943600" cy="3200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Tx/>
              <a:buAutoNum type="arabicPeriod"/>
            </a:pPr>
            <a:r>
              <a:rPr lang="en-US" altLang="x-none" sz="1500">
                <a:solidFill>
                  <a:srgbClr val="FF0000"/>
                </a:solidFill>
              </a:rPr>
              <a:t>Adjust the size of rectangle, depending on the number of players and skill level.  Recommended size:  10 by 20 yds. </a:t>
            </a:r>
          </a:p>
          <a:p>
            <a:pPr eaLnBrk="1" hangingPunct="1"/>
            <a:endParaRPr lang="en-US" altLang="x-none" sz="1500">
              <a:solidFill>
                <a:srgbClr val="FF0000"/>
              </a:solidFill>
            </a:endParaRPr>
          </a:p>
          <a:p>
            <a:pPr eaLnBrk="1" hangingPunct="1"/>
            <a:endParaRPr lang="en-US" altLang="x-none" sz="1100">
              <a:solidFill>
                <a:srgbClr val="FF0000"/>
              </a:solidFill>
            </a:endParaRPr>
          </a:p>
          <a:p>
            <a:pPr eaLnBrk="1" hangingPunct="1"/>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28681" name="TextBox 11"/>
          <p:cNvSpPr txBox="1">
            <a:spLocks noChangeArrowheads="1"/>
          </p:cNvSpPr>
          <p:nvPr/>
        </p:nvSpPr>
        <p:spPr bwMode="auto">
          <a:xfrm>
            <a:off x="1905000" y="7466013"/>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b="1"/>
              <a:t> </a:t>
            </a:r>
          </a:p>
        </p:txBody>
      </p:sp>
      <p:sp>
        <p:nvSpPr>
          <p:cNvPr id="28682" name="TextBox 20"/>
          <p:cNvSpPr txBox="1">
            <a:spLocks noChangeArrowheads="1"/>
          </p:cNvSpPr>
          <p:nvPr/>
        </p:nvSpPr>
        <p:spPr bwMode="auto">
          <a:xfrm>
            <a:off x="2209800" y="7542213"/>
            <a:ext cx="311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2800">
                <a:solidFill>
                  <a:srgbClr val="FFFFFF"/>
                </a:solidFill>
              </a:rPr>
              <a:t> </a:t>
            </a:r>
          </a:p>
        </p:txBody>
      </p:sp>
      <p:sp>
        <p:nvSpPr>
          <p:cNvPr id="28683" name="TextBox 14"/>
          <p:cNvSpPr txBox="1">
            <a:spLocks noChangeArrowheads="1"/>
          </p:cNvSpPr>
          <p:nvPr/>
        </p:nvSpPr>
        <p:spPr bwMode="auto">
          <a:xfrm>
            <a:off x="3352800" y="7161213"/>
            <a:ext cx="36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4000"/>
              <a:t> </a:t>
            </a:r>
          </a:p>
        </p:txBody>
      </p:sp>
      <p:sp>
        <p:nvSpPr>
          <p:cNvPr id="28684" name="TextBox 21"/>
          <p:cNvSpPr txBox="1">
            <a:spLocks noChangeArrowheads="1"/>
          </p:cNvSpPr>
          <p:nvPr/>
        </p:nvSpPr>
        <p:spPr bwMode="auto">
          <a:xfrm>
            <a:off x="5943600" y="63230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85" name="TextBox 22"/>
          <p:cNvSpPr txBox="1">
            <a:spLocks noChangeArrowheads="1"/>
          </p:cNvSpPr>
          <p:nvPr/>
        </p:nvSpPr>
        <p:spPr bwMode="auto">
          <a:xfrm>
            <a:off x="1066800" y="77708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6" name="TextBox 23"/>
          <p:cNvSpPr txBox="1">
            <a:spLocks noChangeArrowheads="1"/>
          </p:cNvSpPr>
          <p:nvPr/>
        </p:nvSpPr>
        <p:spPr bwMode="auto">
          <a:xfrm>
            <a:off x="1219200" y="79232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7" name="TextBox 24"/>
          <p:cNvSpPr txBox="1">
            <a:spLocks noChangeArrowheads="1"/>
          </p:cNvSpPr>
          <p:nvPr/>
        </p:nvSpPr>
        <p:spPr bwMode="auto">
          <a:xfrm>
            <a:off x="1524000" y="7966075"/>
            <a:ext cx="533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8" name="TextBox 25"/>
          <p:cNvSpPr txBox="1">
            <a:spLocks noChangeArrowheads="1"/>
          </p:cNvSpPr>
          <p:nvPr/>
        </p:nvSpPr>
        <p:spPr bwMode="auto">
          <a:xfrm>
            <a:off x="1219200" y="7694613"/>
            <a:ext cx="533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Wingdings" charset="2"/>
              <a:buChar char=""/>
            </a:pPr>
            <a:r>
              <a:rPr lang="en-US" altLang="x-none" sz="1600" b="1"/>
              <a:t> </a:t>
            </a:r>
          </a:p>
        </p:txBody>
      </p:sp>
      <p:sp>
        <p:nvSpPr>
          <p:cNvPr id="28689" name="TextBox 26"/>
          <p:cNvSpPr txBox="1">
            <a:spLocks noChangeArrowheads="1"/>
          </p:cNvSpPr>
          <p:nvPr/>
        </p:nvSpPr>
        <p:spPr bwMode="auto">
          <a:xfrm>
            <a:off x="5843588" y="6399213"/>
            <a:ext cx="3286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90" name="TextBox 27"/>
          <p:cNvSpPr txBox="1">
            <a:spLocks noChangeArrowheads="1"/>
          </p:cNvSpPr>
          <p:nvPr/>
        </p:nvSpPr>
        <p:spPr bwMode="auto">
          <a:xfrm>
            <a:off x="5867400" y="61706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28691" name="TextBox 28"/>
          <p:cNvSpPr txBox="1">
            <a:spLocks noChangeArrowheads="1"/>
          </p:cNvSpPr>
          <p:nvPr/>
        </p:nvSpPr>
        <p:spPr bwMode="auto">
          <a:xfrm>
            <a:off x="6019800" y="6170613"/>
            <a:ext cx="3286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buFont typeface="Arial" charset="0"/>
              <a:buChar char="•"/>
            </a:pPr>
            <a:r>
              <a:rPr lang="en-US" altLang="x-none" sz="3200"/>
              <a:t> </a:t>
            </a:r>
          </a:p>
        </p:txBody>
      </p:sp>
      <p:sp>
        <p:nvSpPr>
          <p:cNvPr id="30" name="Freeform 29"/>
          <p:cNvSpPr>
            <a:spLocks noChangeArrowheads="1"/>
          </p:cNvSpPr>
          <p:nvPr/>
        </p:nvSpPr>
        <p:spPr bwMode="auto">
          <a:xfrm>
            <a:off x="2349500" y="6804025"/>
            <a:ext cx="3098800" cy="1081088"/>
          </a:xfrm>
          <a:custGeom>
            <a:avLst/>
            <a:gdLst>
              <a:gd name="T0" fmla="*/ 0 w 3098800"/>
              <a:gd name="T1" fmla="*/ 853017 h 1081617"/>
              <a:gd name="T2" fmla="*/ 266700 w 3098800"/>
              <a:gd name="T3" fmla="*/ 484717 h 1081617"/>
              <a:gd name="T4" fmla="*/ 673100 w 3098800"/>
              <a:gd name="T5" fmla="*/ 522817 h 1081617"/>
              <a:gd name="T6" fmla="*/ 800100 w 3098800"/>
              <a:gd name="T7" fmla="*/ 954617 h 1081617"/>
              <a:gd name="T8" fmla="*/ 1892300 w 3098800"/>
              <a:gd name="T9" fmla="*/ 954617 h 1081617"/>
              <a:gd name="T10" fmla="*/ 1968500 w 3098800"/>
              <a:gd name="T11" fmla="*/ 192617 h 1081617"/>
              <a:gd name="T12" fmla="*/ 2400300 w 3098800"/>
              <a:gd name="T13" fmla="*/ 2117 h 1081617"/>
              <a:gd name="T14" fmla="*/ 3098800 w 3098800"/>
              <a:gd name="T15" fmla="*/ 179917 h 1081617"/>
              <a:gd name="T16" fmla="*/ 0 60000 65536"/>
              <a:gd name="T17" fmla="*/ 0 60000 65536"/>
              <a:gd name="T18" fmla="*/ 0 60000 65536"/>
              <a:gd name="T19" fmla="*/ 0 60000 65536"/>
              <a:gd name="T20" fmla="*/ 0 60000 65536"/>
              <a:gd name="T21" fmla="*/ 0 60000 65536"/>
              <a:gd name="T22" fmla="*/ 0 60000 65536"/>
              <a:gd name="T23" fmla="*/ 0 60000 65536"/>
              <a:gd name="T24" fmla="*/ 0 w 3098800"/>
              <a:gd name="T25" fmla="*/ 0 h 1081617"/>
              <a:gd name="T26" fmla="*/ 3098800 w 3098800"/>
              <a:gd name="T27" fmla="*/ 1081617 h 10816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98800" h="1081617">
                <a:moveTo>
                  <a:pt x="0" y="853017"/>
                </a:moveTo>
                <a:cubicBezTo>
                  <a:pt x="77258" y="696383"/>
                  <a:pt x="154517" y="539750"/>
                  <a:pt x="266700" y="484717"/>
                </a:cubicBezTo>
                <a:cubicBezTo>
                  <a:pt x="378883" y="429684"/>
                  <a:pt x="584200" y="444500"/>
                  <a:pt x="673100" y="522817"/>
                </a:cubicBezTo>
                <a:cubicBezTo>
                  <a:pt x="762000" y="601134"/>
                  <a:pt x="596900" y="882650"/>
                  <a:pt x="800100" y="954617"/>
                </a:cubicBezTo>
                <a:cubicBezTo>
                  <a:pt x="1003300" y="1026584"/>
                  <a:pt x="1697567" y="1081617"/>
                  <a:pt x="1892300" y="954617"/>
                </a:cubicBezTo>
                <a:cubicBezTo>
                  <a:pt x="2087033" y="827617"/>
                  <a:pt x="1883833" y="351367"/>
                  <a:pt x="1968500" y="192617"/>
                </a:cubicBezTo>
                <a:cubicBezTo>
                  <a:pt x="2053167" y="33867"/>
                  <a:pt x="2211917" y="4234"/>
                  <a:pt x="2400300" y="2117"/>
                </a:cubicBezTo>
                <a:cubicBezTo>
                  <a:pt x="2588683" y="0"/>
                  <a:pt x="3098800" y="179917"/>
                  <a:pt x="3098800" y="179917"/>
                </a:cubicBezTo>
              </a:path>
            </a:pathLst>
          </a:custGeom>
          <a:noFill/>
          <a:ln w="31750">
            <a:solidFill>
              <a:schemeClr val="bg1"/>
            </a:solidFill>
            <a:prstDash val="lgDash"/>
            <a:miter lim="800000"/>
            <a:headEnd/>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1" name="Freeform 30"/>
          <p:cNvSpPr>
            <a:spLocks noChangeArrowheads="1"/>
          </p:cNvSpPr>
          <p:nvPr/>
        </p:nvSpPr>
        <p:spPr bwMode="auto">
          <a:xfrm>
            <a:off x="3373438" y="7445375"/>
            <a:ext cx="63500" cy="193675"/>
          </a:xfrm>
          <a:custGeom>
            <a:avLst/>
            <a:gdLst>
              <a:gd name="T0" fmla="*/ 0 w 63499"/>
              <a:gd name="T1" fmla="*/ 193675 h 194733"/>
              <a:gd name="T2" fmla="*/ 59267 w 63499"/>
              <a:gd name="T3" fmla="*/ 105258 h 194733"/>
              <a:gd name="T4" fmla="*/ 25400 w 63499"/>
              <a:gd name="T5" fmla="*/ 0 h 194733"/>
              <a:gd name="T6" fmla="*/ 0 60000 65536"/>
              <a:gd name="T7" fmla="*/ 0 60000 65536"/>
              <a:gd name="T8" fmla="*/ 0 60000 65536"/>
              <a:gd name="T9" fmla="*/ 0 w 63499"/>
              <a:gd name="T10" fmla="*/ 0 h 194733"/>
              <a:gd name="T11" fmla="*/ 63499 w 63499"/>
              <a:gd name="T12" fmla="*/ 194733 h 194733"/>
            </a:gdLst>
            <a:ahLst/>
            <a:cxnLst>
              <a:cxn ang="T6">
                <a:pos x="T0" y="T1"/>
              </a:cxn>
              <a:cxn ang="T7">
                <a:pos x="T2" y="T3"/>
              </a:cxn>
              <a:cxn ang="T8">
                <a:pos x="T4" y="T5"/>
              </a:cxn>
            </a:cxnLst>
            <a:rect l="T9" t="T10" r="T11" b="T12"/>
            <a:pathLst>
              <a:path w="63499" h="194733">
                <a:moveTo>
                  <a:pt x="0" y="194733"/>
                </a:moveTo>
                <a:cubicBezTo>
                  <a:pt x="27516" y="166511"/>
                  <a:pt x="55033" y="138289"/>
                  <a:pt x="59266" y="105833"/>
                </a:cubicBezTo>
                <a:cubicBezTo>
                  <a:pt x="63499" y="73378"/>
                  <a:pt x="25400" y="0"/>
                  <a:pt x="25400" y="0"/>
                </a:cubicBezTo>
              </a:path>
            </a:pathLst>
          </a:custGeom>
          <a:noFill/>
          <a:ln w="25400">
            <a:solidFill>
              <a:schemeClr val="tx1"/>
            </a:solidFill>
            <a:miter lim="800000"/>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32" name="Freeform 31"/>
          <p:cNvSpPr>
            <a:spLocks noChangeArrowheads="1"/>
          </p:cNvSpPr>
          <p:nvPr/>
        </p:nvSpPr>
        <p:spPr bwMode="auto">
          <a:xfrm>
            <a:off x="3630613" y="6742113"/>
            <a:ext cx="2033587" cy="838200"/>
          </a:xfrm>
          <a:custGeom>
            <a:avLst/>
            <a:gdLst>
              <a:gd name="T0" fmla="*/ 2034117 w 2034117"/>
              <a:gd name="T1" fmla="*/ 0 h 838200"/>
              <a:gd name="T2" fmla="*/ 1348317 w 2034117"/>
              <a:gd name="T3" fmla="*/ 546100 h 838200"/>
              <a:gd name="T4" fmla="*/ 472017 w 2034117"/>
              <a:gd name="T5" fmla="*/ 292100 h 838200"/>
              <a:gd name="T6" fmla="*/ 52917 w 2034117"/>
              <a:gd name="T7" fmla="*/ 787400 h 838200"/>
              <a:gd name="T8" fmla="*/ 154517 w 2034117"/>
              <a:gd name="T9" fmla="*/ 596900 h 838200"/>
              <a:gd name="T10" fmla="*/ 0 60000 65536"/>
              <a:gd name="T11" fmla="*/ 0 60000 65536"/>
              <a:gd name="T12" fmla="*/ 0 60000 65536"/>
              <a:gd name="T13" fmla="*/ 0 60000 65536"/>
              <a:gd name="T14" fmla="*/ 0 60000 65536"/>
              <a:gd name="T15" fmla="*/ 0 w 2034117"/>
              <a:gd name="T16" fmla="*/ 0 h 838200"/>
              <a:gd name="T17" fmla="*/ 2034117 w 2034117"/>
              <a:gd name="T18" fmla="*/ 838200 h 838200"/>
            </a:gdLst>
            <a:ahLst/>
            <a:cxnLst>
              <a:cxn ang="T10">
                <a:pos x="T0" y="T1"/>
              </a:cxn>
              <a:cxn ang="T11">
                <a:pos x="T2" y="T3"/>
              </a:cxn>
              <a:cxn ang="T12">
                <a:pos x="T4" y="T5"/>
              </a:cxn>
              <a:cxn ang="T13">
                <a:pos x="T6" y="T7"/>
              </a:cxn>
              <a:cxn ang="T14">
                <a:pos x="T8" y="T9"/>
              </a:cxn>
            </a:cxnLst>
            <a:rect l="T15" t="T16" r="T17" b="T18"/>
            <a:pathLst>
              <a:path w="2034117" h="838200">
                <a:moveTo>
                  <a:pt x="2034117" y="0"/>
                </a:moveTo>
                <a:cubicBezTo>
                  <a:pt x="1821392" y="248708"/>
                  <a:pt x="1608667" y="497417"/>
                  <a:pt x="1348317" y="546100"/>
                </a:cubicBezTo>
                <a:cubicBezTo>
                  <a:pt x="1087967" y="594783"/>
                  <a:pt x="687917" y="251883"/>
                  <a:pt x="472017" y="292100"/>
                </a:cubicBezTo>
                <a:cubicBezTo>
                  <a:pt x="256117" y="332317"/>
                  <a:pt x="105834" y="736600"/>
                  <a:pt x="52917" y="787400"/>
                </a:cubicBezTo>
                <a:cubicBezTo>
                  <a:pt x="0" y="838200"/>
                  <a:pt x="154517" y="596900"/>
                  <a:pt x="154517" y="596900"/>
                </a:cubicBezTo>
              </a:path>
            </a:pathLst>
          </a:custGeom>
          <a:noFill/>
          <a:ln w="25400">
            <a:solidFill>
              <a:schemeClr val="tx1"/>
            </a:solidFill>
            <a:prstDash val="dash"/>
            <a:miter lim="800000"/>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latin typeface="Arial" charset="0"/>
            </a:endParaRPr>
          </a:p>
        </p:txBody>
      </p:sp>
      <p:sp>
        <p:nvSpPr>
          <p:cNvPr id="23"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2743200" y="5456238"/>
            <a:ext cx="3733800" cy="243205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Why is slowing down an opponent important? </a:t>
            </a:r>
          </a:p>
          <a:p>
            <a:pPr eaLnBrk="1" hangingPunct="1">
              <a:buFontTx/>
              <a:buAutoNum type="arabicPeriod"/>
            </a:pPr>
            <a:r>
              <a:rPr lang="en-US" altLang="x-none" sz="1400"/>
              <a:t>What is the benefit of forcing the dribbler toward the sideline?</a:t>
            </a:r>
          </a:p>
          <a:p>
            <a:pPr eaLnBrk="1" hangingPunct="1">
              <a:buFontTx/>
              <a:buAutoNum type="arabicPeriod"/>
            </a:pPr>
            <a:r>
              <a:rPr lang="en-US" altLang="x-none" sz="1400"/>
              <a:t>When dribbling, why is it good to be less predictable when attempting to pass an opponent?</a:t>
            </a:r>
          </a:p>
          <a:p>
            <a:pPr eaLnBrk="1" hangingPunct="1">
              <a:buFontTx/>
              <a:buAutoNum type="arabicPeriod"/>
            </a:pPr>
            <a:endParaRPr lang="en-US" altLang="x-none" sz="1400"/>
          </a:p>
        </p:txBody>
      </p:sp>
      <p:sp>
        <p:nvSpPr>
          <p:cNvPr id="15363" name="Text Box 3"/>
          <p:cNvSpPr txBox="1">
            <a:spLocks noChangeArrowheads="1"/>
          </p:cNvSpPr>
          <p:nvPr/>
        </p:nvSpPr>
        <p:spPr bwMode="auto">
          <a:xfrm>
            <a:off x="152400" y="914400"/>
            <a:ext cx="6324600" cy="1323975"/>
          </a:xfrm>
          <a:prstGeom prst="rect">
            <a:avLst/>
          </a:prstGeom>
          <a:noFill/>
          <a:ln w="25400">
            <a:solidFill>
              <a:srgbClr val="000000"/>
            </a:solidFill>
            <a:miter lim="800000"/>
            <a:headEnd/>
            <a:tailEnd/>
          </a:ln>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500"/>
              <a:t>This game focuses on your players’ dribbling and guarding techniques.  So watch what players are practicing.  Be sure that with each attempt you focus on one player only.  </a:t>
            </a:r>
          </a:p>
          <a:p>
            <a:pPr eaLnBrk="1" hangingPunct="1">
              <a:buFont typeface="Lucida Grande" charset="0"/>
              <a:buChar char="•"/>
            </a:pPr>
            <a:r>
              <a:rPr lang="en-US" altLang="x-none" sz="1500"/>
              <a:t>   See what they do well and what needs work - Let them know!!  </a:t>
            </a:r>
          </a:p>
        </p:txBody>
      </p:sp>
      <p:sp>
        <p:nvSpPr>
          <p:cNvPr id="29701"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29702" name="Text Box 26"/>
          <p:cNvSpPr txBox="1">
            <a:spLocks noChangeArrowheads="1"/>
          </p:cNvSpPr>
          <p:nvPr/>
        </p:nvSpPr>
        <p:spPr bwMode="auto">
          <a:xfrm>
            <a:off x="2474913" y="457200"/>
            <a:ext cx="20002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Going one-on-one</a:t>
            </a:r>
          </a:p>
        </p:txBody>
      </p:sp>
      <p:sp>
        <p:nvSpPr>
          <p:cNvPr id="10" name="TextBox 9"/>
          <p:cNvSpPr txBox="1"/>
          <p:nvPr/>
        </p:nvSpPr>
        <p:spPr>
          <a:xfrm>
            <a:off x="152400" y="2405063"/>
            <a:ext cx="6324600" cy="2846387"/>
          </a:xfrm>
          <a:prstGeom prst="rect">
            <a:avLst/>
          </a:prstGeom>
          <a:noFill/>
          <a:ln w="25400">
            <a:solidFill>
              <a:schemeClr val="tx1"/>
            </a:solidFill>
          </a:ln>
        </p:spPr>
        <p:txBody>
          <a:bodyPr>
            <a:spAutoFit/>
          </a:bodyPr>
          <a:lstStyle/>
          <a:p>
            <a:pPr marL="292100" indent="-292100">
              <a:defRPr/>
            </a:pPr>
            <a:r>
              <a:rPr lang="en-US" sz="2000" b="1" i="1" dirty="0">
                <a:latin typeface="Times New Roman" pitchFamily="-106" charset="0"/>
                <a:ea typeface="+mn-ea"/>
              </a:rPr>
              <a:t>Focus of this Practice Game: </a:t>
            </a:r>
          </a:p>
          <a:p>
            <a:pPr>
              <a:defRPr/>
            </a:pPr>
            <a:r>
              <a:rPr lang="en-US" b="1" i="1" dirty="0">
                <a:latin typeface="Times New Roman" pitchFamily="-106" charset="0"/>
                <a:ea typeface="+mn-ea"/>
              </a:rPr>
              <a:t>Dribbler practices:</a:t>
            </a:r>
          </a:p>
          <a:p>
            <a:pPr marL="342900" indent="-342900">
              <a:buFontTx/>
              <a:buAutoNum type="arabicPeriod"/>
              <a:defRPr/>
            </a:pPr>
            <a:r>
              <a:rPr lang="en-US" sz="1500" dirty="0">
                <a:latin typeface="Times New Roman" pitchFamily="-106" charset="0"/>
                <a:ea typeface="+mn-ea"/>
              </a:rPr>
              <a:t>Use of shielding the ball, turns, acceleration.</a:t>
            </a:r>
          </a:p>
          <a:p>
            <a:pPr marL="342900" indent="-342900">
              <a:buFontTx/>
              <a:buAutoNum type="arabicPeriod"/>
              <a:defRPr/>
            </a:pPr>
            <a:r>
              <a:rPr lang="en-US" sz="1500" dirty="0">
                <a:latin typeface="Times New Roman" pitchFamily="-106" charset="0"/>
                <a:ea typeface="+mn-ea"/>
              </a:rPr>
              <a:t>Being less predictable (i.e., not always looking to go left.</a:t>
            </a:r>
          </a:p>
          <a:p>
            <a:pPr marL="342900" indent="-342900">
              <a:buFontTx/>
              <a:buAutoNum type="arabicPeriod"/>
              <a:defRPr/>
            </a:pPr>
            <a:r>
              <a:rPr lang="en-US" sz="1500" dirty="0">
                <a:latin typeface="Times New Roman" pitchFamily="-106" charset="0"/>
                <a:ea typeface="+mn-ea"/>
              </a:rPr>
              <a:t>Footwork:  Use of left and right foot. </a:t>
            </a:r>
          </a:p>
          <a:p>
            <a:pPr marL="342900" indent="-342900">
              <a:buFontTx/>
              <a:buAutoNum type="arabicPeriod"/>
              <a:defRPr/>
            </a:pPr>
            <a:r>
              <a:rPr lang="en-US" sz="1500" dirty="0">
                <a:latin typeface="Times New Roman" pitchFamily="-106" charset="0"/>
                <a:ea typeface="+mn-ea"/>
              </a:rPr>
              <a:t>Use of fake moves.</a:t>
            </a:r>
          </a:p>
          <a:p>
            <a:pPr marL="342900" indent="-342900">
              <a:buFontTx/>
              <a:buAutoNum type="arabicPeriod"/>
              <a:defRPr/>
            </a:pPr>
            <a:endParaRPr lang="en-US" dirty="0">
              <a:latin typeface="Times New Roman" pitchFamily="-106" charset="0"/>
              <a:ea typeface="+mn-ea"/>
            </a:endParaRPr>
          </a:p>
          <a:p>
            <a:pPr marL="342900" indent="-342900">
              <a:defRPr/>
            </a:pPr>
            <a:r>
              <a:rPr lang="en-US" b="1" i="1" dirty="0">
                <a:latin typeface="Times New Roman" pitchFamily="-106" charset="0"/>
                <a:ea typeface="+mn-ea"/>
              </a:rPr>
              <a:t>Defender practices:</a:t>
            </a:r>
          </a:p>
          <a:p>
            <a:pPr marL="342900" indent="-342900">
              <a:buFontTx/>
              <a:buAutoNum type="arabicPeriod"/>
              <a:defRPr/>
            </a:pPr>
            <a:r>
              <a:rPr lang="en-US" sz="1500" dirty="0">
                <a:latin typeface="Times New Roman" pitchFamily="-106" charset="0"/>
                <a:ea typeface="+mn-ea"/>
              </a:rPr>
              <a:t>Focusing on forcing dribbler to one side.</a:t>
            </a:r>
          </a:p>
          <a:p>
            <a:pPr marL="342900" indent="-342900">
              <a:buFontTx/>
              <a:buAutoNum type="arabicPeriod"/>
              <a:defRPr/>
            </a:pPr>
            <a:r>
              <a:rPr lang="en-US" sz="1500" dirty="0">
                <a:latin typeface="Times New Roman" pitchFamily="-106" charset="0"/>
                <a:ea typeface="+mn-ea"/>
              </a:rPr>
              <a:t>Slowing dribbler down.</a:t>
            </a:r>
          </a:p>
          <a:p>
            <a:pPr marL="342900" indent="-342900">
              <a:buFontTx/>
              <a:buAutoNum type="arabicPeriod"/>
              <a:defRPr/>
            </a:pPr>
            <a:r>
              <a:rPr lang="en-US" sz="1500" dirty="0">
                <a:latin typeface="Times New Roman" pitchFamily="-106" charset="0"/>
                <a:ea typeface="+mn-ea"/>
              </a:rPr>
              <a:t>Footwork:  Keeping the dribbler in front of you as much as possible. </a:t>
            </a:r>
          </a:p>
        </p:txBody>
      </p:sp>
      <p:pic>
        <p:nvPicPr>
          <p:cNvPr id="2970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0"/>
            <a:ext cx="25717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Go Around </a:t>
            </a:r>
          </a:p>
        </p:txBody>
      </p:sp>
      <p:sp>
        <p:nvSpPr>
          <p:cNvPr id="14339" name="Text Box 33"/>
          <p:cNvSpPr txBox="1">
            <a:spLocks noChangeArrowheads="1"/>
          </p:cNvSpPr>
          <p:nvPr/>
        </p:nvSpPr>
        <p:spPr bwMode="auto">
          <a:xfrm>
            <a:off x="698500" y="1524000"/>
            <a:ext cx="5930900" cy="34004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400">
                <a:solidFill>
                  <a:srgbClr val="FF3300"/>
                </a:solidFill>
              </a:rPr>
              <a:t>Teams of 3, 4, or 5 (depending on the team size), no goalies.  </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One goal: Each team defends one side of the goal, and seeks to score goals through other side of goal.</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Goal width can vary (6-8-10 ft.), depending on space available.</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You cannot pass to a teammate through the goal . . . You must “Go Around” (However, you may pass it over the goal to the other side).</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Other standard Soccer rules apply (e.g., hands; dangerous plays; shoulder push etc.).</a:t>
            </a:r>
          </a:p>
          <a:p>
            <a:pPr eaLnBrk="1" hangingPunct="1"/>
            <a:endParaRPr lang="en-US" altLang="x-none" sz="1000">
              <a:solidFill>
                <a:srgbClr val="FF3300"/>
              </a:solidFill>
            </a:endParaRPr>
          </a:p>
          <a:p>
            <a:pPr eaLnBrk="1" hangingPunct="1">
              <a:buFontTx/>
              <a:buAutoNum type="arabicPeriod"/>
            </a:pPr>
            <a:r>
              <a:rPr lang="en-US" altLang="x-none" sz="1400">
                <a:solidFill>
                  <a:srgbClr val="FF3300"/>
                </a:solidFill>
              </a:rPr>
              <a:t>Ball cannot touch neither the cross bar nor the cones </a:t>
            </a:r>
          </a:p>
          <a:p>
            <a:pPr eaLnBrk="1" hangingPunct="1"/>
            <a:r>
              <a:rPr lang="en-US" altLang="x-none" sz="1400">
                <a:solidFill>
                  <a:srgbClr val="FF3300"/>
                </a:solidFill>
              </a:rPr>
              <a:t>       for the goal to count.</a:t>
            </a:r>
          </a:p>
        </p:txBody>
      </p:sp>
      <p:sp>
        <p:nvSpPr>
          <p:cNvPr id="14340"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4342"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4343" name="Text Box 33"/>
          <p:cNvSpPr txBox="1">
            <a:spLocks noChangeArrowheads="1"/>
          </p:cNvSpPr>
          <p:nvPr/>
        </p:nvSpPr>
        <p:spPr bwMode="auto">
          <a:xfrm>
            <a:off x="685800" y="5170488"/>
            <a:ext cx="5943600" cy="123031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400">
                <a:solidFill>
                  <a:srgbClr val="FF0000"/>
                </a:solidFill>
              </a:rPr>
              <a:t>Goal is placed in center of practice area.  </a:t>
            </a:r>
          </a:p>
          <a:p>
            <a:pPr eaLnBrk="1" hangingPunct="1">
              <a:buFont typeface="Lucida Grande" charset="0"/>
              <a:buChar char="•"/>
            </a:pPr>
            <a:r>
              <a:rPr lang="en-US" altLang="x-none" sz="1400">
                <a:solidFill>
                  <a:srgbClr val="FF0000"/>
                </a:solidFill>
              </a:rPr>
              <a:t>Teams always wear different colored pinnies.  </a:t>
            </a:r>
          </a:p>
          <a:p>
            <a:pPr eaLnBrk="1" hangingPunct="1">
              <a:buFont typeface="Lucida Grande" charset="0"/>
              <a:buChar char="•"/>
            </a:pPr>
            <a:r>
              <a:rPr lang="en-US" altLang="x-none" sz="1400">
                <a:solidFill>
                  <a:srgbClr val="FF0000"/>
                </a:solidFill>
              </a:rPr>
              <a:t>Rock-Paper-Scissors determine the team with initial ball possession. </a:t>
            </a:r>
          </a:p>
          <a:p>
            <a:pPr eaLnBrk="1" hangingPunct="1">
              <a:buFont typeface="Lucida Grande" charset="0"/>
              <a:buChar char="•"/>
            </a:pPr>
            <a:r>
              <a:rPr lang="en-US" altLang="x-none" sz="1400">
                <a:solidFill>
                  <a:srgbClr val="FF0000"/>
                </a:solidFill>
              </a:rPr>
              <a:t>No referee. . . Call your own violations.</a:t>
            </a:r>
          </a:p>
        </p:txBody>
      </p:sp>
      <p:pic>
        <p:nvPicPr>
          <p:cNvPr id="14344" name="Picture 9"/>
          <p:cNvPicPr>
            <a:picLocks noChangeAspect="1"/>
          </p:cNvPicPr>
          <p:nvPr/>
        </p:nvPicPr>
        <p:blipFill>
          <a:blip r:embed="rId2">
            <a:extLst>
              <a:ext uri="{28A0092B-C50C-407E-A947-70E740481C1C}">
                <a14:useLocalDpi xmlns:a14="http://schemas.microsoft.com/office/drawing/2010/main" val="0"/>
              </a:ext>
            </a:extLst>
          </a:blip>
          <a:srcRect l="28522" t="37793" r="57115" b="40141"/>
          <a:stretch>
            <a:fillRect/>
          </a:stretch>
        </p:blipFill>
        <p:spPr bwMode="auto">
          <a:xfrm>
            <a:off x="5956300" y="4183856"/>
            <a:ext cx="673100"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900" y="6789738"/>
            <a:ext cx="17907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8700" y="6781800"/>
            <a:ext cx="1790700"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81300" y="6789738"/>
            <a:ext cx="17907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52400" y="64770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opponents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5363" name="Text Box 3"/>
          <p:cNvSpPr txBox="1">
            <a:spLocks noChangeArrowheads="1"/>
          </p:cNvSpPr>
          <p:nvPr/>
        </p:nvSpPr>
        <p:spPr bwMode="auto">
          <a:xfrm>
            <a:off x="152400" y="914400"/>
            <a:ext cx="6324600" cy="12620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a:t>
            </a:r>
          </a:p>
          <a:p>
            <a:pPr eaLnBrk="1" hangingPunct="1">
              <a:buFont typeface="Lucida Grande" charset="0"/>
              <a:buChar char="•"/>
            </a:pPr>
            <a:r>
              <a:rPr lang="en-US" altLang="x-none" sz="1400"/>
              <a:t>   Focus on what players are doing well, and what is not working well.</a:t>
            </a:r>
          </a:p>
          <a:p>
            <a:pPr eaLnBrk="1" hangingPunct="1">
              <a:buFont typeface="Lucida Grande" charset="0"/>
              <a:buChar char="•"/>
            </a:pPr>
            <a:r>
              <a:rPr lang="en-US" altLang="x-none" sz="1400" b="1"/>
              <a:t>   Let them know! </a:t>
            </a:r>
            <a:r>
              <a:rPr lang="en-US" altLang="x-none" sz="1400" b="1">
                <a:sym typeface="Wingdings" charset="2"/>
              </a:rPr>
              <a:t></a:t>
            </a:r>
          </a:p>
        </p:txBody>
      </p:sp>
      <p:sp>
        <p:nvSpPr>
          <p:cNvPr id="15365"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362200"/>
            <a:ext cx="6332538" cy="38782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Maintaining ball possession by shielding it from an attacking opponent, turning, or passing</a:t>
            </a:r>
          </a:p>
          <a:p>
            <a:pPr eaLnBrk="1" hangingPunct="1">
              <a:buFontTx/>
              <a:buAutoNum type="arabicPeriod"/>
            </a:pPr>
            <a:r>
              <a:rPr lang="en-US" altLang="x-none" sz="1400"/>
              <a:t>Supporting your teammate with. ball. </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Use of one- and two-touch passes (e.g. give and go’s).</a:t>
            </a:r>
          </a:p>
          <a:p>
            <a:pPr eaLnBrk="1" hangingPunct="1">
              <a:buFontTx/>
              <a:buAutoNum type="arabicPeriod"/>
            </a:pPr>
            <a:r>
              <a:rPr lang="en-US" altLang="x-none" sz="1400"/>
              <a:t>Practice going one-on-one. </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a:t>
            </a:r>
          </a:p>
          <a:p>
            <a:pPr eaLnBrk="1" hangingPunct="1">
              <a:buFontTx/>
              <a:buAutoNum type="arabicPeriod"/>
            </a:pPr>
            <a:r>
              <a:rPr lang="en-US" altLang="x-none" sz="1400"/>
              <a:t>Footwork, and knowing when to go for the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 When necessary, switching off.</a:t>
            </a:r>
          </a:p>
        </p:txBody>
      </p:sp>
      <p:sp>
        <p:nvSpPr>
          <p:cNvPr id="15367" name="Text Box 26"/>
          <p:cNvSpPr txBox="1">
            <a:spLocks noChangeArrowheads="1"/>
          </p:cNvSpPr>
          <p:nvPr/>
        </p:nvSpPr>
        <p:spPr bwMode="auto">
          <a:xfrm>
            <a:off x="2811463" y="457200"/>
            <a:ext cx="13271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Go Around</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Stayin’ Alive . . . </a:t>
            </a:r>
          </a:p>
        </p:txBody>
      </p:sp>
      <p:sp>
        <p:nvSpPr>
          <p:cNvPr id="16387" name="Text Box 33"/>
          <p:cNvSpPr txBox="1">
            <a:spLocks noChangeArrowheads="1"/>
          </p:cNvSpPr>
          <p:nvPr/>
        </p:nvSpPr>
        <p:spPr bwMode="auto">
          <a:xfrm>
            <a:off x="698500" y="1601788"/>
            <a:ext cx="5930900" cy="366236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Four on offense and two on defense (Challenge variations: 3 vs. 2; 3 vs. 3).  Check with teacher on whether to use such a challenge) </a:t>
            </a:r>
          </a:p>
          <a:p>
            <a:pPr eaLnBrk="1" hangingPunct="1">
              <a:buFontTx/>
              <a:buAutoNum type="arabicPeriod"/>
            </a:pPr>
            <a:r>
              <a:rPr lang="en-US" altLang="x-none" sz="1600">
                <a:solidFill>
                  <a:srgbClr val="FF3300"/>
                </a:solidFill>
              </a:rPr>
              <a:t>Offense tries to score within 30 secs.; Defense tries to prevent score.</a:t>
            </a:r>
          </a:p>
          <a:p>
            <a:pPr eaLnBrk="1" hangingPunct="1">
              <a:buFontTx/>
              <a:buAutoNum type="arabicPeriod"/>
            </a:pPr>
            <a:r>
              <a:rPr lang="en-US" altLang="x-none" sz="1600">
                <a:solidFill>
                  <a:srgbClr val="FF3300"/>
                </a:solidFill>
              </a:rPr>
              <a:t>Ball cannot touch neither the cross bar nor the cones for the goal to count.</a:t>
            </a:r>
          </a:p>
          <a:p>
            <a:pPr eaLnBrk="1" hangingPunct="1">
              <a:buFontTx/>
              <a:buAutoNum type="arabicPeriod"/>
            </a:pPr>
            <a:r>
              <a:rPr lang="en-US" altLang="x-none" sz="1600">
                <a:solidFill>
                  <a:srgbClr val="FF0000"/>
                </a:solidFill>
              </a:rPr>
              <a:t>Offense cannot enter goal circle (10ft. radius around front of goal) </a:t>
            </a:r>
            <a:endParaRPr lang="en-US" altLang="x-none" sz="1600">
              <a:solidFill>
                <a:srgbClr val="FF3300"/>
              </a:solidFill>
            </a:endParaRPr>
          </a:p>
          <a:p>
            <a:pPr eaLnBrk="1" hangingPunct="1">
              <a:buFontTx/>
              <a:buAutoNum type="arabicPeriod"/>
            </a:pPr>
            <a:r>
              <a:rPr lang="en-US" altLang="x-none" sz="1600">
                <a:solidFill>
                  <a:srgbClr val="FF3300"/>
                </a:solidFill>
              </a:rPr>
              <a:t>Each new attempt starts at mid field </a:t>
            </a:r>
          </a:p>
          <a:p>
            <a:pPr eaLnBrk="1" hangingPunct="1">
              <a:buFontTx/>
              <a:buAutoNum type="arabicPeriod"/>
            </a:pPr>
            <a:r>
              <a:rPr lang="en-US" altLang="x-none" sz="1600">
                <a:solidFill>
                  <a:srgbClr val="FF3300"/>
                </a:solidFill>
              </a:rPr>
              <a:t>First team to 6 points wins game.</a:t>
            </a:r>
            <a:endParaRPr lang="en-US" altLang="x-none" sz="1000">
              <a:solidFill>
                <a:srgbClr val="FF3300"/>
              </a:solidFill>
            </a:endParaRPr>
          </a:p>
          <a:p>
            <a:pPr eaLnBrk="1" hangingPunct="1">
              <a:buFontTx/>
              <a:buAutoNum type="arabicPeriod"/>
            </a:pPr>
            <a:r>
              <a:rPr lang="en-US" altLang="x-none" sz="1600">
                <a:solidFill>
                  <a:srgbClr val="FF3300"/>
                </a:solidFill>
              </a:rPr>
              <a:t>How points are scored: </a:t>
            </a:r>
          </a:p>
          <a:p>
            <a:pPr eaLnBrk="1" hangingPunct="1"/>
            <a:r>
              <a:rPr lang="en-US" altLang="x-none" sz="1600">
                <a:solidFill>
                  <a:srgbClr val="FF3300"/>
                </a:solidFill>
              </a:rPr>
              <a:t>          Offense:  Goal = 1 point.</a:t>
            </a:r>
          </a:p>
          <a:p>
            <a:pPr eaLnBrk="1" hangingPunct="1"/>
            <a:r>
              <a:rPr lang="en-US" altLang="x-none" sz="1600">
                <a:solidFill>
                  <a:srgbClr val="FF3300"/>
                </a:solidFill>
              </a:rPr>
              <a:t>	   Defense:  Prevent a goal over 30 secs. = 1 pt.; Taking </a:t>
            </a:r>
          </a:p>
          <a:p>
            <a:pPr eaLnBrk="1" hangingPunct="1"/>
            <a:r>
              <a:rPr lang="en-US" altLang="x-none" sz="1600">
                <a:solidFill>
                  <a:srgbClr val="FF3300"/>
                </a:solidFill>
              </a:rPr>
              <a:t>          possession of ball = 2pts. (In both cases, offense starts over).    </a:t>
            </a:r>
          </a:p>
        </p:txBody>
      </p:sp>
      <p:sp>
        <p:nvSpPr>
          <p:cNvPr id="16388"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6390"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6391" name="Text Box 33"/>
          <p:cNvSpPr txBox="1">
            <a:spLocks noChangeArrowheads="1"/>
          </p:cNvSpPr>
          <p:nvPr/>
        </p:nvSpPr>
        <p:spPr bwMode="auto">
          <a:xfrm>
            <a:off x="685800" y="5486400"/>
            <a:ext cx="5943600" cy="184626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Goal on goal line (goal width:  8-10 ft.). </a:t>
            </a:r>
          </a:p>
          <a:p>
            <a:pPr eaLnBrk="1" hangingPunct="1">
              <a:buFont typeface="Lucida Grande" charset="0"/>
              <a:buChar char="•"/>
            </a:pPr>
            <a:r>
              <a:rPr lang="en-US" altLang="x-none" sz="1600">
                <a:solidFill>
                  <a:srgbClr val="FF0000"/>
                </a:solidFill>
              </a:rPr>
              <a:t>Depending on team size, players on both offense and defense rotate in after every play.</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r>
              <a:rPr lang="en-US" altLang="x-none" sz="1600">
                <a:solidFill>
                  <a:srgbClr val="FF0000"/>
                </a:solidFill>
              </a:rPr>
              <a:t>One team player uses a stopwatch to time the 30 secs. time limit   </a:t>
            </a:r>
          </a:p>
          <a:p>
            <a:pPr eaLnBrk="1" hangingPunct="1"/>
            <a:endParaRPr lang="en-US" altLang="x-none" sz="1600">
              <a:solidFill>
                <a:srgbClr val="FF0000"/>
              </a:solidFill>
            </a:endParaRPr>
          </a:p>
        </p:txBody>
      </p:sp>
      <p:pic>
        <p:nvPicPr>
          <p:cNvPr id="16392" name="Pictur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7391400"/>
            <a:ext cx="2103438"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52400" y="64770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defenders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7411"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a:t>
            </a:r>
          </a:p>
          <a:p>
            <a:pPr eaLnBrk="1" hangingPunct="1">
              <a:buFont typeface="Lucida Grande" charset="0"/>
              <a:buChar char="•"/>
            </a:pPr>
            <a:r>
              <a:rPr lang="en-US" altLang="x-none" sz="1400"/>
              <a:t>   Focus on what your players are doing well, and what is not working well.</a:t>
            </a:r>
          </a:p>
          <a:p>
            <a:pPr eaLnBrk="1" hangingPunct="1">
              <a:buFont typeface="Lucida Grande" charset="0"/>
              <a:buChar char="•"/>
            </a:pPr>
            <a:r>
              <a:rPr lang="en-US" altLang="x-none" sz="1400" b="1"/>
              <a:t>   Let them know! </a:t>
            </a:r>
            <a:r>
              <a:rPr lang="en-US" altLang="x-none" sz="1400" b="1">
                <a:sym typeface="Wingdings" charset="2"/>
              </a:rPr>
              <a:t></a:t>
            </a:r>
          </a:p>
        </p:txBody>
      </p:sp>
      <p:sp>
        <p:nvSpPr>
          <p:cNvPr id="17413"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590800"/>
            <a:ext cx="6332538" cy="36623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Drawing the defense away from goal.</a:t>
            </a:r>
          </a:p>
          <a:p>
            <a:pPr eaLnBrk="1" hangingPunct="1">
              <a:buFontTx/>
              <a:buAutoNum type="arabicPeriod"/>
            </a:pPr>
            <a:r>
              <a:rPr lang="en-US" altLang="x-none" sz="1400"/>
              <a:t>Supporting your teammate with ball by moving to open space. </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Use of one- and 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a:t>
            </a:r>
          </a:p>
          <a:p>
            <a:pPr eaLnBrk="1" hangingPunct="1">
              <a:buFontTx/>
              <a:buAutoNum type="arabicPeriod"/>
            </a:pPr>
            <a:r>
              <a:rPr lang="en-US" altLang="x-none" sz="1400"/>
              <a:t>Footwork, and knowing when to go for the deflection/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 When necessary, switching off.</a:t>
            </a:r>
          </a:p>
        </p:txBody>
      </p:sp>
      <p:sp>
        <p:nvSpPr>
          <p:cNvPr id="17415" name="Text Box 26"/>
          <p:cNvSpPr txBox="1">
            <a:spLocks noChangeArrowheads="1"/>
          </p:cNvSpPr>
          <p:nvPr/>
        </p:nvSpPr>
        <p:spPr bwMode="auto">
          <a:xfrm>
            <a:off x="2743200" y="457200"/>
            <a:ext cx="146367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Stayin’ Alive</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Two Goals Soccer </a:t>
            </a:r>
          </a:p>
        </p:txBody>
      </p:sp>
      <p:sp>
        <p:nvSpPr>
          <p:cNvPr id="18435" name="Text Box 33"/>
          <p:cNvSpPr txBox="1">
            <a:spLocks noChangeArrowheads="1"/>
          </p:cNvSpPr>
          <p:nvPr/>
        </p:nvSpPr>
        <p:spPr bwMode="auto">
          <a:xfrm>
            <a:off x="698500" y="1601788"/>
            <a:ext cx="5930900" cy="2432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Play 3 vs. 3, 4 vs. 4, or or 5 vs. 5 (Discuss your choice with the teacher).</a:t>
            </a:r>
          </a:p>
          <a:p>
            <a:pPr eaLnBrk="1" hangingPunct="1">
              <a:buFontTx/>
              <a:buAutoNum type="arabicPeriod"/>
            </a:pPr>
            <a:r>
              <a:rPr lang="en-US" altLang="x-none" sz="1600">
                <a:solidFill>
                  <a:srgbClr val="FF3300"/>
                </a:solidFill>
              </a:rPr>
              <a:t>Two small goals evenly spaced on each end line (goal size determined by teacher).  Teams can score on either goal.</a:t>
            </a:r>
          </a:p>
          <a:p>
            <a:pPr eaLnBrk="1" hangingPunct="1">
              <a:buFontTx/>
              <a:buAutoNum type="arabicPeriod"/>
            </a:pPr>
            <a:r>
              <a:rPr lang="en-US" altLang="x-none" sz="1600">
                <a:solidFill>
                  <a:srgbClr val="FF3300"/>
                </a:solidFill>
              </a:rPr>
              <a:t>No goalies!!</a:t>
            </a:r>
          </a:p>
          <a:p>
            <a:pPr eaLnBrk="1" hangingPunct="1">
              <a:buFontTx/>
              <a:buAutoNum type="arabicPeriod"/>
            </a:pPr>
            <a:r>
              <a:rPr lang="en-US" altLang="x-none" sz="1600">
                <a:solidFill>
                  <a:srgbClr val="FF3300"/>
                </a:solidFill>
              </a:rPr>
              <a:t>Ball cannot touch neither the cross bar nor the cones for the goal to count.</a:t>
            </a:r>
          </a:p>
          <a:p>
            <a:pPr eaLnBrk="1" hangingPunct="1"/>
            <a:endParaRPr lang="en-US" altLang="x-none" sz="1600">
              <a:solidFill>
                <a:srgbClr val="FF3300"/>
              </a:solidFill>
            </a:endParaRPr>
          </a:p>
        </p:txBody>
      </p:sp>
      <p:sp>
        <p:nvSpPr>
          <p:cNvPr id="18436"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18438"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18439" name="Text Box 33"/>
          <p:cNvSpPr txBox="1">
            <a:spLocks noChangeArrowheads="1"/>
          </p:cNvSpPr>
          <p:nvPr/>
        </p:nvSpPr>
        <p:spPr bwMode="auto">
          <a:xfrm>
            <a:off x="685800" y="4267200"/>
            <a:ext cx="5943600" cy="307816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Goals’ width:  8-10 ft.; Distance between goals can be adjusted.</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8" name="Rectangle 7"/>
          <p:cNvSpPr>
            <a:spLocks noChangeArrowheads="1"/>
          </p:cNvSpPr>
          <p:nvPr/>
        </p:nvSpPr>
        <p:spPr bwMode="auto">
          <a:xfrm>
            <a:off x="1905000" y="5181600"/>
            <a:ext cx="3276600" cy="19812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cxnSp>
        <p:nvCxnSpPr>
          <p:cNvPr id="11" name="Straight Connector 10"/>
          <p:cNvCxnSpPr>
            <a:cxnSpLocks noChangeShapeType="1"/>
          </p:cNvCxnSpPr>
          <p:nvPr/>
        </p:nvCxnSpPr>
        <p:spPr bwMode="auto">
          <a:xfrm rot="5400000">
            <a:off x="1753394" y="5714206"/>
            <a:ext cx="304800" cy="1588"/>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rot="5400000">
            <a:off x="1753394" y="6628606"/>
            <a:ext cx="304800" cy="1588"/>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rot="5400000">
            <a:off x="5028407" y="5714206"/>
            <a:ext cx="304800" cy="1587"/>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7" name="Straight Connector 16"/>
          <p:cNvCxnSpPr>
            <a:cxnSpLocks noChangeShapeType="1"/>
          </p:cNvCxnSpPr>
          <p:nvPr/>
        </p:nvCxnSpPr>
        <p:spPr bwMode="auto">
          <a:xfrm rot="5400000">
            <a:off x="5028407" y="6628606"/>
            <a:ext cx="304800" cy="1587"/>
          </a:xfrm>
          <a:prstGeom prst="line">
            <a:avLst/>
          </a:prstGeom>
          <a:noFill/>
          <a:ln w="50800" cap="rnd">
            <a:solidFill>
              <a:schemeClr val="bg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18445" name="Picture 17"/>
          <p:cNvPicPr>
            <a:picLocks noChangeAspect="1"/>
          </p:cNvPicPr>
          <p:nvPr/>
        </p:nvPicPr>
        <p:blipFill>
          <a:blip r:embed="rId2">
            <a:extLst>
              <a:ext uri="{28A0092B-C50C-407E-A947-70E740481C1C}">
                <a14:useLocalDpi xmlns:a14="http://schemas.microsoft.com/office/drawing/2010/main" val="0"/>
              </a:ext>
            </a:extLst>
          </a:blip>
          <a:srcRect l="28522" t="37793" r="57115" b="40141"/>
          <a:stretch>
            <a:fillRect/>
          </a:stretch>
        </p:blipFill>
        <p:spPr bwMode="auto">
          <a:xfrm>
            <a:off x="1066800" y="5181600"/>
            <a:ext cx="673100"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18"/>
          <p:cNvPicPr>
            <a:picLocks noChangeAspect="1"/>
          </p:cNvPicPr>
          <p:nvPr/>
        </p:nvPicPr>
        <p:blipFill>
          <a:blip r:embed="rId3">
            <a:extLst>
              <a:ext uri="{28A0092B-C50C-407E-A947-70E740481C1C}">
                <a14:useLocalDpi xmlns:a14="http://schemas.microsoft.com/office/drawing/2010/main" val="0"/>
              </a:ext>
            </a:extLst>
          </a:blip>
          <a:srcRect b="23256"/>
          <a:stretch>
            <a:fillRect/>
          </a:stretch>
        </p:blipFill>
        <p:spPr bwMode="auto">
          <a:xfrm>
            <a:off x="2667000" y="7467600"/>
            <a:ext cx="16764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52400" y="67056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How might you be able to “stretch the defense” (i.e., force defenders to spread out)?  How can you take advantage of the second goal?</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19459"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  Do they take advantage of the two goals option</a:t>
            </a:r>
          </a:p>
          <a:p>
            <a:pPr eaLnBrk="1" hangingPunct="1">
              <a:buFont typeface="Lucida Grande" charset="0"/>
              <a:buChar char="•"/>
            </a:pPr>
            <a:r>
              <a:rPr lang="en-US" altLang="x-none" sz="1400"/>
              <a:t>   REMEMBER: Focus on what your players are doing well, and what is not </a:t>
            </a:r>
          </a:p>
          <a:p>
            <a:pPr eaLnBrk="1" hangingPunct="1"/>
            <a:r>
              <a:rPr lang="en-US" altLang="x-none" sz="1400"/>
              <a:t>     working well.  </a:t>
            </a:r>
            <a:r>
              <a:rPr lang="en-US" altLang="x-none" sz="1400" b="1"/>
              <a:t>Let them know! </a:t>
            </a:r>
            <a:r>
              <a:rPr lang="en-US" altLang="x-none" sz="1400" b="1">
                <a:sym typeface="Wingdings" charset="2"/>
              </a:rPr>
              <a:t></a:t>
            </a:r>
          </a:p>
        </p:txBody>
      </p:sp>
      <p:sp>
        <p:nvSpPr>
          <p:cNvPr id="19461"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514600"/>
            <a:ext cx="6332538" cy="4094163"/>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Drawing the defense away from goals.</a:t>
            </a:r>
          </a:p>
          <a:p>
            <a:pPr eaLnBrk="1" hangingPunct="1">
              <a:buFontTx/>
              <a:buAutoNum type="arabicPeriod"/>
            </a:pPr>
            <a:r>
              <a:rPr lang="en-US" altLang="x-none" sz="1400"/>
              <a:t>Taking advantage of the added goal.</a:t>
            </a:r>
          </a:p>
          <a:p>
            <a:pPr eaLnBrk="1" hangingPunct="1">
              <a:buFontTx/>
              <a:buAutoNum type="arabicPeriod"/>
            </a:pPr>
            <a:r>
              <a:rPr lang="en-US" altLang="x-none" sz="1400"/>
              <a:t>Supporting your teammate with the ball, by moving to open space. </a:t>
            </a:r>
          </a:p>
          <a:p>
            <a:pPr eaLnBrk="1" hangingPunct="1">
              <a:buFontTx/>
              <a:buAutoNum type="arabicPeriod"/>
            </a:pPr>
            <a:r>
              <a:rPr lang="en-US" altLang="x-none" sz="1400"/>
              <a:t>Continuously scanning to determine position and movement of teammates and opponents (Is the other goal a better option?  Is a teammate in a good position at the other goal?). </a:t>
            </a:r>
          </a:p>
          <a:p>
            <a:pPr eaLnBrk="1" hangingPunct="1">
              <a:buFontTx/>
              <a:buAutoNum type="arabicPeriod"/>
            </a:pPr>
            <a:r>
              <a:rPr lang="en-US" altLang="x-none" sz="1400"/>
              <a:t>Decide when to go one-on-one or use one-/two-touch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Who defends which goal? </a:t>
            </a:r>
          </a:p>
          <a:p>
            <a:pPr eaLnBrk="1" hangingPunct="1">
              <a:buFontTx/>
              <a:buAutoNum type="arabicPeriod"/>
            </a:pPr>
            <a:r>
              <a:rPr lang="en-US" altLang="x-none" sz="1400"/>
              <a:t>Footwork, and knowing when to go for the deflection/take-away.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a:t>
            </a:r>
          </a:p>
        </p:txBody>
      </p:sp>
      <p:sp>
        <p:nvSpPr>
          <p:cNvPr id="19463" name="Text Box 26"/>
          <p:cNvSpPr txBox="1">
            <a:spLocks noChangeArrowheads="1"/>
          </p:cNvSpPr>
          <p:nvPr/>
        </p:nvSpPr>
        <p:spPr bwMode="auto">
          <a:xfrm>
            <a:off x="2533650" y="457200"/>
            <a:ext cx="1882775"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Two Goal Soccer</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447800" y="5181600"/>
            <a:ext cx="4191000" cy="26670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sp>
        <p:nvSpPr>
          <p:cNvPr id="20483" name="Text Box 26"/>
          <p:cNvSpPr txBox="1">
            <a:spLocks noChangeArrowheads="1"/>
          </p:cNvSpPr>
          <p:nvPr/>
        </p:nvSpPr>
        <p:spPr bwMode="auto">
          <a:xfrm>
            <a:off x="663575" y="844550"/>
            <a:ext cx="5965825" cy="5238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800" b="1" i="1">
                <a:solidFill>
                  <a:srgbClr val="FF3300"/>
                </a:solidFill>
              </a:rPr>
              <a:t>End-zone Soccer </a:t>
            </a:r>
          </a:p>
        </p:txBody>
      </p:sp>
      <p:sp>
        <p:nvSpPr>
          <p:cNvPr id="20484" name="Text Box 33"/>
          <p:cNvSpPr txBox="1">
            <a:spLocks noChangeArrowheads="1"/>
          </p:cNvSpPr>
          <p:nvPr/>
        </p:nvSpPr>
        <p:spPr bwMode="auto">
          <a:xfrm>
            <a:off x="698500" y="1601788"/>
            <a:ext cx="5930900" cy="16922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b="1" i="1">
                <a:solidFill>
                  <a:srgbClr val="FF3300"/>
                </a:solidFill>
              </a:rPr>
              <a:t>     Game format / rules:</a:t>
            </a:r>
          </a:p>
          <a:p>
            <a:pPr eaLnBrk="1" hangingPunct="1">
              <a:buFontTx/>
              <a:buAutoNum type="arabicPeriod"/>
            </a:pPr>
            <a:r>
              <a:rPr lang="en-US" altLang="x-none" sz="1600">
                <a:solidFill>
                  <a:srgbClr val="FF3300"/>
                </a:solidFill>
              </a:rPr>
              <a:t>Play 4 vs. 4, or or 5 vs. 5 (Discuss your choice with the teacher).</a:t>
            </a:r>
          </a:p>
          <a:p>
            <a:pPr eaLnBrk="1" hangingPunct="1">
              <a:buFontTx/>
              <a:buAutoNum type="arabicPeriod"/>
            </a:pPr>
            <a:r>
              <a:rPr lang="en-US" altLang="x-none" sz="1600">
                <a:solidFill>
                  <a:srgbClr val="FF3300"/>
                </a:solidFill>
              </a:rPr>
              <a:t>Entire end-line is the goal.</a:t>
            </a:r>
          </a:p>
          <a:p>
            <a:pPr eaLnBrk="1" hangingPunct="1">
              <a:buFontTx/>
              <a:buAutoNum type="arabicPeriod"/>
            </a:pPr>
            <a:r>
              <a:rPr lang="en-US" altLang="x-none" sz="1600">
                <a:solidFill>
                  <a:srgbClr val="FF3300"/>
                </a:solidFill>
              </a:rPr>
              <a:t>Goals are scored by passing to a teammate in a the end-zone who must us a sole trap to bring the ball to a complete stop.</a:t>
            </a:r>
          </a:p>
          <a:p>
            <a:pPr eaLnBrk="1" hangingPunct="1">
              <a:buFontTx/>
              <a:buAutoNum type="arabicPeriod"/>
            </a:pPr>
            <a:r>
              <a:rPr lang="en-US" altLang="x-none" sz="1600">
                <a:solidFill>
                  <a:srgbClr val="FF3300"/>
                </a:solidFill>
              </a:rPr>
              <a:t>No goalies!!</a:t>
            </a:r>
          </a:p>
        </p:txBody>
      </p:sp>
      <p:sp>
        <p:nvSpPr>
          <p:cNvPr id="20485" name="Text Box 3"/>
          <p:cNvSpPr txBox="1">
            <a:spLocks noChangeArrowheads="1"/>
          </p:cNvSpPr>
          <p:nvPr/>
        </p:nvSpPr>
        <p:spPr bwMode="auto">
          <a:xfrm>
            <a:off x="1828800" y="304800"/>
            <a:ext cx="3170238" cy="4000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2000" b="1">
                <a:solidFill>
                  <a:srgbClr val="FF0000"/>
                </a:solidFill>
              </a:rPr>
              <a:t>TEAM PRACTICE CARD</a:t>
            </a:r>
          </a:p>
        </p:txBody>
      </p:sp>
      <p:sp>
        <p:nvSpPr>
          <p:cNvPr id="20487" name="Text Box 8"/>
          <p:cNvSpPr txBox="1">
            <a:spLocks noChangeArrowheads="1"/>
          </p:cNvSpPr>
          <p:nvPr/>
        </p:nvSpPr>
        <p:spPr bwMode="auto">
          <a:xfrm>
            <a:off x="5259388" y="0"/>
            <a:ext cx="163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Players’ Side</a:t>
            </a:r>
          </a:p>
        </p:txBody>
      </p:sp>
      <p:sp>
        <p:nvSpPr>
          <p:cNvPr id="20488" name="Text Box 33"/>
          <p:cNvSpPr txBox="1">
            <a:spLocks noChangeArrowheads="1"/>
          </p:cNvSpPr>
          <p:nvPr/>
        </p:nvSpPr>
        <p:spPr bwMode="auto">
          <a:xfrm>
            <a:off x="685800" y="3657600"/>
            <a:ext cx="5943600" cy="455453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1800" b="1" i="1">
                <a:solidFill>
                  <a:srgbClr val="FF0000"/>
                </a:solidFill>
              </a:rPr>
              <a:t>Organization:</a:t>
            </a:r>
          </a:p>
          <a:p>
            <a:pPr eaLnBrk="1" hangingPunct="1">
              <a:buFont typeface="Lucida Grande" charset="0"/>
              <a:buChar char="•"/>
            </a:pPr>
            <a:r>
              <a:rPr lang="en-US" altLang="x-none" sz="1600">
                <a:solidFill>
                  <a:srgbClr val="FF0000"/>
                </a:solidFill>
              </a:rPr>
              <a:t>End-zones should remain narrow (4-5 ft. with).</a:t>
            </a:r>
          </a:p>
          <a:p>
            <a:pPr eaLnBrk="1" hangingPunct="1">
              <a:buFont typeface="Lucida Grande" charset="0"/>
              <a:buChar char="•"/>
            </a:pPr>
            <a:r>
              <a:rPr lang="en-US" altLang="x-none" sz="1600">
                <a:solidFill>
                  <a:srgbClr val="FF0000"/>
                </a:solidFill>
              </a:rPr>
              <a:t>Field width can be adjusted as well (wider field = increased scoring opportunities). </a:t>
            </a:r>
          </a:p>
          <a:p>
            <a:pPr eaLnBrk="1" hangingPunct="1">
              <a:buFont typeface="Lucida Grande" charset="0"/>
              <a:buChar char="•"/>
            </a:pPr>
            <a:r>
              <a:rPr lang="en-US" altLang="x-none" sz="1600">
                <a:solidFill>
                  <a:srgbClr val="FF0000"/>
                </a:solidFill>
              </a:rPr>
              <a:t>Teams always wear different colored pinnies.</a:t>
            </a: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buFont typeface="Lucida Grande" charset="0"/>
              <a:buChar char="•"/>
            </a:pPr>
            <a:endParaRPr lang="en-US" altLang="x-none" sz="1600">
              <a:solidFill>
                <a:srgbClr val="FF0000"/>
              </a:solidFill>
            </a:endParaRPr>
          </a:p>
          <a:p>
            <a:pPr eaLnBrk="1" hangingPunct="1"/>
            <a:endParaRPr lang="en-US" altLang="x-none" sz="1600">
              <a:solidFill>
                <a:srgbClr val="FF0000"/>
              </a:solidFill>
            </a:endParaRPr>
          </a:p>
        </p:txBody>
      </p:sp>
      <p:sp>
        <p:nvSpPr>
          <p:cNvPr id="8" name="Rectangle 7"/>
          <p:cNvSpPr>
            <a:spLocks noChangeArrowheads="1"/>
          </p:cNvSpPr>
          <p:nvPr/>
        </p:nvSpPr>
        <p:spPr bwMode="auto">
          <a:xfrm>
            <a:off x="1905000" y="5181600"/>
            <a:ext cx="3276600" cy="2667000"/>
          </a:xfrm>
          <a:prstGeom prst="rect">
            <a:avLst/>
          </a:prstGeom>
          <a:solidFill>
            <a:srgbClr val="24C335"/>
          </a:solidFill>
          <a:ln w="50800">
            <a:solidFill>
              <a:srgbClr val="FF0000"/>
            </a:solidFill>
            <a:miter lim="800000"/>
            <a:headEnd/>
            <a:tailEnd/>
          </a:ln>
          <a:effectLst>
            <a:outerShdw blurRad="40000" dist="23000" dir="5400000" rotWithShape="0">
              <a:srgbClr val="000000">
                <a:alpha val="34999"/>
              </a:srgbClr>
            </a:outerShdw>
          </a:effectLst>
        </p:spPr>
        <p:txBody>
          <a:bodyPr anchor="ct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endParaRPr lang="x-none" altLang="x-none" sz="1800">
              <a:solidFill>
                <a:srgbClr val="FFFFFF"/>
              </a:solidFill>
              <a:latin typeface="Arial" charset="0"/>
            </a:endParaRPr>
          </a:p>
        </p:txBody>
      </p:sp>
      <p:cxnSp>
        <p:nvCxnSpPr>
          <p:cNvPr id="20" name="Straight Connector 19"/>
          <p:cNvCxnSpPr>
            <a:cxnSpLocks noChangeShapeType="1"/>
          </p:cNvCxnSpPr>
          <p:nvPr/>
        </p:nvCxnSpPr>
        <p:spPr bwMode="auto">
          <a:xfrm rot="5400000">
            <a:off x="-266699" y="6515100"/>
            <a:ext cx="2667000" cy="3175"/>
          </a:xfrm>
          <a:prstGeom prst="line">
            <a:avLst/>
          </a:prstGeom>
          <a:noFill/>
          <a:ln w="25400">
            <a:solidFill>
              <a:schemeClr val="tx1"/>
            </a:solidFill>
            <a:round/>
            <a:headEnd type="stealth" w="lg" len="lg"/>
            <a:tailEnd type="stealth" w="lg" len="lg"/>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1"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52400" y="6705600"/>
            <a:ext cx="6324600" cy="19081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Possible questions to ask your players:</a:t>
            </a:r>
          </a:p>
          <a:p>
            <a:pPr eaLnBrk="1" hangingPunct="1">
              <a:buFontTx/>
              <a:buAutoNum type="arabicPeriod"/>
            </a:pPr>
            <a:r>
              <a:rPr lang="en-US" altLang="x-none" sz="1400"/>
              <a:t>What do you focus on as defender?  </a:t>
            </a:r>
          </a:p>
          <a:p>
            <a:pPr eaLnBrk="1" hangingPunct="1">
              <a:buFontTx/>
              <a:buAutoNum type="arabicPeriod"/>
            </a:pPr>
            <a:r>
              <a:rPr lang="en-US" altLang="x-none" sz="1400"/>
              <a:t>What to focus on when your team is in possession of ball?  </a:t>
            </a:r>
          </a:p>
          <a:p>
            <a:pPr eaLnBrk="1" hangingPunct="1">
              <a:buFontTx/>
              <a:buAutoNum type="arabicPeriod"/>
            </a:pPr>
            <a:r>
              <a:rPr lang="en-US" altLang="x-none" sz="1400"/>
              <a:t>When your team is in ball possession, how might you be able to “stretch the defense” (i.e., force defenders to spread out)?</a:t>
            </a:r>
          </a:p>
          <a:p>
            <a:pPr eaLnBrk="1" hangingPunct="1">
              <a:buFontTx/>
              <a:buAutoNum type="arabicPeriod"/>
            </a:pPr>
            <a:r>
              <a:rPr lang="en-US" altLang="x-none" sz="1400"/>
              <a:t>When is it a good or bad time to dribble with the ball?</a:t>
            </a:r>
          </a:p>
          <a:p>
            <a:pPr eaLnBrk="1" hangingPunct="1">
              <a:buFontTx/>
              <a:buAutoNum type="arabicPeriod"/>
            </a:pPr>
            <a:r>
              <a:rPr lang="en-US" altLang="x-none" sz="1400"/>
              <a:t>What can you do to know where your teammates are? </a:t>
            </a:r>
          </a:p>
          <a:p>
            <a:pPr eaLnBrk="1" hangingPunct="1">
              <a:buFontTx/>
              <a:buAutoNum type="arabicPeriod"/>
            </a:pPr>
            <a:r>
              <a:rPr lang="en-US" altLang="x-none" sz="1400"/>
              <a:t>When would be the better time to try and intercept a pass?  </a:t>
            </a:r>
          </a:p>
        </p:txBody>
      </p:sp>
      <p:sp>
        <p:nvSpPr>
          <p:cNvPr id="21507" name="Text Box 3"/>
          <p:cNvSpPr txBox="1">
            <a:spLocks noChangeArrowheads="1"/>
          </p:cNvSpPr>
          <p:nvPr/>
        </p:nvSpPr>
        <p:spPr bwMode="auto">
          <a:xfrm>
            <a:off x="152400" y="914400"/>
            <a:ext cx="6324600" cy="14779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Teacher / Team Coach:</a:t>
            </a:r>
          </a:p>
          <a:p>
            <a:pPr eaLnBrk="1" hangingPunct="1">
              <a:buFont typeface="Lucida Grande" charset="0"/>
              <a:buChar char="•"/>
            </a:pPr>
            <a:r>
              <a:rPr lang="en-US" altLang="x-none" sz="1400"/>
              <a:t>   With each practice, have  specific focus (see “Focus of this Practice Game”).</a:t>
            </a:r>
          </a:p>
          <a:p>
            <a:pPr eaLnBrk="1" hangingPunct="1">
              <a:buFont typeface="Lucida Grande" charset="0"/>
              <a:buChar char="•"/>
            </a:pPr>
            <a:r>
              <a:rPr lang="en-US" altLang="x-none" sz="1400"/>
              <a:t>   What do you see happening?  How do the defenders defend space?  How well does</a:t>
            </a:r>
          </a:p>
          <a:p>
            <a:pPr eaLnBrk="1" hangingPunct="1"/>
            <a:r>
              <a:rPr lang="en-US" altLang="x-none" sz="1400"/>
              <a:t>     the offense manage the ball?  Do they take advantage of the two goals option</a:t>
            </a:r>
          </a:p>
          <a:p>
            <a:pPr eaLnBrk="1" hangingPunct="1">
              <a:buFont typeface="Lucida Grande" charset="0"/>
              <a:buChar char="•"/>
            </a:pPr>
            <a:r>
              <a:rPr lang="en-US" altLang="x-none" sz="1400"/>
              <a:t>   REMEMBER: Focus on what your players are doing well, and what is not </a:t>
            </a:r>
          </a:p>
          <a:p>
            <a:pPr eaLnBrk="1" hangingPunct="1"/>
            <a:r>
              <a:rPr lang="en-US" altLang="x-none" sz="1400"/>
              <a:t>     working well.  </a:t>
            </a:r>
            <a:r>
              <a:rPr lang="en-US" altLang="x-none" sz="1400" b="1"/>
              <a:t>Let them know! </a:t>
            </a:r>
            <a:r>
              <a:rPr lang="en-US" altLang="x-none" sz="1400" b="1">
                <a:sym typeface="Wingdings" charset="2"/>
              </a:rPr>
              <a:t></a:t>
            </a:r>
          </a:p>
        </p:txBody>
      </p:sp>
      <p:sp>
        <p:nvSpPr>
          <p:cNvPr id="21509" name="Text Box 8"/>
          <p:cNvSpPr txBox="1">
            <a:spLocks noChangeArrowheads="1"/>
          </p:cNvSpPr>
          <p:nvPr/>
        </p:nvSpPr>
        <p:spPr bwMode="auto">
          <a:xfrm>
            <a:off x="3810000" y="0"/>
            <a:ext cx="3089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r" eaLnBrk="1" hangingPunct="1"/>
            <a:r>
              <a:rPr lang="en-US" altLang="x-none" sz="2000" b="1" i="1"/>
              <a:t>Teacher/Team Coach Side</a:t>
            </a:r>
          </a:p>
        </p:txBody>
      </p:sp>
      <p:sp>
        <p:nvSpPr>
          <p:cNvPr id="9" name="Text Box 5"/>
          <p:cNvSpPr txBox="1">
            <a:spLocks noChangeArrowheads="1"/>
          </p:cNvSpPr>
          <p:nvPr/>
        </p:nvSpPr>
        <p:spPr bwMode="auto">
          <a:xfrm>
            <a:off x="152400" y="2497138"/>
            <a:ext cx="6332538" cy="4094162"/>
          </a:xfrm>
          <a:prstGeom prst="rect">
            <a:avLst/>
          </a:prstGeom>
          <a:noFill/>
          <a:ln w="25400">
            <a:solidFill>
              <a:schemeClr val="tx1"/>
            </a:solidFill>
            <a:miter lim="800000"/>
            <a:headEnd/>
            <a:tailEnd/>
          </a:ln>
        </p:spPr>
        <p:txBody>
          <a:bodyPr anchor="ctr" anchorCtr="1">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eaLnBrk="1" hangingPunct="1"/>
            <a:r>
              <a:rPr lang="en-US" altLang="x-none" sz="2000" b="1" i="1"/>
              <a:t>Focus of this Practice Game: </a:t>
            </a:r>
          </a:p>
          <a:p>
            <a:pPr eaLnBrk="1" hangingPunct="1"/>
            <a:r>
              <a:rPr lang="en-US" altLang="x-none" sz="1800" b="1" i="1"/>
              <a:t>Offensive: </a:t>
            </a:r>
          </a:p>
          <a:p>
            <a:pPr eaLnBrk="1" hangingPunct="1">
              <a:buFontTx/>
              <a:buAutoNum type="arabicPeriod"/>
            </a:pPr>
            <a:r>
              <a:rPr lang="en-US" altLang="x-none" sz="1400"/>
              <a:t>Managing ball possession. </a:t>
            </a:r>
          </a:p>
          <a:p>
            <a:pPr eaLnBrk="1" hangingPunct="1">
              <a:buFontTx/>
              <a:buAutoNum type="arabicPeriod"/>
            </a:pPr>
            <a:r>
              <a:rPr lang="en-US" altLang="x-none" sz="1400"/>
              <a:t>Taking advantage of the large goal. </a:t>
            </a:r>
          </a:p>
          <a:p>
            <a:pPr eaLnBrk="1" hangingPunct="1">
              <a:buFontTx/>
              <a:buAutoNum type="arabicPeriod"/>
            </a:pPr>
            <a:r>
              <a:rPr lang="en-US" altLang="x-none" sz="1400"/>
              <a:t>Supporting your teammate with the ball, by moving to open space. </a:t>
            </a:r>
          </a:p>
          <a:p>
            <a:pPr eaLnBrk="1" hangingPunct="1">
              <a:buFontTx/>
              <a:buAutoNum type="arabicPeriod"/>
            </a:pPr>
            <a:r>
              <a:rPr lang="en-US" altLang="x-none" sz="1400"/>
              <a:t>Continuously scanning to determine position and movement of teammates and opponents (Is the other goal a better option?  Is a teammate in a good position at the other goal?). </a:t>
            </a:r>
          </a:p>
          <a:p>
            <a:pPr eaLnBrk="1" hangingPunct="1">
              <a:buFontTx/>
              <a:buAutoNum type="arabicPeriod"/>
            </a:pPr>
            <a:r>
              <a:rPr lang="en-US" altLang="x-none" sz="1400"/>
              <a:t>Decide when to go one-on-one or use one-/two-touch passes (e.g. give and go’s).</a:t>
            </a:r>
          </a:p>
          <a:p>
            <a:pPr eaLnBrk="1" hangingPunct="1"/>
            <a:endParaRPr lang="en-US" altLang="x-none" sz="800"/>
          </a:p>
          <a:p>
            <a:pPr eaLnBrk="1" hangingPunct="1"/>
            <a:r>
              <a:rPr lang="en-US" altLang="x-none" sz="1800" b="1" i="1"/>
              <a:t>Defense:  </a:t>
            </a:r>
          </a:p>
          <a:p>
            <a:pPr eaLnBrk="1" hangingPunct="1">
              <a:buFontTx/>
              <a:buAutoNum type="arabicPeriod"/>
            </a:pPr>
            <a:r>
              <a:rPr lang="en-US" altLang="x-none" sz="1400"/>
              <a:t>Knowing when to guard space vs. an opponent. Who defends which part of the goal (i.e., the end-zone)? </a:t>
            </a:r>
          </a:p>
          <a:p>
            <a:pPr eaLnBrk="1" hangingPunct="1">
              <a:buFontTx/>
              <a:buAutoNum type="arabicPeriod"/>
            </a:pPr>
            <a:r>
              <a:rPr lang="en-US" altLang="x-none" sz="1400"/>
              <a:t>Footwork, and knowing when to go for the deflection/ take-away. </a:t>
            </a:r>
          </a:p>
          <a:p>
            <a:pPr eaLnBrk="1" hangingPunct="1">
              <a:buFontTx/>
              <a:buAutoNum type="arabicPeriod"/>
            </a:pPr>
            <a:r>
              <a:rPr lang="en-US" altLang="x-none" sz="1400"/>
              <a:t>Reading the opponents’ positioning and moves.</a:t>
            </a:r>
          </a:p>
          <a:p>
            <a:pPr eaLnBrk="1" hangingPunct="1">
              <a:buFontTx/>
              <a:buAutoNum type="arabicPeriod"/>
            </a:pPr>
            <a:r>
              <a:rPr lang="en-US" altLang="x-none" sz="1400"/>
              <a:t>Continuously scanning to determine position and movement of teammates and opponents. </a:t>
            </a:r>
          </a:p>
          <a:p>
            <a:pPr eaLnBrk="1" hangingPunct="1">
              <a:buFontTx/>
              <a:buAutoNum type="arabicPeriod"/>
            </a:pPr>
            <a:r>
              <a:rPr lang="en-US" altLang="x-none" sz="1400"/>
              <a:t>Communicate with your teammate(s).</a:t>
            </a:r>
          </a:p>
        </p:txBody>
      </p:sp>
      <p:sp>
        <p:nvSpPr>
          <p:cNvPr id="21511" name="Text Box 26"/>
          <p:cNvSpPr txBox="1">
            <a:spLocks noChangeArrowheads="1"/>
          </p:cNvSpPr>
          <p:nvPr/>
        </p:nvSpPr>
        <p:spPr bwMode="auto">
          <a:xfrm>
            <a:off x="2538413" y="457200"/>
            <a:ext cx="1873250" cy="369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charset="0"/>
                <a:ea typeface="ＭＳ Ｐゴシック" charset="-128"/>
              </a:defRPr>
            </a:lvl1pPr>
            <a:lvl2pPr marL="37931725" indent="-37474525" eaLnBrk="0" hangingPunct="0">
              <a:defRPr sz="2400">
                <a:solidFill>
                  <a:schemeClr val="tx1"/>
                </a:solidFill>
                <a:latin typeface="Times New Roman" charset="0"/>
                <a:ea typeface="ＭＳ Ｐゴシック" charset="-128"/>
              </a:defRPr>
            </a:lvl2pPr>
            <a:lvl3pPr eaLnBrk="0" hangingPunct="0">
              <a:defRPr sz="2400">
                <a:solidFill>
                  <a:schemeClr val="tx1"/>
                </a:solidFill>
                <a:latin typeface="Times New Roman" charset="0"/>
                <a:ea typeface="ＭＳ Ｐゴシック" charset="-128"/>
              </a:defRPr>
            </a:lvl3pPr>
            <a:lvl4pPr eaLnBrk="0" hangingPunct="0">
              <a:defRPr sz="2400">
                <a:solidFill>
                  <a:schemeClr val="tx1"/>
                </a:solidFill>
                <a:latin typeface="Times New Roman" charset="0"/>
                <a:ea typeface="ＭＳ Ｐゴシック" charset="-128"/>
              </a:defRPr>
            </a:lvl4pPr>
            <a:lvl5pPr eaLnBrk="0" hangingPunct="0">
              <a:defRPr sz="2400">
                <a:solidFill>
                  <a:schemeClr val="tx1"/>
                </a:solidFill>
                <a:latin typeface="Times New Roman" charset="0"/>
                <a:ea typeface="ＭＳ Ｐゴシック" charset="-128"/>
              </a:defRPr>
            </a:lvl5pPr>
            <a:lvl6pPr marL="457200" eaLnBrk="0" fontAlgn="base" hangingPunct="0">
              <a:spcBef>
                <a:spcPct val="0"/>
              </a:spcBef>
              <a:spcAft>
                <a:spcPct val="0"/>
              </a:spcAft>
              <a:defRPr sz="2400">
                <a:solidFill>
                  <a:schemeClr val="tx1"/>
                </a:solidFill>
                <a:latin typeface="Times New Roman" charset="0"/>
                <a:ea typeface="ＭＳ Ｐゴシック" charset="-128"/>
              </a:defRPr>
            </a:lvl6pPr>
            <a:lvl7pPr marL="914400" eaLnBrk="0" fontAlgn="base" hangingPunct="0">
              <a:spcBef>
                <a:spcPct val="0"/>
              </a:spcBef>
              <a:spcAft>
                <a:spcPct val="0"/>
              </a:spcAft>
              <a:defRPr sz="2400">
                <a:solidFill>
                  <a:schemeClr val="tx1"/>
                </a:solidFill>
                <a:latin typeface="Times New Roman" charset="0"/>
                <a:ea typeface="ＭＳ Ｐゴシック" charset="-128"/>
              </a:defRPr>
            </a:lvl7pPr>
            <a:lvl8pPr marL="1371600" eaLnBrk="0" fontAlgn="base" hangingPunct="0">
              <a:spcBef>
                <a:spcPct val="0"/>
              </a:spcBef>
              <a:spcAft>
                <a:spcPct val="0"/>
              </a:spcAft>
              <a:defRPr sz="2400">
                <a:solidFill>
                  <a:schemeClr val="tx1"/>
                </a:solidFill>
                <a:latin typeface="Times New Roman" charset="0"/>
                <a:ea typeface="ＭＳ Ｐゴシック" charset="-128"/>
              </a:defRPr>
            </a:lvl8pPr>
            <a:lvl9pPr marL="1828800" eaLnBrk="0" fontAlgn="base" hangingPunct="0">
              <a:spcBef>
                <a:spcPct val="0"/>
              </a:spcBef>
              <a:spcAft>
                <a:spcPct val="0"/>
              </a:spcAft>
              <a:defRPr sz="2400">
                <a:solidFill>
                  <a:schemeClr val="tx1"/>
                </a:solidFill>
                <a:latin typeface="Times New Roman" charset="0"/>
                <a:ea typeface="ＭＳ Ｐゴシック" charset="-128"/>
              </a:defRPr>
            </a:lvl9pPr>
          </a:lstStyle>
          <a:p>
            <a:pPr algn="ctr" eaLnBrk="1" hangingPunct="1"/>
            <a:r>
              <a:rPr lang="en-US" altLang="x-none" sz="1800" b="1" i="1">
                <a:solidFill>
                  <a:srgbClr val="000000"/>
                </a:solidFill>
              </a:rPr>
              <a:t>End-zone Soccer</a:t>
            </a:r>
          </a:p>
        </p:txBody>
      </p:sp>
      <p:sp>
        <p:nvSpPr>
          <p:cNvPr id="8" name="Rectangle 11"/>
          <p:cNvSpPr>
            <a:spLocks noChangeArrowheads="1"/>
          </p:cNvSpPr>
          <p:nvPr/>
        </p:nvSpPr>
        <p:spPr bwMode="auto">
          <a:xfrm>
            <a:off x="1600200" y="874395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r>
              <a:rPr lang="en-US" altLang="x-none" sz="1000" b="1" i="1" dirty="0">
                <a:latin typeface="Times New Roman" charset="0"/>
              </a:rPr>
              <a:t> </a:t>
            </a:r>
            <a:r>
              <a:rPr lang="en-US" altLang="x-none" sz="1000" b="1" i="1" dirty="0" smtClean="0">
                <a:latin typeface="Times New Roman" charset="0"/>
              </a:rPr>
              <a:t>From Complete Guide to Sport Education (3rd ed.); Siedentop, Hastie, </a:t>
            </a:r>
          </a:p>
          <a:p>
            <a:pPr algn="r" eaLnBrk="1" hangingPunct="1"/>
            <a:r>
              <a:rPr lang="en-US" altLang="x-none" sz="1000" b="1" i="1" dirty="0" smtClean="0">
                <a:latin typeface="Times New Roman" charset="0"/>
              </a:rPr>
              <a:t>&amp; van der Mars, 2020, Champaign, IL:  Human Kinetics</a:t>
            </a:r>
            <a:endParaRPr lang="en-US" altLang="x-none" sz="1000" b="1" dirty="0">
              <a:latin typeface="Times New Roman"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21459</TotalTime>
  <Words>3851</Words>
  <Application>Microsoft Office PowerPoint</Application>
  <PresentationFormat>On-screen Show (4:3)</PresentationFormat>
  <Paragraphs>444</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ＭＳ Ｐゴシック</vt:lpstr>
      <vt:lpstr>Arial</vt:lpstr>
      <vt:lpstr>Lucida Grande</vt:lpstr>
      <vt:lpstr>Times New Roman</vt:lpstr>
      <vt:lpstr>Wingdings</vt:lpstr>
      <vt:lpstr>Default Design</vt:lpstr>
      <vt:lpstr>Team Practice Cards for conducting Team Practices in Soccer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OSU/CN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Hans van der Mars</dc:creator>
  <cp:lastModifiedBy>Melissa Feld</cp:lastModifiedBy>
  <cp:revision>75</cp:revision>
  <dcterms:created xsi:type="dcterms:W3CDTF">2010-06-02T21:02:56Z</dcterms:created>
  <dcterms:modified xsi:type="dcterms:W3CDTF">2019-01-22T20:07:55Z</dcterms:modified>
</cp:coreProperties>
</file>