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81" r:id="rId3"/>
    <p:sldId id="272" r:id="rId4"/>
    <p:sldId id="282" r:id="rId5"/>
    <p:sldId id="277" r:id="rId6"/>
    <p:sldId id="283" r:id="rId7"/>
    <p:sldId id="278" r:id="rId8"/>
    <p:sldId id="284" r:id="rId9"/>
    <p:sldId id="279" r:id="rId10"/>
    <p:sldId id="285" r:id="rId11"/>
    <p:sldId id="280" r:id="rId12"/>
    <p:sldId id="286" r:id="rId13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67853" autoAdjust="0"/>
  </p:normalViewPr>
  <p:slideViewPr>
    <p:cSldViewPr>
      <p:cViewPr varScale="1">
        <p:scale>
          <a:sx n="55" d="100"/>
          <a:sy n="55" d="100"/>
        </p:scale>
        <p:origin x="2346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531489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838897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124039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546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990483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550233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717598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410584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824750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721019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713663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914900" y="8821738"/>
            <a:ext cx="21717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i="1">
                <a:solidFill>
                  <a:srgbClr val="FF3300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457200"/>
            <a:ext cx="6172200" cy="11430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</a:t>
            </a:r>
            <a:r>
              <a:rPr lang="en-US" altLang="x-none" sz="3200"/>
              <a:t/>
            </a:r>
            <a:br>
              <a:rPr lang="en-US" altLang="x-none" sz="3200"/>
            </a:br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</a:b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304800" y="4800600"/>
            <a:ext cx="62484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800" b="1" i="1">
                <a:latin typeface="Times New Roman" charset="0"/>
              </a:rPr>
              <a:t>Reglas</a:t>
            </a:r>
            <a:r>
              <a:rPr lang="en-US" altLang="x-none" sz="2800" b="1" i="1">
                <a:latin typeface="Times New Roman" charset="0"/>
              </a:rPr>
              <a:t>: </a:t>
            </a:r>
            <a:r>
              <a:rPr lang="es-PR" altLang="x-none" sz="1800" b="1">
                <a:latin typeface="Times New Roman" charset="0"/>
              </a:rPr>
              <a:t>Reglas básicas de Bádminton en efecto</a:t>
            </a:r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Puntaje de Rally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Juegos van hasta 10 puntos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Estatus del Juego: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China perdiendo 1 juego a 0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Puntaje de Segundo Juego: China 2- Dinamarca 4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China tiene el servicio</a:t>
            </a:r>
            <a:endParaRPr lang="en-GB" altLang="x-none" sz="1800" b="1">
              <a:latin typeface="Times New Roman" charset="0"/>
            </a:endParaRPr>
          </a:p>
        </p:txBody>
      </p:sp>
      <p:sp>
        <p:nvSpPr>
          <p:cNvPr id="13316" name="Rectangle 8"/>
          <p:cNvSpPr>
            <a:spLocks noChangeArrowheads="1"/>
          </p:cNvSpPr>
          <p:nvPr/>
        </p:nvSpPr>
        <p:spPr bwMode="auto">
          <a:xfrm>
            <a:off x="152400" y="4724400"/>
            <a:ext cx="6553200" cy="2895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3317" name="Rectangle 9"/>
          <p:cNvSpPr>
            <a:spLocks noChangeArrowheads="1"/>
          </p:cNvSpPr>
          <p:nvPr/>
        </p:nvSpPr>
        <p:spPr bwMode="auto">
          <a:xfrm>
            <a:off x="533400" y="1219200"/>
            <a:ext cx="58070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>
                <a:latin typeface="Times New Roman" charset="0"/>
              </a:rPr>
              <a:t>Campeonato Mundial de Bádminton</a:t>
            </a:r>
            <a:endParaRPr lang="en-US" altLang="x-none" sz="2800" b="1">
              <a:latin typeface="Times New Roman" charset="0"/>
            </a:endParaRPr>
          </a:p>
          <a:p>
            <a:pPr algn="ctr" eaLnBrk="1" hangingPunct="1"/>
            <a:endParaRPr lang="en-US" altLang="x-none" sz="2800" b="1">
              <a:latin typeface="Times New Roman" charset="0"/>
            </a:endParaRPr>
          </a:p>
          <a:p>
            <a:pPr algn="ctr" eaLnBrk="1" hangingPunct="1"/>
            <a:r>
              <a:rPr lang="es-PR" altLang="x-none" sz="2800" b="1">
                <a:latin typeface="Times New Roman" charset="0"/>
              </a:rPr>
              <a:t>Dinamarca</a:t>
            </a:r>
            <a:r>
              <a:rPr lang="en-US" altLang="x-none" sz="2800" b="1">
                <a:latin typeface="Times New Roman" charset="0"/>
              </a:rPr>
              <a:t> vs. China</a:t>
            </a:r>
          </a:p>
        </p:txBody>
      </p:sp>
      <p:pic>
        <p:nvPicPr>
          <p:cNvPr id="13318" name="Picture 12" descr="Danish_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895600"/>
            <a:ext cx="2192338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13" descr="ChinaFl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895600"/>
            <a:ext cx="2362200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4749800" y="0"/>
            <a:ext cx="2108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/>
              <a:t>Lado de Jugador</a:t>
            </a:r>
            <a:endParaRPr lang="en-US" altLang="x-none" sz="2000"/>
          </a:p>
        </p:txBody>
      </p:sp>
      <p:sp>
        <p:nvSpPr>
          <p:cNvPr id="13321" name="TextBox 11"/>
          <p:cNvSpPr txBox="1">
            <a:spLocks noChangeArrowheads="1"/>
          </p:cNvSpPr>
          <p:nvPr/>
        </p:nvSpPr>
        <p:spPr bwMode="auto">
          <a:xfrm>
            <a:off x="228600" y="7772400"/>
            <a:ext cx="6400800" cy="4000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solidFill>
                  <a:srgbClr val="FF0000"/>
                </a:solidFill>
                <a:latin typeface="Times New Roman" charset="0"/>
              </a:rPr>
              <a:t>Si el tiempo lo permite, jueguen bajo ese guión tres veces…</a:t>
            </a:r>
            <a:endParaRPr lang="en-US" altLang="x-none" sz="2000" b="1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Times New Roman" charset="0"/>
              </a:rPr>
              <a:t>Juego de Acción Simulado</a:t>
            </a:r>
            <a:r>
              <a:rPr lang="en-US" altLang="x-none" sz="2800" b="1" i="1">
                <a:latin typeface="Times New Roman" charset="0"/>
              </a:rPr>
              <a:t> . . . Preguntas a considerar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28600" y="3810000"/>
            <a:ext cx="6400800" cy="187801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 Qué movidas tácticas pueden ser críticas?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Ofensiva-</a:t>
            </a:r>
            <a:r>
              <a:rPr lang="es-PR" altLang="x-none" sz="1600">
                <a:latin typeface="Times New Roman" charset="0"/>
              </a:rPr>
              <a:t> Toma de decisiones, como por ejemplo, que tiro utilizar o el    acordarse de regresar a la base.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</a:t>
            </a: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Defensiva</a:t>
            </a:r>
            <a:r>
              <a:rPr lang="es-PR" altLang="x-none" sz="1600">
                <a:latin typeface="Times New Roman" charset="0"/>
              </a:rPr>
              <a:t>- Toma de decisiones, como por ejemplo, a donde moverse o cubrir la corte completa.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Ambos-</a:t>
            </a:r>
            <a:r>
              <a:rPr lang="es-PR" altLang="x-none" sz="1600">
                <a:latin typeface="Times New Roman" charset="0"/>
              </a:rPr>
              <a:t> Ver los movimientos de tus oponentes, reconocer las fortalezas y debilidades de tus oponentes y anticipar sus posibles próximas movidas. 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286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¿Plan de Juego (estrategias) para cada equipo?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ventaja- </a:t>
            </a:r>
            <a:r>
              <a:rPr lang="es-PR" altLang="x-none" sz="1600">
                <a:latin typeface="Times New Roman" charset="0"/>
              </a:rPr>
              <a:t>¿Ataques más agresivos o menos? ¿Tomar más riegos o     menos?</a:t>
            </a:r>
            <a:r>
              <a:rPr lang="en-US" altLang="x-none" sz="1600">
                <a:latin typeface="Times New Roman" charset="0"/>
              </a:rPr>
              <a:t>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desventaja-  </a:t>
            </a:r>
            <a:r>
              <a:rPr lang="es-PR" altLang="x-none" sz="1600">
                <a:latin typeface="Times New Roman" charset="0"/>
              </a:rPr>
              <a:t>¿Ataques más agresivos o menos? ¿Hacer jugadas más arriesgadas?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247650" y="6172200"/>
            <a:ext cx="63627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Pregúntese: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¿Cuál será el plan de juego de los oponentes?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¿En qué se debe enfocar?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¿Cuáles parecen ser las áreas más fuertes de juego de sus oponentes?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¿Qué tiros aparentan darle más dificultad a sus oponentes?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2419350" y="92075"/>
            <a:ext cx="4337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 de Equipo/ Maestro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27000"/>
            <a:ext cx="6172200" cy="11430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 </a:t>
            </a:r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</a:b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304800" y="4572000"/>
            <a:ext cx="6553200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 dirty="0" err="1">
                <a:latin typeface="Times New Roman" charset="0"/>
              </a:rPr>
              <a:t>Reglas</a:t>
            </a:r>
            <a:r>
              <a:rPr lang="en-US" altLang="x-none" sz="2800" b="1" i="1" dirty="0">
                <a:latin typeface="Times New Roman" charset="0"/>
              </a:rPr>
              <a:t>: </a:t>
            </a:r>
            <a:r>
              <a:rPr lang="es-PR" altLang="x-none" sz="1800" b="1" dirty="0">
                <a:latin typeface="Times New Roman" charset="0"/>
              </a:rPr>
              <a:t>Reglas básicas de Bádminton en efecto</a:t>
            </a:r>
          </a:p>
          <a:p>
            <a:pPr eaLnBrk="1" hangingPunct="1"/>
            <a:r>
              <a:rPr lang="es-PR" altLang="x-none" sz="1800" b="1" dirty="0">
                <a:latin typeface="Times New Roman" charset="0"/>
              </a:rPr>
              <a:t>                  Mejor de 3 juegos</a:t>
            </a:r>
            <a:endParaRPr lang="en-US" altLang="x-none" sz="1800" b="1" dirty="0">
              <a:latin typeface="Times New Roman" charset="0"/>
            </a:endParaRPr>
          </a:p>
          <a:p>
            <a:pPr eaLnBrk="1" hangingPunct="1"/>
            <a:r>
              <a:rPr lang="en-US" altLang="x-none" sz="1800" b="1" dirty="0">
                <a:latin typeface="Times New Roman" charset="0"/>
              </a:rPr>
              <a:t>	  </a:t>
            </a:r>
            <a:r>
              <a:rPr lang="en-US" altLang="x-none" sz="1800" b="1" dirty="0" err="1">
                <a:latin typeface="Times New Roman" charset="0"/>
              </a:rPr>
              <a:t>Puntaje</a:t>
            </a:r>
            <a:r>
              <a:rPr lang="en-US" altLang="x-none" sz="1800" b="1" dirty="0">
                <a:latin typeface="Times New Roman" charset="0"/>
              </a:rPr>
              <a:t> de Rally</a:t>
            </a:r>
          </a:p>
          <a:p>
            <a:pPr eaLnBrk="1" hangingPunct="1"/>
            <a:r>
              <a:rPr lang="en-US" altLang="x-none" sz="1800" b="1" dirty="0">
                <a:latin typeface="Times New Roman" charset="0"/>
              </a:rPr>
              <a:t>	  </a:t>
            </a:r>
            <a:r>
              <a:rPr lang="en-US" altLang="x-none" sz="1800" b="1" dirty="0" err="1">
                <a:latin typeface="Times New Roman" charset="0"/>
              </a:rPr>
              <a:t>Juegos</a:t>
            </a:r>
            <a:r>
              <a:rPr lang="en-US" altLang="x-none" sz="1800" b="1" dirty="0">
                <a:latin typeface="Times New Roman" charset="0"/>
              </a:rPr>
              <a:t> van hasta 10 </a:t>
            </a:r>
            <a:r>
              <a:rPr lang="en-US" altLang="x-none" sz="1800" b="1" dirty="0" err="1">
                <a:latin typeface="Times New Roman" charset="0"/>
              </a:rPr>
              <a:t>puntos</a:t>
            </a:r>
            <a:endParaRPr lang="en-US" altLang="x-none" sz="1800" b="1" dirty="0">
              <a:latin typeface="Times New Roman" charset="0"/>
            </a:endParaRPr>
          </a:p>
          <a:p>
            <a:pPr eaLnBrk="1" hangingPunct="1"/>
            <a:endParaRPr lang="en-US" altLang="x-none" sz="1600" b="1" dirty="0">
              <a:latin typeface="Times New Roman" charset="0"/>
            </a:endParaRPr>
          </a:p>
          <a:p>
            <a:pPr eaLnBrk="1" hangingPunct="1"/>
            <a:r>
              <a:rPr lang="en-US" altLang="x-none" sz="2800" b="1" i="1" dirty="0" err="1">
                <a:latin typeface="Times New Roman" charset="0"/>
              </a:rPr>
              <a:t>Estatus</a:t>
            </a:r>
            <a:r>
              <a:rPr lang="en-US" altLang="x-none" sz="2800" b="1" i="1" dirty="0">
                <a:latin typeface="Times New Roman" charset="0"/>
              </a:rPr>
              <a:t> del </a:t>
            </a:r>
            <a:r>
              <a:rPr lang="en-US" altLang="x-none" sz="2800" b="1" i="1" dirty="0" err="1">
                <a:latin typeface="Times New Roman" charset="0"/>
              </a:rPr>
              <a:t>Juego</a:t>
            </a:r>
            <a:r>
              <a:rPr lang="en-US" altLang="x-none" sz="2800" b="1" i="1" dirty="0">
                <a:latin typeface="Times New Roman" charset="0"/>
              </a:rPr>
              <a:t>:</a:t>
            </a:r>
          </a:p>
          <a:p>
            <a:pPr eaLnBrk="1" hangingPunct="1"/>
            <a:r>
              <a:rPr lang="en-US" altLang="x-none" sz="1800" b="1" dirty="0">
                <a:latin typeface="Times New Roman" charset="0"/>
              </a:rPr>
              <a:t>	</a:t>
            </a:r>
            <a:r>
              <a:rPr lang="en-US" altLang="x-none" sz="1800" b="1" dirty="0" err="1" smtClean="0">
                <a:latin typeface="Times New Roman" charset="0"/>
              </a:rPr>
              <a:t>Emms</a:t>
            </a:r>
            <a:r>
              <a:rPr lang="en-US" altLang="x-none" sz="1800" b="1" dirty="0" smtClean="0">
                <a:latin typeface="Times New Roman" charset="0"/>
              </a:rPr>
              <a:t>/Robertson</a:t>
            </a:r>
            <a:r>
              <a:rPr lang="en-US" altLang="x-none" sz="1800" b="1" dirty="0">
                <a:latin typeface="Times New Roman" charset="0"/>
              </a:rPr>
              <a:t>, </a:t>
            </a:r>
            <a:r>
              <a:rPr lang="en-US" altLang="x-none" sz="1800" b="1" dirty="0" err="1">
                <a:latin typeface="Times New Roman" charset="0"/>
              </a:rPr>
              <a:t>delantera</a:t>
            </a:r>
            <a:r>
              <a:rPr lang="en-US" altLang="x-none" sz="1800" b="1" dirty="0">
                <a:latin typeface="Times New Roman" charset="0"/>
              </a:rPr>
              <a:t> 1 </a:t>
            </a:r>
            <a:r>
              <a:rPr lang="en-US" altLang="x-none" sz="1800" b="1" dirty="0" err="1">
                <a:latin typeface="Times New Roman" charset="0"/>
              </a:rPr>
              <a:t>juego</a:t>
            </a:r>
            <a:r>
              <a:rPr lang="en-US" altLang="x-none" sz="1800" b="1" dirty="0">
                <a:latin typeface="Times New Roman" charset="0"/>
              </a:rPr>
              <a:t> a 0 </a:t>
            </a:r>
          </a:p>
          <a:p>
            <a:pPr eaLnBrk="1" hangingPunct="1"/>
            <a:r>
              <a:rPr lang="en-US" altLang="x-none" sz="1800" b="1" dirty="0">
                <a:latin typeface="Times New Roman" charset="0"/>
              </a:rPr>
              <a:t>	</a:t>
            </a:r>
            <a:r>
              <a:rPr lang="en-US" altLang="x-none" sz="1800" b="1" dirty="0" err="1" smtClean="0">
                <a:latin typeface="Times New Roman" charset="0"/>
              </a:rPr>
              <a:t>Puntaje</a:t>
            </a:r>
            <a:r>
              <a:rPr lang="en-US" altLang="x-none" sz="1800" b="1" dirty="0" smtClean="0">
                <a:latin typeface="Times New Roman" charset="0"/>
              </a:rPr>
              <a:t> </a:t>
            </a:r>
            <a:r>
              <a:rPr lang="en-US" altLang="x-none" sz="1800" b="1" dirty="0">
                <a:latin typeface="Times New Roman" charset="0"/>
              </a:rPr>
              <a:t>de </a:t>
            </a:r>
            <a:r>
              <a:rPr lang="en-US" altLang="x-none" sz="1800" b="1" dirty="0" err="1">
                <a:latin typeface="Times New Roman" charset="0"/>
              </a:rPr>
              <a:t>Juego</a:t>
            </a:r>
            <a:r>
              <a:rPr lang="en-US" altLang="x-none" sz="1800" b="1" dirty="0">
                <a:latin typeface="Times New Roman" charset="0"/>
              </a:rPr>
              <a:t> #2 : 4 – 3 a favor de </a:t>
            </a:r>
            <a:r>
              <a:rPr lang="en-US" altLang="x-none" sz="1800" b="1" dirty="0" err="1" smtClean="0">
                <a:latin typeface="Times New Roman" charset="0"/>
              </a:rPr>
              <a:t>Emms</a:t>
            </a:r>
            <a:r>
              <a:rPr lang="en-US" altLang="x-none" sz="1800" b="1" dirty="0" smtClean="0">
                <a:latin typeface="Times New Roman" charset="0"/>
              </a:rPr>
              <a:t>/Robertson</a:t>
            </a:r>
            <a:endParaRPr lang="en-US" altLang="x-none" sz="1800" b="1" dirty="0">
              <a:latin typeface="Times New Roman" charset="0"/>
            </a:endParaRP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</a:t>
            </a:r>
            <a:r>
              <a:rPr lang="en-US" altLang="x-none" sz="1800" b="1" smtClean="0">
                <a:latin typeface="Times New Roman" charset="0"/>
              </a:rPr>
              <a:t>Rayappan</a:t>
            </a:r>
            <a:r>
              <a:rPr lang="en-US" altLang="x-none" sz="1800" b="1" dirty="0" smtClean="0">
                <a:latin typeface="Times New Roman" charset="0"/>
              </a:rPr>
              <a:t>/Lindley </a:t>
            </a:r>
            <a:r>
              <a:rPr lang="en-US" altLang="x-none" sz="1800" b="1" dirty="0" err="1">
                <a:latin typeface="Times New Roman" charset="0"/>
              </a:rPr>
              <a:t>tienen</a:t>
            </a:r>
            <a:r>
              <a:rPr lang="en-US" altLang="x-none" sz="1800" b="1" dirty="0">
                <a:latin typeface="Times New Roman" charset="0"/>
              </a:rPr>
              <a:t> el </a:t>
            </a:r>
            <a:r>
              <a:rPr lang="en-US" altLang="x-none" sz="1800" b="1" dirty="0" err="1">
                <a:latin typeface="Times New Roman" charset="0"/>
              </a:rPr>
              <a:t>servicio</a:t>
            </a:r>
            <a:endParaRPr lang="en-US" altLang="x-none" sz="1800" b="1" dirty="0">
              <a:latin typeface="Times New Roman" charset="0"/>
            </a:endParaRPr>
          </a:p>
          <a:p>
            <a:pPr eaLnBrk="1" hangingPunct="1"/>
            <a:endParaRPr lang="en-GB" altLang="x-none" sz="1800" b="1" dirty="0">
              <a:latin typeface="Times New Roman" charset="0"/>
            </a:endParaRPr>
          </a:p>
        </p:txBody>
      </p:sp>
      <p:sp>
        <p:nvSpPr>
          <p:cNvPr id="23556" name="Rectangle 8"/>
          <p:cNvSpPr>
            <a:spLocks noChangeArrowheads="1"/>
          </p:cNvSpPr>
          <p:nvPr/>
        </p:nvSpPr>
        <p:spPr bwMode="auto">
          <a:xfrm>
            <a:off x="152400" y="44958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23557" name="Rectangle 9"/>
          <p:cNvSpPr>
            <a:spLocks noChangeArrowheads="1"/>
          </p:cNvSpPr>
          <p:nvPr/>
        </p:nvSpPr>
        <p:spPr bwMode="auto">
          <a:xfrm>
            <a:off x="990600" y="685800"/>
            <a:ext cx="4600575" cy="375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Times New Roman" charset="0"/>
              </a:rPr>
              <a:t>Final de Bádminton </a:t>
            </a:r>
          </a:p>
          <a:p>
            <a:pPr algn="ctr" eaLnBrk="1" hangingPunct="1"/>
            <a:r>
              <a:rPr lang="es-PR" altLang="x-none" sz="2800" b="1" i="1">
                <a:latin typeface="Times New Roman" charset="0"/>
              </a:rPr>
              <a:t>Campeonato Nacional Inglés </a:t>
            </a:r>
          </a:p>
          <a:p>
            <a:pPr algn="ctr" eaLnBrk="1" hangingPunct="1"/>
            <a:r>
              <a:rPr lang="es-PR" altLang="x-none" sz="2800" b="1" i="1">
                <a:latin typeface="Times New Roman" charset="0"/>
              </a:rPr>
              <a:t>(Dobles Mixto)</a:t>
            </a:r>
            <a:endParaRPr lang="en-US" altLang="x-none" sz="2800">
              <a:latin typeface="Times New Roman" charset="0"/>
            </a:endParaRPr>
          </a:p>
          <a:p>
            <a:pPr algn="ctr" eaLnBrk="1" hangingPunct="1"/>
            <a:endParaRPr lang="en-US" altLang="x-none" sz="2800" b="1">
              <a:latin typeface="Times New Roman" charset="0"/>
            </a:endParaRP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Gail Emms</a:t>
            </a: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&amp; Nathan Robertson</a:t>
            </a: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 </a:t>
            </a: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Suzanne Rayappan</a:t>
            </a: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&amp; Dave Lindley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2113" y="22860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Players’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Picture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Here</a:t>
            </a:r>
          </a:p>
          <a:p>
            <a:pPr algn="ctr" eaLnBrk="1" hangingPunct="1"/>
            <a:endParaRPr lang="en-US" altLang="x-none" sz="1800"/>
          </a:p>
          <a:p>
            <a:pPr algn="ctr" eaLnBrk="1" hangingPunct="1"/>
            <a:endParaRPr lang="en-US" altLang="x-none" sz="1800"/>
          </a:p>
          <a:p>
            <a:pPr algn="ctr" eaLnBrk="1" hangingPunct="1"/>
            <a:r>
              <a:rPr lang="en-US" altLang="x-none" sz="1800"/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53000" y="2286000"/>
            <a:ext cx="1512888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Players’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Picture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Here</a:t>
            </a:r>
          </a:p>
          <a:p>
            <a:pPr algn="ctr" eaLnBrk="1" hangingPunct="1"/>
            <a:endParaRPr lang="en-US" altLang="x-none" sz="1800"/>
          </a:p>
          <a:p>
            <a:pPr algn="ctr" eaLnBrk="1" hangingPunct="1"/>
            <a:endParaRPr lang="en-US" altLang="x-none" sz="1800"/>
          </a:p>
          <a:p>
            <a:pPr algn="ctr" eaLnBrk="1" hangingPunct="1"/>
            <a:r>
              <a:rPr lang="en-US" altLang="x-none" sz="1800"/>
              <a:t> </a:t>
            </a:r>
          </a:p>
        </p:txBody>
      </p:sp>
      <p:sp>
        <p:nvSpPr>
          <p:cNvPr id="23560" name="TextBox 11"/>
          <p:cNvSpPr txBox="1">
            <a:spLocks noChangeArrowheads="1"/>
          </p:cNvSpPr>
          <p:nvPr/>
        </p:nvSpPr>
        <p:spPr bwMode="auto">
          <a:xfrm>
            <a:off x="228600" y="7902575"/>
            <a:ext cx="6400800" cy="4000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solidFill>
                  <a:srgbClr val="FF0000"/>
                </a:solidFill>
                <a:latin typeface="Times New Roman" charset="0"/>
              </a:rPr>
              <a:t>Si el tiempo lo permite, jueguen bajo ese guión tres veces…</a:t>
            </a:r>
            <a:endParaRPr lang="en-US" altLang="x-none" sz="2000" b="1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Times New Roman" charset="0"/>
              </a:rPr>
              <a:t>Juego de Acción Simulado</a:t>
            </a:r>
            <a:r>
              <a:rPr lang="en-US" altLang="x-none" sz="2800" b="1" i="1">
                <a:latin typeface="Times New Roman" charset="0"/>
              </a:rPr>
              <a:t> . . . Preguntas a considerar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28600" y="3810000"/>
            <a:ext cx="6400800" cy="187801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 Qué movidas tácticas pueden ser críticas?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Ofensiva-</a:t>
            </a:r>
            <a:r>
              <a:rPr lang="es-PR" altLang="x-none" sz="1600">
                <a:latin typeface="Times New Roman" charset="0"/>
              </a:rPr>
              <a:t> Toma de decisiones, como por ejemplo, que tiro utilizar o el    acordarse de regresar a la base.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</a:t>
            </a: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Defensiva</a:t>
            </a:r>
            <a:r>
              <a:rPr lang="es-PR" altLang="x-none" sz="1600">
                <a:latin typeface="Times New Roman" charset="0"/>
              </a:rPr>
              <a:t>- Toma de decisiones, como por ejemplo, a donde moverse o cubrir la corte completa.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Ambos-</a:t>
            </a:r>
            <a:r>
              <a:rPr lang="es-PR" altLang="x-none" sz="1600">
                <a:latin typeface="Times New Roman" charset="0"/>
              </a:rPr>
              <a:t> Ver los movimientos de tus oponentes, reconocer las fortalezas y debilidades de tus oponentes y anticipar sus posibles próximas movidas. 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2286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¿Plan de Juego (estrategias) para cada equipo?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ventaja- </a:t>
            </a:r>
            <a:r>
              <a:rPr lang="es-PR" altLang="x-none" sz="1600">
                <a:latin typeface="Times New Roman" charset="0"/>
              </a:rPr>
              <a:t>¿Ataques más agresivos o menos? ¿Tomar más riegos o     menos?</a:t>
            </a:r>
            <a:r>
              <a:rPr lang="en-US" altLang="x-none" sz="1600">
                <a:latin typeface="Times New Roman" charset="0"/>
              </a:rPr>
              <a:t>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desventaja-  </a:t>
            </a:r>
            <a:r>
              <a:rPr lang="es-PR" altLang="x-none" sz="1600">
                <a:latin typeface="Times New Roman" charset="0"/>
              </a:rPr>
              <a:t>¿Ataques más agresivos o menos? ¿Hacer jugadas más arriesgadas?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247650" y="61722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Pregúntese: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¿Cuál será el plan de juego de sus oponentes?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¿En qué se debe enfocar?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¿Cuáles parecen ser las áreas más fuertes de juego de sus oponentes?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¿Qué tiros aparentan darle más dificultad a sus oponentes</a:t>
            </a:r>
            <a:r>
              <a:rPr lang="es-PR" altLang="x-none" sz="2000">
                <a:latin typeface="Times New Roman" charset="0"/>
              </a:rPr>
              <a:t>?</a:t>
            </a:r>
            <a:endParaRPr lang="en-US" altLang="x-none" sz="2000">
              <a:latin typeface="Times New Roman" charset="0"/>
            </a:endParaRPr>
          </a:p>
        </p:txBody>
      </p:sp>
      <p:sp>
        <p:nvSpPr>
          <p:cNvPr id="24582" name="Text Box 8"/>
          <p:cNvSpPr txBox="1">
            <a:spLocks noChangeArrowheads="1"/>
          </p:cNvSpPr>
          <p:nvPr/>
        </p:nvSpPr>
        <p:spPr bwMode="auto">
          <a:xfrm>
            <a:off x="2330450" y="92075"/>
            <a:ext cx="4425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Entrenador de Equipo/ Maestro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Times New Roman" charset="0"/>
              </a:rPr>
              <a:t>Juego de Acción Simulado</a:t>
            </a:r>
            <a:r>
              <a:rPr lang="en-US" altLang="x-none" sz="2800" b="1" i="1">
                <a:latin typeface="Times New Roman" charset="0"/>
              </a:rPr>
              <a:t> . . . Preguntas a considerar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28600" y="3962400"/>
            <a:ext cx="6400800" cy="19081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¿Qué movidas tácticas pueden ser críticas?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Ofensiva-</a:t>
            </a:r>
            <a:r>
              <a:rPr lang="es-PR" altLang="x-none" sz="1200"/>
              <a:t> </a:t>
            </a:r>
            <a:r>
              <a:rPr lang="es-PR" altLang="x-none" sz="1600">
                <a:latin typeface="Times New Roman" charset="0"/>
              </a:rPr>
              <a:t>Toma de decisiones, como por ejemplo, que tiro utilizar o el    acordarse de regresar a la base.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</a:t>
            </a:r>
            <a:r>
              <a:rPr lang="en-US" altLang="x-none" sz="18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Defensiva</a:t>
            </a:r>
            <a:r>
              <a:rPr lang="es-PR" altLang="x-none" sz="1600">
                <a:latin typeface="Times New Roman" charset="0"/>
              </a:rPr>
              <a:t>- Toma de decisiones, como por ejemplo, a donde moverse o cubrir la corte completa.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Ambos-</a:t>
            </a:r>
            <a:r>
              <a:rPr lang="es-PR" altLang="x-none" sz="1600">
                <a:latin typeface="Times New Roman" charset="0"/>
              </a:rPr>
              <a:t> Ver los movimientos de tus oponentes, reconocer las fortalezas y debilidades de tus oponentes y anticipar sus posibles próximas movidas. 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286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¿Plan de Juego (estrategias) para cada equipo?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ventaja- </a:t>
            </a:r>
            <a:r>
              <a:rPr lang="es-PR" altLang="x-none" sz="1600">
                <a:latin typeface="Times New Roman" charset="0"/>
              </a:rPr>
              <a:t>¿Ataques más agresivos o menos? ¿Tomar más riegos o     menos?</a:t>
            </a:r>
            <a:r>
              <a:rPr lang="en-US" altLang="x-none" sz="1600">
                <a:latin typeface="Times New Roman" charset="0"/>
              </a:rPr>
              <a:t>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desventaja-  </a:t>
            </a:r>
            <a:r>
              <a:rPr lang="es-PR" altLang="x-none" sz="1600">
                <a:latin typeface="Times New Roman" charset="0"/>
              </a:rPr>
              <a:t>¿Ataques más agresivos o menos? ¿Hacer jugadas más arriesgadas?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47650" y="6172200"/>
            <a:ext cx="6362700" cy="24320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Pregúntese: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¿Cuál será el plan de juego del oponente?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/>
              <a:t> </a:t>
            </a:r>
            <a:r>
              <a:rPr lang="es-PR" altLang="x-none" sz="1600">
                <a:latin typeface="Times New Roman" charset="0"/>
              </a:rPr>
              <a:t>¿En qué se debe enfocar?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¿Cuáles parecen ser las áreas más fuertes de juego de su oponente?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¿Qué tiros aparentan darle más dificultad a su oponente?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endParaRPr lang="en-US" altLang="x-none" sz="2000" b="1" i="1">
              <a:latin typeface="Times New Roman" charset="0"/>
            </a:endParaRPr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2330450" y="92075"/>
            <a:ext cx="4425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Entrenador de Equipo/ Maestro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304800" y="4800600"/>
            <a:ext cx="62484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800" b="1" i="1">
                <a:latin typeface="Times New Roman" charset="0"/>
              </a:rPr>
              <a:t>Reglas</a:t>
            </a:r>
            <a:r>
              <a:rPr lang="en-US" altLang="x-none" sz="2800" b="1" i="1">
                <a:latin typeface="Times New Roman" charset="0"/>
              </a:rPr>
              <a:t>: </a:t>
            </a:r>
            <a:r>
              <a:rPr lang="es-PR" altLang="x-none" sz="1600" b="1">
                <a:latin typeface="Times New Roman" charset="0"/>
              </a:rPr>
              <a:t>Reglas básicas de Bádminton en efecto</a:t>
            </a:r>
            <a:endParaRPr lang="en-US" altLang="x-none" sz="1600" b="1">
              <a:latin typeface="Times New Roman" charset="0"/>
            </a:endParaRP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	  Puntaje de Rally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	  Juegos van hasta 10 puntos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Estatus del Juego: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	  </a:t>
            </a:r>
            <a:r>
              <a:rPr lang="es-PR" altLang="x-none" sz="1600" b="1">
                <a:latin typeface="Times New Roman" charset="0"/>
              </a:rPr>
              <a:t>Partido empatado a 1 juego cada uno</a:t>
            </a:r>
            <a:endParaRPr lang="en-US" altLang="x-none" sz="1600" b="1">
              <a:latin typeface="Times New Roman" charset="0"/>
            </a:endParaRP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	  Tercer Juego:  Lin Dan en ventaja 7 a 5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	  Gade tiene el servicio</a:t>
            </a:r>
            <a:endParaRPr lang="en-GB" altLang="x-none" sz="1600" b="1">
              <a:latin typeface="Times New Roman" charset="0"/>
            </a:endParaRPr>
          </a:p>
        </p:txBody>
      </p:sp>
      <p:sp>
        <p:nvSpPr>
          <p:cNvPr id="15364" name="Rectangle 8"/>
          <p:cNvSpPr>
            <a:spLocks noChangeArrowheads="1"/>
          </p:cNvSpPr>
          <p:nvPr/>
        </p:nvSpPr>
        <p:spPr bwMode="auto">
          <a:xfrm>
            <a:off x="152400" y="4876800"/>
            <a:ext cx="6553200" cy="26670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5365" name="Rectangle 9"/>
          <p:cNvSpPr>
            <a:spLocks noChangeArrowheads="1"/>
          </p:cNvSpPr>
          <p:nvPr/>
        </p:nvSpPr>
        <p:spPr bwMode="auto">
          <a:xfrm>
            <a:off x="0" y="838200"/>
            <a:ext cx="68580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>
                <a:latin typeface="Times New Roman" charset="0"/>
              </a:rPr>
              <a:t>Final de Campeonato Mundial de Bádminton Masculino </a:t>
            </a:r>
            <a:endParaRPr lang="en-US" altLang="x-none" sz="2800" b="1">
              <a:latin typeface="Times New Roman" charset="0"/>
            </a:endParaRPr>
          </a:p>
          <a:p>
            <a:pPr algn="ctr" eaLnBrk="1" hangingPunct="1"/>
            <a:endParaRPr lang="en-US" altLang="x-none" sz="28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Peter Gade (Din.) vs. Lin Dan (Chi.)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30313" y="28067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49713" y="28067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5369" name="Text Box 8"/>
          <p:cNvSpPr txBox="1">
            <a:spLocks noChangeArrowheads="1"/>
          </p:cNvSpPr>
          <p:nvPr/>
        </p:nvSpPr>
        <p:spPr bwMode="auto">
          <a:xfrm>
            <a:off x="5011738" y="-76200"/>
            <a:ext cx="19224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Jugador</a:t>
            </a:r>
          </a:p>
        </p:txBody>
      </p:sp>
      <p:sp>
        <p:nvSpPr>
          <p:cNvPr id="15370" name="TextBox 11"/>
          <p:cNvSpPr txBox="1">
            <a:spLocks noChangeArrowheads="1"/>
          </p:cNvSpPr>
          <p:nvPr/>
        </p:nvSpPr>
        <p:spPr bwMode="auto">
          <a:xfrm>
            <a:off x="114300" y="7848600"/>
            <a:ext cx="6629400" cy="4000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solidFill>
                  <a:srgbClr val="FF0000"/>
                </a:solidFill>
                <a:latin typeface="Times New Roman" charset="0"/>
              </a:rPr>
              <a:t>Si el tiempo lo permite, jueguen bajo ese guión tres veces…</a:t>
            </a:r>
            <a:endParaRPr lang="en-US" altLang="x-none" sz="2000" b="1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Times New Roman" charset="0"/>
              </a:rPr>
              <a:t>Juego de Acción Simulado</a:t>
            </a:r>
            <a:r>
              <a:rPr lang="en-US" altLang="x-none" sz="2800" b="1" i="1">
                <a:latin typeface="Times New Roman" charset="0"/>
              </a:rPr>
              <a:t> . . . Preguntas a considerar</a:t>
            </a: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2286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¿Plan de Juego (estrategias) para cada equipo?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ventaja- </a:t>
            </a:r>
            <a:r>
              <a:rPr lang="es-PR" altLang="x-none" sz="1600">
                <a:latin typeface="Times New Roman" charset="0"/>
              </a:rPr>
              <a:t>¿Ataques más agresivos o menos? ¿Tomar más riegos o     menos?</a:t>
            </a:r>
            <a:r>
              <a:rPr lang="en-US" altLang="x-none" sz="1600">
                <a:latin typeface="Times New Roman" charset="0"/>
              </a:rPr>
              <a:t>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desventaja-  </a:t>
            </a:r>
            <a:r>
              <a:rPr lang="es-PR" altLang="x-none" sz="1600">
                <a:latin typeface="Times New Roman" charset="0"/>
              </a:rPr>
              <a:t>¿Ataques más agresivos o menos? ¿Hacer jugadas más arriesgadas?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247650" y="6172200"/>
            <a:ext cx="63627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Pregúntese: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¿Cuál será el plan de juego del oponente?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¿En qué se debe enfocar?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¿Cuáles parecen ser las áreas más fuertes de juego de su oponente?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¿Qué tiros aparentan darle más dificultad a su oponente?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16389" name="Text Box 8"/>
          <p:cNvSpPr txBox="1">
            <a:spLocks noChangeArrowheads="1"/>
          </p:cNvSpPr>
          <p:nvPr/>
        </p:nvSpPr>
        <p:spPr bwMode="auto">
          <a:xfrm>
            <a:off x="2330450" y="92075"/>
            <a:ext cx="4425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Entrenador de Equipo/ Maestro</a:t>
            </a:r>
          </a:p>
        </p:txBody>
      </p:sp>
      <p:sp>
        <p:nvSpPr>
          <p:cNvPr id="16390" name="Text Box 3"/>
          <p:cNvSpPr txBox="1">
            <a:spLocks noChangeArrowheads="1"/>
          </p:cNvSpPr>
          <p:nvPr/>
        </p:nvSpPr>
        <p:spPr bwMode="auto">
          <a:xfrm>
            <a:off x="228600" y="3810000"/>
            <a:ext cx="6400800" cy="187801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 Qué movidas tácticas pueden ser críticas?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Ofensiva-</a:t>
            </a:r>
            <a:r>
              <a:rPr lang="es-PR" altLang="x-none" sz="1600">
                <a:latin typeface="Times New Roman" charset="0"/>
              </a:rPr>
              <a:t> Toma de decisiones, como por ejemplo, que tiro utilizar o el    acordarse de regresar a la base.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</a:t>
            </a: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Defensiva</a:t>
            </a:r>
            <a:r>
              <a:rPr lang="es-PR" altLang="x-none" sz="1600">
                <a:latin typeface="Times New Roman" charset="0"/>
              </a:rPr>
              <a:t>- Toma de decisiones, como por ejemplo, a donde moverse o cubrir la corte completa.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Ambos-</a:t>
            </a:r>
            <a:r>
              <a:rPr lang="es-PR" altLang="x-none" sz="1600">
                <a:latin typeface="Times New Roman" charset="0"/>
              </a:rPr>
              <a:t> Ver los movimientos de tus oponentes, reconocer las fortalezas y debilidades de tus oponentes y anticipar sus posibles próximas movidas. 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55600"/>
            <a:ext cx="6172200" cy="7874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304800" y="4572000"/>
            <a:ext cx="624840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Reglas: </a:t>
            </a:r>
            <a:r>
              <a:rPr lang="es-PR" altLang="x-none" sz="1800" b="1">
                <a:latin typeface="Times New Roman" charset="0"/>
              </a:rPr>
              <a:t>Reglas básicas de Bádminton en efecto</a:t>
            </a: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                  Mejor de 3 juegos</a:t>
            </a:r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Puntaje de Rally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Juegos van hasta 10 puntos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Estatus del Juego: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Martin esta a la delantera 1 juego a 0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Puntaje de Segundo Juego: Martin 7 – Ruina 7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Ruina tiene el servicio 	</a:t>
            </a:r>
            <a:endParaRPr lang="en-GB" altLang="x-none" sz="1800" b="1">
              <a:latin typeface="Times New Roman" charset="0"/>
            </a:endParaRPr>
          </a:p>
        </p:txBody>
      </p:sp>
      <p:sp>
        <p:nvSpPr>
          <p:cNvPr id="17412" name="Rectangle 8"/>
          <p:cNvSpPr>
            <a:spLocks noChangeArrowheads="1"/>
          </p:cNvSpPr>
          <p:nvPr/>
        </p:nvSpPr>
        <p:spPr bwMode="auto">
          <a:xfrm>
            <a:off x="152400" y="4572000"/>
            <a:ext cx="6553200" cy="30480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7413" name="Rectangle 9"/>
          <p:cNvSpPr>
            <a:spLocks noChangeArrowheads="1"/>
          </p:cNvSpPr>
          <p:nvPr/>
        </p:nvSpPr>
        <p:spPr bwMode="auto">
          <a:xfrm>
            <a:off x="361950" y="958850"/>
            <a:ext cx="64960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>
                <a:latin typeface="Times New Roman" charset="0"/>
              </a:rPr>
              <a:t>Final de Campeonato Mundial de Bádminton Femenino </a:t>
            </a:r>
            <a:endParaRPr lang="en-US" altLang="x-none" sz="2800" b="1">
              <a:latin typeface="Times New Roman" charset="0"/>
            </a:endParaRP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b="1">
                <a:latin typeface="Times New Roman" charset="0"/>
              </a:rPr>
              <a:t>Camilla Martin (Din.) vs. Gong Ruina (Chi.)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30313" y="26670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49713" y="26670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5011738" y="-76200"/>
            <a:ext cx="19224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Jugador</a:t>
            </a:r>
          </a:p>
        </p:txBody>
      </p:sp>
      <p:sp>
        <p:nvSpPr>
          <p:cNvPr id="17417" name="TextBox 11"/>
          <p:cNvSpPr txBox="1">
            <a:spLocks noChangeArrowheads="1"/>
          </p:cNvSpPr>
          <p:nvPr/>
        </p:nvSpPr>
        <p:spPr bwMode="auto">
          <a:xfrm>
            <a:off x="114300" y="7772400"/>
            <a:ext cx="6629400" cy="4000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solidFill>
                  <a:srgbClr val="FF0000"/>
                </a:solidFill>
                <a:latin typeface="Times New Roman" charset="0"/>
              </a:rPr>
              <a:t>Si el tiempo lo permite, jueguen bajo ese guión tres veces…</a:t>
            </a:r>
            <a:endParaRPr lang="en-US" altLang="x-none" sz="2000" b="1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Times New Roman" charset="0"/>
              </a:rPr>
              <a:t>Juego de Acción Simulado</a:t>
            </a:r>
            <a:r>
              <a:rPr lang="en-US" altLang="x-none" sz="2800" b="1" i="1">
                <a:latin typeface="Times New Roman" charset="0"/>
              </a:rPr>
              <a:t> . . . Preguntas a considerar</a:t>
            </a: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2286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¿Plan de Juego (estrategias) para cada equipo?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ventaja- </a:t>
            </a:r>
            <a:r>
              <a:rPr lang="es-PR" altLang="x-none" sz="1600">
                <a:latin typeface="Times New Roman" charset="0"/>
              </a:rPr>
              <a:t>¿Ataques más agresivos o menos? ¿Tomar más riegos o     menos?</a:t>
            </a:r>
            <a:r>
              <a:rPr lang="en-US" altLang="x-none" sz="1600">
                <a:latin typeface="Times New Roman" charset="0"/>
              </a:rPr>
              <a:t>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desventaja-  </a:t>
            </a:r>
            <a:r>
              <a:rPr lang="es-PR" altLang="x-none" sz="1600">
                <a:latin typeface="Times New Roman" charset="0"/>
              </a:rPr>
              <a:t>¿Ataques más agresivos o menos? ¿Hacer jugadas más arriesgadas?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247650" y="6172200"/>
            <a:ext cx="63627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Pregúntese: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¿Cuál será el plan de juego del oponente?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¿En qué se debe enfocar?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¿Cuáles parecen ser las áreas más fuertes de juego de su oponente?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¿Qué tiros aparentan darle más dificultad a su oponente?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2419350" y="92075"/>
            <a:ext cx="4337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 de Equipo/ Maestro</a:t>
            </a:r>
          </a:p>
        </p:txBody>
      </p:sp>
      <p:sp>
        <p:nvSpPr>
          <p:cNvPr id="18438" name="Text Box 3"/>
          <p:cNvSpPr txBox="1">
            <a:spLocks noChangeArrowheads="1"/>
          </p:cNvSpPr>
          <p:nvPr/>
        </p:nvSpPr>
        <p:spPr bwMode="auto">
          <a:xfrm>
            <a:off x="228600" y="3810000"/>
            <a:ext cx="6400800" cy="187801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 Qué movidas tácticas pueden ser críticas?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Ofensiva-</a:t>
            </a:r>
            <a:r>
              <a:rPr lang="es-PR" altLang="x-none" sz="1600">
                <a:latin typeface="Times New Roman" charset="0"/>
              </a:rPr>
              <a:t> Toma de decisiones, como por ejemplo, que tiro utilizar o el    acordarse de regresar a la base.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</a:t>
            </a: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Defensiva</a:t>
            </a:r>
            <a:r>
              <a:rPr lang="es-PR" altLang="x-none" sz="1600">
                <a:latin typeface="Times New Roman" charset="0"/>
              </a:rPr>
              <a:t>- Toma de decisiones, como por ejemplo, a donde moverse o cubrir la corte completa.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Ambos-</a:t>
            </a:r>
            <a:r>
              <a:rPr lang="es-PR" altLang="x-none" sz="1600">
                <a:latin typeface="Times New Roman" charset="0"/>
              </a:rPr>
              <a:t> Ver los movimientos de tus oponentes, reconocer las fortalezas y debilidades de tus oponentes y anticipar sus posibles próximas movidas. 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04800"/>
            <a:ext cx="6172200" cy="6096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304800" y="4724400"/>
            <a:ext cx="62484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Reglas: </a:t>
            </a:r>
            <a:r>
              <a:rPr lang="es-PR" altLang="x-none" sz="1800" b="1">
                <a:latin typeface="Times New Roman" charset="0"/>
              </a:rPr>
              <a:t>Reglas básicas de Bádminton en efecto</a:t>
            </a: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                  Mejor de 3 juegos</a:t>
            </a:r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Puntaje de Rally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Juegos van hasta 10 puntos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Estatus del Juego: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Partido empate 1 juego a 1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Puntaje de Tercer Juego:  Hidayat 3 – Hong 4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Hong tiene el servicio tras estar abajo   0-4</a:t>
            </a:r>
          </a:p>
          <a:p>
            <a:pPr eaLnBrk="1" hangingPunct="1"/>
            <a:endParaRPr lang="en-GB" altLang="x-none" sz="1800" b="1">
              <a:latin typeface="Times New Roman" charset="0"/>
            </a:endParaRPr>
          </a:p>
        </p:txBody>
      </p:sp>
      <p:sp>
        <p:nvSpPr>
          <p:cNvPr id="19460" name="Rectangle 8"/>
          <p:cNvSpPr>
            <a:spLocks noChangeArrowheads="1"/>
          </p:cNvSpPr>
          <p:nvPr/>
        </p:nvSpPr>
        <p:spPr bwMode="auto">
          <a:xfrm>
            <a:off x="152400" y="46482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9461" name="Rectangle 9"/>
          <p:cNvSpPr>
            <a:spLocks noChangeArrowheads="1"/>
          </p:cNvSpPr>
          <p:nvPr/>
        </p:nvSpPr>
        <p:spPr bwMode="auto">
          <a:xfrm>
            <a:off x="400050" y="976313"/>
            <a:ext cx="5999163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>
                <a:latin typeface="Times New Roman" charset="0"/>
              </a:rPr>
              <a:t>Final Olímpico </a:t>
            </a:r>
          </a:p>
          <a:p>
            <a:pPr algn="ctr" eaLnBrk="1" hangingPunct="1"/>
            <a:r>
              <a:rPr lang="es-PR" altLang="x-none" sz="2800" b="1">
                <a:latin typeface="Times New Roman" charset="0"/>
              </a:rPr>
              <a:t>(Individual Masculino)</a:t>
            </a:r>
            <a:endParaRPr lang="en-US" altLang="x-none" sz="2800">
              <a:latin typeface="Times New Roman" charset="0"/>
            </a:endParaRPr>
          </a:p>
          <a:p>
            <a:pPr algn="ctr" eaLnBrk="1" hangingPunct="1"/>
            <a:endParaRPr lang="en-US" altLang="x-none" sz="1400" b="1">
              <a:latin typeface="Times New Roman" charset="0"/>
            </a:endParaRPr>
          </a:p>
          <a:p>
            <a:pPr algn="ctr" eaLnBrk="1" hangingPunct="1"/>
            <a:r>
              <a:rPr lang="en-US" altLang="x-none" b="1">
                <a:latin typeface="Times New Roman" charset="0"/>
              </a:rPr>
              <a:t>Taufik Hidayat (Indo.) vs. Chen Hong (Chi.)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30313" y="26670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49713" y="26670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9465" name="TextBox 11"/>
          <p:cNvSpPr txBox="1">
            <a:spLocks noChangeArrowheads="1"/>
          </p:cNvSpPr>
          <p:nvPr/>
        </p:nvSpPr>
        <p:spPr bwMode="auto">
          <a:xfrm>
            <a:off x="114300" y="8001000"/>
            <a:ext cx="6629400" cy="4000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solidFill>
                  <a:srgbClr val="FF0000"/>
                </a:solidFill>
                <a:latin typeface="Times New Roman" charset="0"/>
              </a:rPr>
              <a:t>Si el tiempo lo permite, jueguen bajo ese guión tres veces…</a:t>
            </a:r>
            <a:endParaRPr lang="en-US" altLang="x-none" sz="2000" b="1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9540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Times New Roman" charset="0"/>
              </a:rPr>
              <a:t>Juego de Acción Simulado</a:t>
            </a:r>
            <a:r>
              <a:rPr lang="en-US" altLang="x-none" sz="2800" b="1" i="1">
                <a:latin typeface="Times New Roman" charset="0"/>
              </a:rPr>
              <a:t> . . . Preguntas a considerar</a:t>
            </a: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228600" y="22018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¿Plan de Juego (estrategias) para cada equipo?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ventaja- </a:t>
            </a:r>
            <a:r>
              <a:rPr lang="es-PR" altLang="x-none" sz="1600">
                <a:latin typeface="Times New Roman" charset="0"/>
              </a:rPr>
              <a:t>¿Ataques más agresivos o menos? ¿Tomar más riegos o     menos?</a:t>
            </a:r>
            <a:r>
              <a:rPr lang="en-US" altLang="x-none" sz="1600">
                <a:latin typeface="Times New Roman" charset="0"/>
              </a:rPr>
              <a:t>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En desventaja-  </a:t>
            </a:r>
            <a:r>
              <a:rPr lang="es-PR" altLang="x-none" sz="1600">
                <a:latin typeface="Times New Roman" charset="0"/>
              </a:rPr>
              <a:t>¿Ataques más agresivos o menos? ¿Hacer jugadas más arriesgadas?</a:t>
            </a: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247650" y="6172200"/>
            <a:ext cx="6362700" cy="21240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Pregúntese: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¿Cuál será el plan de juego del oponente?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 ¿En qué se debe enfocar?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¿Cuáles parecen ser las áreas más fuertes de juego de su oponente?</a:t>
            </a:r>
            <a:endParaRPr lang="en-US" altLang="x-none" sz="1600">
              <a:latin typeface="Times New Roman" charset="0"/>
            </a:endParaRP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s-PR" altLang="x-none" sz="1600">
                <a:latin typeface="Times New Roman" charset="0"/>
              </a:rPr>
              <a:t>¿Qué tiros aparentan darle más dificultad a su oponente?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2330450" y="92075"/>
            <a:ext cx="4425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Lado de Entrenador de Equipo/ Maestro</a:t>
            </a:r>
          </a:p>
        </p:txBody>
      </p:sp>
      <p:sp>
        <p:nvSpPr>
          <p:cNvPr id="20486" name="Text Box 3"/>
          <p:cNvSpPr txBox="1">
            <a:spLocks noChangeArrowheads="1"/>
          </p:cNvSpPr>
          <p:nvPr/>
        </p:nvSpPr>
        <p:spPr bwMode="auto">
          <a:xfrm>
            <a:off x="228600" y="3810000"/>
            <a:ext cx="6400800" cy="187801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latin typeface="Times New Roman" charset="0"/>
              </a:rPr>
              <a:t>¿ Qué movidas tácticas pueden ser críticas?</a:t>
            </a:r>
            <a:endParaRPr lang="en-US" altLang="x-none" sz="2000" b="1" i="1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Ofensiva-</a:t>
            </a:r>
            <a:r>
              <a:rPr lang="es-PR" altLang="x-none" sz="1600">
                <a:latin typeface="Times New Roman" charset="0"/>
              </a:rPr>
              <a:t> Toma de decisiones, como por ejemplo, que tiro utilizar o el    acordarse de regresar a la base.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</a:t>
            </a:r>
            <a:r>
              <a:rPr lang="en-US" altLang="x-none" sz="1600">
                <a:latin typeface="Times New Roman" charset="0"/>
              </a:rPr>
              <a:t> </a:t>
            </a:r>
            <a:r>
              <a:rPr lang="es-PR" altLang="x-none" sz="1600" b="1" i="1">
                <a:latin typeface="Times New Roman" charset="0"/>
              </a:rPr>
              <a:t>Defensiva</a:t>
            </a:r>
            <a:r>
              <a:rPr lang="es-PR" altLang="x-none" sz="1600">
                <a:latin typeface="Times New Roman" charset="0"/>
              </a:rPr>
              <a:t>- Toma de decisiones, como por ejemplo, a donde moverse o cubrir la corte completa.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</a:t>
            </a:r>
            <a:r>
              <a:rPr lang="es-PR" altLang="x-none" sz="1600" b="1" i="1">
                <a:latin typeface="Times New Roman" charset="0"/>
              </a:rPr>
              <a:t>Ambos-</a:t>
            </a:r>
            <a:r>
              <a:rPr lang="es-PR" altLang="x-none" sz="1600">
                <a:latin typeface="Times New Roman" charset="0"/>
              </a:rPr>
              <a:t> Ver los movimientos de tus oponentes, reconocer las fortalezas y debilidades de tus oponentes y anticipar sus posibles próximas movidas. </a:t>
            </a:r>
            <a:endParaRPr lang="en-US" altLang="x-none" sz="1600">
              <a:latin typeface="Times New Roman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27000"/>
            <a:ext cx="6172200" cy="11430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R" altLang="x-none" sz="3200" b="1" i="1">
                <a:solidFill>
                  <a:srgbClr val="FF0000"/>
                </a:solidFill>
                <a:latin typeface="Times New Roman" charset="0"/>
              </a:rPr>
              <a:t>Juego de Acción Simulado</a:t>
            </a:r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</a:b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304800" y="4572000"/>
            <a:ext cx="62484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Reglas: </a:t>
            </a:r>
            <a:r>
              <a:rPr lang="es-PR" altLang="x-none" sz="1800" b="1">
                <a:latin typeface="Times New Roman" charset="0"/>
              </a:rPr>
              <a:t>Reglas básicas de Bádminton en efecto</a:t>
            </a:r>
          </a:p>
          <a:p>
            <a:pPr eaLnBrk="1" hangingPunct="1"/>
            <a:r>
              <a:rPr lang="es-PR" altLang="x-none" sz="1800" b="1">
                <a:latin typeface="Times New Roman" charset="0"/>
              </a:rPr>
              <a:t>                  Mejor de 3 juegos</a:t>
            </a:r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Puntaje de Rally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Juegos van hasta 10 puntos</a:t>
            </a:r>
          </a:p>
          <a:p>
            <a:pPr eaLnBrk="1" hangingPunct="1"/>
            <a:endParaRPr lang="en-US" altLang="x-none" sz="28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Estatus del Juego: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Lundegaard Hansen  &amp;  Eriksen, delantera 1 a 0 	  Puntaje de Segundo Juego: 7 – 7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Larsen &amp; Vittinghus tienen el servicio</a:t>
            </a:r>
          </a:p>
          <a:p>
            <a:pPr eaLnBrk="1" hangingPunct="1"/>
            <a:endParaRPr lang="en-GB" altLang="x-none" sz="1800" b="1">
              <a:latin typeface="Times New Roman" charset="0"/>
            </a:endParaRPr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152400" y="44958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21509" name="Rectangle 9"/>
          <p:cNvSpPr>
            <a:spLocks noChangeArrowheads="1"/>
          </p:cNvSpPr>
          <p:nvPr/>
        </p:nvSpPr>
        <p:spPr bwMode="auto">
          <a:xfrm>
            <a:off x="457200" y="838200"/>
            <a:ext cx="59563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PR" altLang="x-none" sz="2800" b="1" i="1">
                <a:latin typeface="Times New Roman" charset="0"/>
              </a:rPr>
              <a:t>Semifinales  del Campeonato Mundial </a:t>
            </a:r>
          </a:p>
          <a:p>
            <a:pPr algn="ctr" eaLnBrk="1" hangingPunct="1"/>
            <a:r>
              <a:rPr lang="es-PR" altLang="x-none" sz="2800" b="1" i="1">
                <a:latin typeface="Times New Roman" charset="0"/>
              </a:rPr>
              <a:t>(Dobles Masculino)</a:t>
            </a:r>
            <a:endParaRPr lang="en-US" altLang="x-none" sz="2800">
              <a:latin typeface="Times New Roman" charset="0"/>
            </a:endParaRPr>
          </a:p>
          <a:p>
            <a:pPr algn="ctr" eaLnBrk="1" hangingPunct="1"/>
            <a:endParaRPr lang="en-US" altLang="x-none" sz="2800" b="1">
              <a:latin typeface="Times New Roman" charset="0"/>
            </a:endParaRP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Martin Lundgaard Hansen (Din.)</a:t>
            </a: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&amp; Jens Eriksen (Din.)</a:t>
            </a: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 </a:t>
            </a: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Poul Erik Hoyer Larsen (Din.) </a:t>
            </a: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&amp; Hans-Kristian Vittinghus (Din.)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3513" y="22860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Players’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Picture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Here</a:t>
            </a:r>
          </a:p>
          <a:p>
            <a:pPr algn="ctr" eaLnBrk="1" hangingPunct="1"/>
            <a:endParaRPr lang="en-US" altLang="x-none" sz="1800"/>
          </a:p>
          <a:p>
            <a:pPr algn="ctr" eaLnBrk="1" hangingPunct="1"/>
            <a:endParaRPr lang="en-US" altLang="x-none" sz="1800"/>
          </a:p>
          <a:p>
            <a:pPr algn="ctr" eaLnBrk="1" hangingPunct="1"/>
            <a:r>
              <a:rPr lang="en-US" altLang="x-none" sz="1800"/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81600" y="2286000"/>
            <a:ext cx="1512888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Players’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Picture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Here</a:t>
            </a:r>
          </a:p>
          <a:p>
            <a:pPr algn="ctr" eaLnBrk="1" hangingPunct="1"/>
            <a:endParaRPr lang="en-US" altLang="x-none" sz="1800"/>
          </a:p>
          <a:p>
            <a:pPr algn="ctr" eaLnBrk="1" hangingPunct="1"/>
            <a:endParaRPr lang="en-US" altLang="x-none" sz="1800"/>
          </a:p>
          <a:p>
            <a:pPr algn="ctr" eaLnBrk="1" hangingPunct="1"/>
            <a:r>
              <a:rPr lang="en-US" altLang="x-none" sz="1800"/>
              <a:t> </a:t>
            </a:r>
          </a:p>
        </p:txBody>
      </p:sp>
      <p:sp>
        <p:nvSpPr>
          <p:cNvPr id="21512" name="TextBox 11"/>
          <p:cNvSpPr txBox="1">
            <a:spLocks noChangeArrowheads="1"/>
          </p:cNvSpPr>
          <p:nvPr/>
        </p:nvSpPr>
        <p:spPr bwMode="auto">
          <a:xfrm>
            <a:off x="190500" y="7902575"/>
            <a:ext cx="6477000" cy="4000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s-PR" altLang="x-none" sz="2000" b="1" i="1">
                <a:solidFill>
                  <a:srgbClr val="FF0000"/>
                </a:solidFill>
                <a:latin typeface="Times New Roman" charset="0"/>
              </a:rPr>
              <a:t>Si el tiempo lo permite, jueguen bajo ese guión tres veces…</a:t>
            </a:r>
            <a:endParaRPr lang="en-US" altLang="x-none" sz="2000" b="1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2654</TotalTime>
  <Words>1767</Words>
  <Application>Microsoft Office PowerPoint</Application>
  <PresentationFormat>On-screen Show (4:3)</PresentationFormat>
  <Paragraphs>287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ＭＳ Ｐゴシック</vt:lpstr>
      <vt:lpstr>Arial</vt:lpstr>
      <vt:lpstr>Calibri</vt:lpstr>
      <vt:lpstr>Times New Roman</vt:lpstr>
      <vt:lpstr>Wingdings</vt:lpstr>
      <vt:lpstr>Default Design</vt:lpstr>
      <vt:lpstr>Juego de Acción Simulado  </vt:lpstr>
      <vt:lpstr>PowerPoint Presentation</vt:lpstr>
      <vt:lpstr>Juego de Acción Simulado</vt:lpstr>
      <vt:lpstr>PowerPoint Presentation</vt:lpstr>
      <vt:lpstr>Juego de Acción Simulado</vt:lpstr>
      <vt:lpstr>PowerPoint Presentation</vt:lpstr>
      <vt:lpstr>Juego de Acción Simulado</vt:lpstr>
      <vt:lpstr>PowerPoint Presentation</vt:lpstr>
      <vt:lpstr>Juego de Acción Simulado </vt:lpstr>
      <vt:lpstr>PowerPoint Presentation</vt:lpstr>
      <vt:lpstr>Juego de Acción Simulado  </vt:lpstr>
      <vt:lpstr>PowerPoint Presentation</vt:lpstr>
    </vt:vector>
  </TitlesOfParts>
  <Company>Arizona State University Polytechnic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Fantasy Game  Pan–American Games Semi Final</dc:title>
  <dc:creator>Information Technology</dc:creator>
  <cp:lastModifiedBy>Melissa Feld</cp:lastModifiedBy>
  <cp:revision>47</cp:revision>
  <dcterms:created xsi:type="dcterms:W3CDTF">2010-02-14T20:11:23Z</dcterms:created>
  <dcterms:modified xsi:type="dcterms:W3CDTF">2019-02-13T20:55:55Z</dcterms:modified>
</cp:coreProperties>
</file>