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81" r:id="rId3"/>
    <p:sldId id="287" r:id="rId4"/>
    <p:sldId id="282" r:id="rId5"/>
    <p:sldId id="292" r:id="rId6"/>
    <p:sldId id="283" r:id="rId7"/>
    <p:sldId id="293" r:id="rId8"/>
    <p:sldId id="284" r:id="rId9"/>
    <p:sldId id="294" r:id="rId10"/>
    <p:sldId id="285" r:id="rId11"/>
    <p:sldId id="295" r:id="rId12"/>
    <p:sldId id="286" r:id="rId13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>
      <p:cViewPr>
        <p:scale>
          <a:sx n="110" d="100"/>
          <a:sy n="110" d="100"/>
        </p:scale>
        <p:origin x="1840" y="-17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351206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972419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101848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446970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122845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723310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569206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757599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34626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608119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791357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14900" y="8821738"/>
            <a:ext cx="21717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>
                <a:solidFill>
                  <a:srgbClr val="FF3300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hansvandermars/Desktop/2nd%20ed%20Sport%20Ed/SPORT%20ED%20CD/Res02-SportEdC-IStrategies/Action%20Fantasy%20Games%20Cards/ActionFantasyGames-RacquetGames%202nd%20ed.doc%01!OLE_LINK4" TargetMode="External"/><Relationship Id="rId4" Type="http://schemas.openxmlformats.org/officeDocument/2006/relationships/image" Target="../media/image1.png"/><Relationship Id="rId5" Type="http://schemas.openxmlformats.org/officeDocument/2006/relationships/oleObject" Target="file:////Users/hansvandermars/Desktop/2nd%20ed%20Sport%20Ed/SPORT%20ED%20CD/Res02-SportEdC-IStrategies/Action%20Fantasy%20Games%20Cards/ActionFantasyGames-RacquetGames%202nd%20ed.doc20!OLE_LINK5" TargetMode="External"/><Relationship Id="rId6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 </a:t>
            </a: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- Tenis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304800" y="4419600"/>
            <a:ext cx="6248400" cy="316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x-none" sz="2800" b="1" i="1">
                <a:latin typeface="Times New Roman" charset="0"/>
              </a:rPr>
              <a:t>Reglas: </a:t>
            </a:r>
            <a:r>
              <a:rPr lang="en-US" altLang="x-none" sz="1800" b="1">
                <a:latin typeface="Times New Roman" charset="0"/>
              </a:rPr>
              <a:t>Reglas </a:t>
            </a:r>
            <a:r>
              <a:rPr lang="es-PR" altLang="x-none" sz="1800" b="1">
                <a:latin typeface="Times New Roman" charset="0"/>
              </a:rPr>
              <a:t>básicas</a:t>
            </a:r>
            <a:r>
              <a:rPr lang="en-US" altLang="x-none" sz="1800" b="1">
                <a:latin typeface="Times New Roman" charset="0"/>
              </a:rPr>
              <a:t> de tenis en efecto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Mejor de 3 partidos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Puntaje de rally modificado (ej. 1, 2, 3, 4, 5, etc.)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x-none" sz="1800" b="1">
                <a:latin typeface="Times New Roman" charset="0"/>
              </a:rPr>
              <a:t>	 Partidos van a 12 pts. (No tiene que haber una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x-none" sz="1800" b="1">
                <a:latin typeface="Times New Roman" charset="0"/>
              </a:rPr>
              <a:t>                 diferencia de 2 pts. para ganar el partido)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x-none" sz="2800" b="1" i="1">
                <a:latin typeface="Times New Roman" charset="0"/>
              </a:rPr>
              <a:t>Estatus del Partido: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EE.UU. perdiendo 1 set a 0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Puntaje de segundo partido: EE.UU. 7 – Suecia 9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EE.UU. tiene el servicio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13318" name="Rectangle 8"/>
          <p:cNvSpPr>
            <a:spLocks noChangeArrowheads="1"/>
          </p:cNvSpPr>
          <p:nvPr/>
        </p:nvSpPr>
        <p:spPr bwMode="auto">
          <a:xfrm>
            <a:off x="152400" y="43434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3319" name="Rectangle 9"/>
          <p:cNvSpPr>
            <a:spLocks noChangeArrowheads="1"/>
          </p:cNvSpPr>
          <p:nvPr/>
        </p:nvSpPr>
        <p:spPr bwMode="auto">
          <a:xfrm>
            <a:off x="1389063" y="1103313"/>
            <a:ext cx="3287712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>
                <a:latin typeface="Times New Roman" charset="0"/>
              </a:rPr>
              <a:t>Copa Final de Davis</a:t>
            </a:r>
            <a:endParaRPr lang="en-US" altLang="x-none" sz="2800">
              <a:latin typeface="Times New Roman" charset="0"/>
            </a:endParaRPr>
          </a:p>
          <a:p>
            <a:pPr algn="ctr" eaLnBrk="1" hangingPunct="1"/>
            <a:r>
              <a:rPr lang="es-PR" altLang="x-none" sz="2800" b="1">
                <a:latin typeface="Times New Roman" charset="0"/>
              </a:rPr>
              <a:t>Final </a:t>
            </a:r>
            <a:endParaRPr lang="en-US" altLang="x-none" sz="2800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EE.UU. vs. Suecia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5011738" y="-76200"/>
            <a:ext cx="19224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Jugador</a:t>
            </a: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3505200" y="2743200"/>
          <a:ext cx="2349500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5" name="Document" r:id="rId3" imgW="2349500" imgH="1473200" progId="Word.Document.12">
                  <p:link updateAutomatic="1"/>
                </p:oleObj>
              </mc:Choice>
              <mc:Fallback>
                <p:oleObj name="Document" r:id="rId3" imgW="2349500" imgH="1473200" progId="Word.Document.12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743200"/>
                        <a:ext cx="2349500" cy="147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838200" y="2743200"/>
          <a:ext cx="2349500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Document" r:id="rId5" imgW="1968500" imgH="1473200" progId="Word.Document.12">
                  <p:link updateAutomatic="1"/>
                </p:oleObj>
              </mc:Choice>
              <mc:Fallback>
                <p:oleObj name="Document" r:id="rId5" imgW="1968500" imgH="1473200" progId="Word.Document.12">
                  <p:link updateAutomatic="1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743200"/>
                        <a:ext cx="2349500" cy="147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TextBox 11"/>
          <p:cNvSpPr txBox="1">
            <a:spLocks noChangeArrowheads="1"/>
          </p:cNvSpPr>
          <p:nvPr/>
        </p:nvSpPr>
        <p:spPr bwMode="auto">
          <a:xfrm>
            <a:off x="114300" y="7772400"/>
            <a:ext cx="66294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  <a:latin typeface="Times New Roman" charset="0"/>
              </a:rPr>
              <a:t>Si el tiempo lo permite, jueguen bajo ese guión tres veces…</a:t>
            </a:r>
            <a:endParaRPr lang="en-US" altLang="x-none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Calibri" charset="0"/>
              </a:rPr>
              <a:t>Juego de Acción Simulado</a:t>
            </a:r>
            <a:r>
              <a:rPr lang="en-US" altLang="x-none" sz="2800" b="1" i="1">
                <a:latin typeface="Calibri" charset="0"/>
              </a:rPr>
              <a:t> 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Partido individual . . . 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Preguntas a considerar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28600" y="3886200"/>
            <a:ext cx="64008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Calibri" charset="0"/>
              </a:rPr>
              <a:t>¿Qué movidas tácticas pueden ser críticas?</a:t>
            </a:r>
            <a:endParaRPr lang="en-US" altLang="x-none" sz="2000" b="1" i="1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s-PR" altLang="x-none" sz="1600" b="1" i="1">
                <a:latin typeface="Calibri" charset="0"/>
              </a:rPr>
              <a:t>Ofensiva-</a:t>
            </a:r>
            <a:r>
              <a:rPr lang="es-PR" altLang="x-none" sz="1600">
                <a:latin typeface="Calibri" charset="0"/>
              </a:rPr>
              <a:t> Toma de decisiones, como por ejemplo, que tiro utilizar o el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   acordarse de regresar a la base.</a:t>
            </a:r>
            <a:endParaRPr lang="en-US" altLang="x-none" sz="16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</a:t>
            </a: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 b="1" i="1">
                <a:latin typeface="Calibri" charset="0"/>
              </a:rPr>
              <a:t>Defensiva</a:t>
            </a:r>
            <a:r>
              <a:rPr lang="es-PR" altLang="x-none" sz="1600">
                <a:latin typeface="Calibri" charset="0"/>
              </a:rPr>
              <a:t>- Toma de decisiones, como por ejemplo, a donde moverse o 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     cubrir la corte completa.</a:t>
            </a:r>
            <a:endParaRPr lang="en-US" altLang="x-none" sz="16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</a:t>
            </a:r>
            <a:r>
              <a:rPr lang="es-PR" altLang="x-none" sz="1600" b="1" i="1">
                <a:latin typeface="Calibri" charset="0"/>
              </a:rPr>
              <a:t>Ambos-</a:t>
            </a:r>
            <a:r>
              <a:rPr lang="es-PR" altLang="x-none" sz="1600">
                <a:latin typeface="Calibri" charset="0"/>
              </a:rPr>
              <a:t> Ver los movimientos de tus oponentes, reconocer las fortalezas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y debilidades de tus oponentes y anticipar sus posibles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próximas movidas. </a:t>
            </a:r>
            <a:endParaRPr lang="en-US" altLang="x-none" sz="1600">
              <a:latin typeface="Calibri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286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Calibri" charset="0"/>
              </a:rPr>
              <a:t>¿Plan de Juego (estrategias) para cada equipo?</a:t>
            </a:r>
            <a:endParaRPr lang="en-US" altLang="x-none" sz="2000" b="1" i="1">
              <a:latin typeface="Calibri" charset="0"/>
            </a:endParaRP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 b="1" i="1">
                <a:latin typeface="Calibri" charset="0"/>
              </a:rPr>
              <a:t>En ventaja- </a:t>
            </a:r>
            <a:r>
              <a:rPr lang="es-PR" altLang="x-none" sz="1600">
                <a:latin typeface="Calibri" charset="0"/>
              </a:rPr>
              <a:t>¿Ataques más agresivos o menos? ¿Tomar más riegos o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Calibri" charset="0"/>
              </a:rPr>
              <a:t>                          menos?</a:t>
            </a:r>
            <a:r>
              <a:rPr lang="en-US" altLang="x-none" sz="1600">
                <a:latin typeface="Calibri" charset="0"/>
              </a:rPr>
              <a:t>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</a:t>
            </a:r>
            <a:r>
              <a:rPr lang="es-PR" altLang="x-none" sz="1600" b="1" i="1">
                <a:latin typeface="Calibri" charset="0"/>
              </a:rPr>
              <a:t>En desventaja- </a:t>
            </a:r>
            <a:r>
              <a:rPr lang="es-PR" altLang="x-none" sz="1600">
                <a:latin typeface="Calibri" charset="0"/>
              </a:rPr>
              <a:t>¿Ataques más agresivos o menos? ¿Hacer jugadas más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Calibri" charset="0"/>
              </a:rPr>
              <a:t>                                arriesgadas?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47650" y="6172200"/>
            <a:ext cx="63627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Calibri" charset="0"/>
              </a:rPr>
              <a:t>Pregúntese:</a:t>
            </a:r>
            <a:endParaRPr lang="en-US" altLang="x-none" sz="2000" b="1" i="1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 ¿Cuál será el plan de juego del oponente?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 ¿En qué se debe enfocar?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¿Cuáles parecen ser las áreas más fuertes de juego de su oponente?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¿Qué tiros aparentan darle más dificultad a su oponente?</a:t>
            </a:r>
            <a:endParaRPr lang="en-US" altLang="x-none" sz="1600" b="1" i="1">
              <a:latin typeface="Calibri" charset="0"/>
            </a:endParaRP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 </a:t>
            </a: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- Tenis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304800" y="4343400"/>
            <a:ext cx="6248400" cy="297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x-none" sz="2800" b="1" i="1">
                <a:latin typeface="Times New Roman" charset="0"/>
              </a:rPr>
              <a:t>Reglas: </a:t>
            </a:r>
            <a:r>
              <a:rPr lang="en-US" altLang="x-none" sz="1800" b="1">
                <a:latin typeface="Times New Roman" charset="0"/>
              </a:rPr>
              <a:t>Reglas </a:t>
            </a:r>
            <a:r>
              <a:rPr lang="es-PR" altLang="x-none" sz="1800" b="1">
                <a:latin typeface="Times New Roman" charset="0"/>
              </a:rPr>
              <a:t>básicas</a:t>
            </a:r>
            <a:r>
              <a:rPr lang="en-US" altLang="x-none" sz="1800" b="1">
                <a:latin typeface="Times New Roman" charset="0"/>
              </a:rPr>
              <a:t> de tenis en efecto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Mejor de 3 partidos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Puntaje de rally modificado (ej. 1, 2, 3, 4, 5, etc.)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x-none" sz="1800" b="1">
                <a:latin typeface="Times New Roman" charset="0"/>
              </a:rPr>
              <a:t>	 Partidos van a 12 pts. (No tiene que haber una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x-none" sz="1800" b="1">
                <a:latin typeface="Times New Roman" charset="0"/>
              </a:rPr>
              <a:t>                 diferencia de 2 pts. para ganar el partido)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Estatus del Partido: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Ivanovic/Martin tiene la delantera 1 set a 0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Puntaje del segundo set:  6 – 6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	  Maurismo/Roddick tienen el servicio</a:t>
            </a:r>
          </a:p>
        </p:txBody>
      </p:sp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152400" y="4267200"/>
            <a:ext cx="6553200" cy="31242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3557" name="Rectangle 9"/>
          <p:cNvSpPr>
            <a:spLocks noChangeArrowheads="1"/>
          </p:cNvSpPr>
          <p:nvPr/>
        </p:nvSpPr>
        <p:spPr bwMode="auto">
          <a:xfrm>
            <a:off x="1711325" y="1103313"/>
            <a:ext cx="356552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Final de Dobles Mixto</a:t>
            </a:r>
            <a:endParaRPr lang="en-US" altLang="x-none" sz="2800" b="1" i="1">
              <a:latin typeface="Times New Roman" charset="0"/>
            </a:endParaRPr>
          </a:p>
          <a:p>
            <a:pPr algn="ctr" eaLnBrk="1" hangingPunct="1"/>
            <a:r>
              <a:rPr lang="es-PR" altLang="x-none" sz="2800" b="1" i="1">
                <a:latin typeface="Times New Roman" charset="0"/>
              </a:rPr>
              <a:t>Abierto de EE.UU.</a:t>
            </a:r>
            <a:endParaRPr lang="en-US" altLang="x-none" sz="2800" b="1" i="1">
              <a:latin typeface="Times New Roman" charset="0"/>
            </a:endParaRPr>
          </a:p>
          <a:p>
            <a:pPr algn="ctr" eaLnBrk="1" hangingPunct="1"/>
            <a:endParaRPr lang="en-US" altLang="x-none" sz="1000" b="1">
              <a:latin typeface="Times New Roman" charset="0"/>
            </a:endParaRPr>
          </a:p>
          <a:p>
            <a:pPr algn="ctr" eaLnBrk="1" hangingPunct="1"/>
            <a:endParaRPr lang="en-US" altLang="x-none" sz="1000" b="1">
              <a:latin typeface="Times New Roman" charset="0"/>
            </a:endParaRP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Ana Ivanovic (Serb)</a:t>
            </a: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&amp; Todd Martin (EE.UU.)</a:t>
            </a: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Amelie Maurismo (Fra.)</a:t>
            </a: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&amp; Andy Roddick (EE.UU.)</a:t>
            </a:r>
          </a:p>
        </p:txBody>
      </p: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del Juagdor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2057400"/>
            <a:ext cx="1512888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Players’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Picture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Here</a:t>
            </a:r>
          </a:p>
          <a:p>
            <a:pPr algn="ctr" eaLnBrk="1" hangingPunct="1"/>
            <a:endParaRPr lang="en-US" altLang="x-none" sz="1800"/>
          </a:p>
          <a:p>
            <a:pPr algn="ctr" eaLnBrk="1" hangingPunct="1"/>
            <a:endParaRPr lang="en-US" altLang="x-none" sz="1800"/>
          </a:p>
          <a:p>
            <a:pPr algn="ctr" eaLnBrk="1" hangingPunct="1"/>
            <a:r>
              <a:rPr lang="en-US" altLang="x-none" sz="1800"/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05400" y="2057400"/>
            <a:ext cx="1512888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Players’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Picture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Here</a:t>
            </a:r>
          </a:p>
          <a:p>
            <a:pPr algn="ctr" eaLnBrk="1" hangingPunct="1"/>
            <a:endParaRPr lang="en-US" altLang="x-none" sz="1800"/>
          </a:p>
          <a:p>
            <a:pPr algn="ctr" eaLnBrk="1" hangingPunct="1"/>
            <a:endParaRPr lang="en-US" altLang="x-none" sz="1800"/>
          </a:p>
          <a:p>
            <a:pPr algn="ctr" eaLnBrk="1" hangingPunct="1"/>
            <a:r>
              <a:rPr lang="en-US" altLang="x-none" sz="1800"/>
              <a:t> </a:t>
            </a:r>
          </a:p>
        </p:txBody>
      </p:sp>
      <p:sp>
        <p:nvSpPr>
          <p:cNvPr id="23561" name="TextBox 9"/>
          <p:cNvSpPr txBox="1">
            <a:spLocks noChangeArrowheads="1"/>
          </p:cNvSpPr>
          <p:nvPr/>
        </p:nvSpPr>
        <p:spPr bwMode="auto">
          <a:xfrm>
            <a:off x="609600" y="7627938"/>
            <a:ext cx="5638800" cy="830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  <a:latin typeface="Times New Roman" charset="0"/>
              </a:rPr>
              <a:t>Si el tiempo lo permite, jueguen bajo ese guión tres veces…</a:t>
            </a:r>
            <a:endParaRPr lang="en-US" altLang="x-none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Calibri" charset="0"/>
              </a:rPr>
              <a:t>Juego de Acción Simulado</a:t>
            </a:r>
            <a:r>
              <a:rPr lang="en-US" altLang="x-none" sz="2800" b="1" i="1">
                <a:latin typeface="Calibri" charset="0"/>
              </a:rPr>
              <a:t> 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Partido Doble . . . 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Preguntas a considerar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28600" y="3886200"/>
            <a:ext cx="64008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¿Qué movidas tácticas pueden ser críticas?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Ofensiva-</a:t>
            </a:r>
            <a:r>
              <a:rPr lang="es-PR" altLang="x-none" sz="1600">
                <a:latin typeface="Times New Roman" charset="0"/>
              </a:rPr>
              <a:t> Toma de decisiones, como por ejemplo, que tiro utilizar o el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 acordarse de regresar a la base.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</a:t>
            </a: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Defensiva</a:t>
            </a:r>
            <a:r>
              <a:rPr lang="es-PR" altLang="x-none" sz="1600">
                <a:latin typeface="Times New Roman" charset="0"/>
              </a:rPr>
              <a:t>- Toma de decisiones, como por ejemplo, a donde moverse o 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  cubrir la corte completa.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Ambos-</a:t>
            </a:r>
            <a:r>
              <a:rPr lang="es-PR" altLang="x-none" sz="1600">
                <a:latin typeface="Times New Roman" charset="0"/>
              </a:rPr>
              <a:t> Ver los movimientos de tus oponentes, reconocer las fortalezas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y debilidades de tus oponentes y anticipar sus posibles próximas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movidas. 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286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¿Plan de Juego (estrategias) para cada equipo?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ventaja- </a:t>
            </a:r>
            <a:r>
              <a:rPr lang="es-PR" altLang="x-none" sz="1600">
                <a:latin typeface="Times New Roman" charset="0"/>
              </a:rPr>
              <a:t>¿Ataques más agresivos o menos? ¿Tomar más riegos o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Times New Roman" charset="0"/>
              </a:rPr>
              <a:t>                        menos?</a:t>
            </a:r>
            <a:r>
              <a:rPr lang="en-US" altLang="x-none" sz="1600">
                <a:latin typeface="Times New Roman" charset="0"/>
              </a:rPr>
              <a:t>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desventaja- </a:t>
            </a:r>
            <a:r>
              <a:rPr lang="es-PR" altLang="x-none" sz="1600">
                <a:latin typeface="Times New Roman" charset="0"/>
              </a:rPr>
              <a:t>¿Ataques más agresivos o menos? ¿Hacer jugadas más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Times New Roman" charset="0"/>
              </a:rPr>
              <a:t>                               arriesgadas?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247650" y="6172200"/>
            <a:ext cx="63627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Pregúntese: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¿Cuál será el plan de juego de sus oponentes?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¿En qué se debe enfocar?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¿Cuáles parecen ser las áreas más fuertes de juego de su(s) oponente(s)?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¿Qué tiros aparentan darle más dificultad a su(s) oponente(s)?</a:t>
            </a:r>
            <a:endParaRPr lang="en-US" altLang="x-none" sz="1600" b="1" i="1">
              <a:latin typeface="Times New Roman" charset="0"/>
            </a:endParaRP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Calibri" charset="0"/>
              </a:rPr>
              <a:t>Juego de Acción Simulado</a:t>
            </a:r>
            <a:r>
              <a:rPr lang="en-US" altLang="x-none" sz="2800" b="1" i="1">
                <a:latin typeface="Calibri" charset="0"/>
              </a:rPr>
              <a:t> </a:t>
            </a:r>
          </a:p>
          <a:p>
            <a:pPr algn="ctr" eaLnBrk="1" hangingPunct="1"/>
            <a:r>
              <a:rPr lang="es-PR" altLang="x-none" sz="2800" b="1" i="1">
                <a:latin typeface="Calibri" charset="0"/>
              </a:rPr>
              <a:t>Juego doble o individual</a:t>
            </a:r>
            <a:r>
              <a:rPr lang="en-US" altLang="x-none" sz="2800" b="1" i="1">
                <a:latin typeface="Calibri" charset="0"/>
              </a:rPr>
              <a:t>. . . Preguntas a considerar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" y="3962400"/>
            <a:ext cx="64008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Calibri" charset="0"/>
              </a:rPr>
              <a:t>¿Qué movidas tácticas pueden ser críticas?</a:t>
            </a:r>
            <a:endParaRPr lang="en-US" altLang="x-none" sz="2000" b="1" i="1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s-PR" altLang="x-none" sz="1600" b="1" i="1">
                <a:latin typeface="Calibri" charset="0"/>
              </a:rPr>
              <a:t>Ofensiva-</a:t>
            </a:r>
            <a:r>
              <a:rPr lang="es-PR" altLang="x-none" sz="1600">
                <a:latin typeface="Calibri" charset="0"/>
              </a:rPr>
              <a:t> Toma de decisiones, como por ejemplo, que tiro utilizar o el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   acordarse de regresar a la base.</a:t>
            </a:r>
            <a:endParaRPr lang="en-US" altLang="x-none" sz="16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</a:t>
            </a: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 b="1" i="1">
                <a:latin typeface="Calibri" charset="0"/>
              </a:rPr>
              <a:t>Defensiva</a:t>
            </a:r>
            <a:r>
              <a:rPr lang="es-PR" altLang="x-none" sz="1600">
                <a:latin typeface="Calibri" charset="0"/>
              </a:rPr>
              <a:t>- Toma de decisiones, como por ejemplo, a donde moverse o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     cubrir la corte completa.</a:t>
            </a:r>
            <a:endParaRPr lang="en-US" altLang="x-none" sz="16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</a:t>
            </a:r>
            <a:r>
              <a:rPr lang="es-PR" altLang="x-none" sz="1600" b="1" i="1">
                <a:latin typeface="Calibri" charset="0"/>
              </a:rPr>
              <a:t>Ambos-</a:t>
            </a:r>
            <a:r>
              <a:rPr lang="es-PR" altLang="x-none" sz="1600">
                <a:latin typeface="Calibri" charset="0"/>
              </a:rPr>
              <a:t> Ver los movimientos de tus oponentes, reconocer las fortalezas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y debilidades de tus oponentes y anticipar sus posibles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próximas movidas</a:t>
            </a:r>
            <a:r>
              <a:rPr lang="es-PR" altLang="x-none" sz="1600">
                <a:latin typeface="Times New Roman" charset="0"/>
              </a:rPr>
              <a:t>. 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286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Calibri" charset="0"/>
              </a:rPr>
              <a:t>¿Plan de Juego (estrategias) para cada equipo?</a:t>
            </a:r>
            <a:endParaRPr lang="en-US" altLang="x-none" sz="2000" b="1" i="1">
              <a:latin typeface="Calibri" charset="0"/>
            </a:endParaRP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 b="1" i="1">
                <a:latin typeface="Calibri" charset="0"/>
              </a:rPr>
              <a:t>En ventaja- </a:t>
            </a:r>
            <a:r>
              <a:rPr lang="es-PR" altLang="x-none" sz="1600">
                <a:latin typeface="Calibri" charset="0"/>
              </a:rPr>
              <a:t>¿Ataques más agresivos o menos? ¿Tomar más riegos o 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Calibri" charset="0"/>
              </a:rPr>
              <a:t>                          menos?</a:t>
            </a:r>
            <a:r>
              <a:rPr lang="en-US" altLang="x-none" sz="1600">
                <a:latin typeface="Calibri" charset="0"/>
              </a:rPr>
              <a:t>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</a:t>
            </a:r>
            <a:r>
              <a:rPr lang="es-PR" altLang="x-none" sz="1600" b="1" i="1">
                <a:latin typeface="Calibri" charset="0"/>
              </a:rPr>
              <a:t>En desventaja-  </a:t>
            </a:r>
            <a:r>
              <a:rPr lang="es-PR" altLang="x-none" sz="1600">
                <a:latin typeface="Calibri" charset="0"/>
              </a:rPr>
              <a:t>¿Ataques más agresivos o menos? ¿Hacer jugadas más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Calibri" charset="0"/>
              </a:rPr>
              <a:t>                                  arriesgadas?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47650" y="6172200"/>
            <a:ext cx="6362700" cy="23701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Calibri" charset="0"/>
              </a:rPr>
              <a:t>Pregúntese:</a:t>
            </a:r>
            <a:endParaRPr lang="en-US" altLang="x-none" sz="2000" b="1" i="1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 ¿Cuál será el plan de juego del oponente?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 ¿En qué se debe enfocar?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¿Cuáles parecen ser las áreas más fuertes de juego de su(s) oponente(s)?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¿Qué tiros aparentan darle más dificultad a su(s) oponente(s)?</a:t>
            </a:r>
            <a:endParaRPr lang="en-US" altLang="x-none" sz="1600" b="1" i="1">
              <a:latin typeface="Calibri" charset="0"/>
            </a:endParaRP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 </a:t>
            </a: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- Tenis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304800" y="4575175"/>
            <a:ext cx="6248400" cy="297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x-none" sz="2800" b="1" i="1">
                <a:latin typeface="Times New Roman" charset="0"/>
              </a:rPr>
              <a:t>Reglas: </a:t>
            </a:r>
            <a:r>
              <a:rPr lang="en-US" altLang="x-none" sz="1800" b="1">
                <a:latin typeface="Times New Roman" charset="0"/>
              </a:rPr>
              <a:t>Reglas </a:t>
            </a:r>
            <a:r>
              <a:rPr lang="es-PR" altLang="x-none" sz="1800" b="1">
                <a:latin typeface="Times New Roman" charset="0"/>
              </a:rPr>
              <a:t>básicas</a:t>
            </a:r>
            <a:r>
              <a:rPr lang="en-US" altLang="x-none" sz="1800" b="1">
                <a:latin typeface="Times New Roman" charset="0"/>
              </a:rPr>
              <a:t> de tenis en efecto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Mejor de 5 partidos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Puntaje de rally modificado (ej. 1, 2, 3, 4, 5, etc.)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x-none" sz="1800" b="1">
                <a:latin typeface="Times New Roman" charset="0"/>
              </a:rPr>
              <a:t>	 Partidos van a 12 pts. (No tiene que haber una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x-none" sz="1800" b="1">
                <a:latin typeface="Times New Roman" charset="0"/>
              </a:rPr>
              <a:t>                 diferencia de 2 pts. para ganar el partido)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x-none" sz="2800" b="1" i="1">
                <a:latin typeface="Times New Roman" charset="0"/>
              </a:rPr>
              <a:t>Estatus del Partido: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Partido empatado a 2 set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	  Puntaje de set 5:  Djokovic tiene la delantera 7-5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Federer tiene el servicio 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15364" name="Rectangle 8"/>
          <p:cNvSpPr>
            <a:spLocks noChangeArrowheads="1"/>
          </p:cNvSpPr>
          <p:nvPr/>
        </p:nvSpPr>
        <p:spPr bwMode="auto">
          <a:xfrm>
            <a:off x="152400" y="4572000"/>
            <a:ext cx="6553200" cy="29718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5365" name="Rectangle 9"/>
          <p:cNvSpPr>
            <a:spLocks noChangeArrowheads="1"/>
          </p:cNvSpPr>
          <p:nvPr/>
        </p:nvSpPr>
        <p:spPr bwMode="auto">
          <a:xfrm>
            <a:off x="979488" y="1103313"/>
            <a:ext cx="488156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Individual Masculino</a:t>
            </a:r>
            <a:endParaRPr lang="en-US" altLang="x-none" sz="2800" b="1" i="1">
              <a:latin typeface="Times New Roman" charset="0"/>
            </a:endParaRPr>
          </a:p>
          <a:p>
            <a:pPr algn="ctr" eaLnBrk="1" hangingPunct="1"/>
            <a:r>
              <a:rPr lang="es-PR" altLang="x-none" sz="2800" b="1" i="1">
                <a:latin typeface="Times New Roman" charset="0"/>
              </a:rPr>
              <a:t>Final de Abierto Australiano</a:t>
            </a:r>
            <a:endParaRPr lang="en-US" altLang="x-none" sz="2800" b="1" i="1">
              <a:latin typeface="Times New Roman" charset="0"/>
            </a:endParaRPr>
          </a:p>
          <a:p>
            <a:pPr algn="ctr" eaLnBrk="1" hangingPunct="1"/>
            <a:endParaRPr lang="en-US" altLang="x-none" sz="1600" b="1">
              <a:latin typeface="Times New Roman" charset="0"/>
            </a:endParaRP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Roger Federer (Sui.) vs. Novak Djokovic (Serb)</a:t>
            </a:r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0313" y="26543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9713" y="26543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5369" name="TextBox 12"/>
          <p:cNvSpPr txBox="1">
            <a:spLocks noChangeArrowheads="1"/>
          </p:cNvSpPr>
          <p:nvPr/>
        </p:nvSpPr>
        <p:spPr bwMode="auto">
          <a:xfrm>
            <a:off x="490538" y="7620000"/>
            <a:ext cx="5876925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  <a:latin typeface="Times New Roman" charset="0"/>
              </a:rPr>
              <a:t>Si el tiempo lo permite, jueguen bajo ese guión tres veces…</a:t>
            </a:r>
            <a:endParaRPr lang="en-US" altLang="x-none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Calibri" charset="0"/>
              </a:rPr>
              <a:t>Juego de Acción Simulado</a:t>
            </a:r>
            <a:r>
              <a:rPr lang="en-US" altLang="x-none" sz="2800" b="1" i="1">
                <a:latin typeface="Calibri" charset="0"/>
              </a:rPr>
              <a:t> 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Partido individual . . . 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Preguntas a considerar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2286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Calibri" charset="0"/>
              </a:rPr>
              <a:t>¿Plan de Juego (estrategias) para cada equipo?</a:t>
            </a:r>
            <a:endParaRPr lang="en-US" altLang="x-none" sz="2000" b="1" i="1">
              <a:latin typeface="Calibri" charset="0"/>
            </a:endParaRP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 b="1" i="1">
                <a:latin typeface="Calibri" charset="0"/>
              </a:rPr>
              <a:t>En ventaja- </a:t>
            </a:r>
            <a:r>
              <a:rPr lang="es-PR" altLang="x-none" sz="1600">
                <a:latin typeface="Calibri" charset="0"/>
              </a:rPr>
              <a:t>¿Ataques más agresivos o menos? ¿Tomar más riegos o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Calibri" charset="0"/>
              </a:rPr>
              <a:t>                          menos?</a:t>
            </a:r>
            <a:r>
              <a:rPr lang="en-US" altLang="x-none" sz="1600">
                <a:latin typeface="Calibri" charset="0"/>
              </a:rPr>
              <a:t>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</a:t>
            </a:r>
            <a:r>
              <a:rPr lang="es-PR" altLang="x-none" sz="1600" b="1" i="1">
                <a:latin typeface="Calibri" charset="0"/>
              </a:rPr>
              <a:t>En desventaja-  </a:t>
            </a:r>
            <a:r>
              <a:rPr lang="es-PR" altLang="x-none" sz="1600">
                <a:latin typeface="Calibri" charset="0"/>
              </a:rPr>
              <a:t>¿Ataques más agresivos o menos? ¿Hacer jugadas más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Calibri" charset="0"/>
              </a:rPr>
              <a:t>                                 arriesgadas?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247650" y="6172200"/>
            <a:ext cx="63627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Calibri" charset="0"/>
              </a:rPr>
              <a:t>Pregúntese:</a:t>
            </a:r>
            <a:endParaRPr lang="en-US" altLang="x-none" sz="2000" b="1" i="1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 ¿Cuál será el plan de juego del oponente?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 ¿En qué se debe enfocar?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¿Cuáles parecen ser las áreas más fuertes de juego de su oponente?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¿Qué tiros aparentan darle más dificultad a su oponente?</a:t>
            </a:r>
            <a:endParaRPr lang="en-US" altLang="x-none" sz="1600" b="1" i="1">
              <a:latin typeface="Calibri" charset="0"/>
            </a:endParaRPr>
          </a:p>
        </p:txBody>
      </p:sp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16390" name="Text Box 3"/>
          <p:cNvSpPr txBox="1">
            <a:spLocks noChangeArrowheads="1"/>
          </p:cNvSpPr>
          <p:nvPr/>
        </p:nvSpPr>
        <p:spPr bwMode="auto">
          <a:xfrm>
            <a:off x="228600" y="3962400"/>
            <a:ext cx="64008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Calibri" charset="0"/>
              </a:rPr>
              <a:t>¿Qué movidas tácticas pueden ser críticas?</a:t>
            </a:r>
            <a:endParaRPr lang="en-US" altLang="x-none" sz="2000" b="1" i="1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s-PR" altLang="x-none" sz="1600" b="1" i="1">
                <a:latin typeface="Calibri" charset="0"/>
              </a:rPr>
              <a:t>Ofensiva-</a:t>
            </a:r>
            <a:r>
              <a:rPr lang="es-PR" altLang="x-none" sz="1600">
                <a:latin typeface="Calibri" charset="0"/>
              </a:rPr>
              <a:t> Toma de decisiones, como por ejemplo, que tiro utilizar o el 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   acordarse de regresar a la base.</a:t>
            </a:r>
            <a:endParaRPr lang="en-US" altLang="x-none" sz="16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</a:t>
            </a: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 b="1" i="1">
                <a:latin typeface="Calibri" charset="0"/>
              </a:rPr>
              <a:t>Defensiva</a:t>
            </a:r>
            <a:r>
              <a:rPr lang="es-PR" altLang="x-none" sz="1600">
                <a:latin typeface="Calibri" charset="0"/>
              </a:rPr>
              <a:t>- Toma de decisiones, como por ejemplo, a donde moverse o 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     cubrir la corte completa.</a:t>
            </a:r>
            <a:endParaRPr lang="en-US" altLang="x-none" sz="16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</a:t>
            </a:r>
            <a:r>
              <a:rPr lang="es-PR" altLang="x-none" sz="1600" b="1" i="1">
                <a:latin typeface="Calibri" charset="0"/>
              </a:rPr>
              <a:t>Ambos-</a:t>
            </a:r>
            <a:r>
              <a:rPr lang="es-PR" altLang="x-none" sz="1600">
                <a:latin typeface="Calibri" charset="0"/>
              </a:rPr>
              <a:t> Ver los movimientos de tus oponentes, reconocer las fortalezas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y debilidades de tus oponentes y anticipar sus posibles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próximas movidas. </a:t>
            </a:r>
            <a:endParaRPr lang="en-US" altLang="x-none" sz="1600">
              <a:latin typeface="Calibri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 </a:t>
            </a: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- Tenis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304800" y="4584700"/>
            <a:ext cx="6248400" cy="297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x-none" sz="2800" b="1" i="1">
                <a:latin typeface="Times New Roman" charset="0"/>
              </a:rPr>
              <a:t>Reglas: </a:t>
            </a:r>
            <a:r>
              <a:rPr lang="en-US" altLang="x-none" sz="1800" b="1">
                <a:latin typeface="Times New Roman" charset="0"/>
              </a:rPr>
              <a:t>Reglas </a:t>
            </a:r>
            <a:r>
              <a:rPr lang="es-PR" altLang="x-none" sz="1800" b="1">
                <a:latin typeface="Times New Roman" charset="0"/>
              </a:rPr>
              <a:t>básicas</a:t>
            </a:r>
            <a:r>
              <a:rPr lang="en-US" altLang="x-none" sz="1800" b="1">
                <a:latin typeface="Times New Roman" charset="0"/>
              </a:rPr>
              <a:t> de tenis en efecto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Mejor de 3 partidos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Puntaje de rally modificado (ej. 1, 2, 3, 4, 5, etc.)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x-none" sz="1800" b="1">
                <a:latin typeface="Times New Roman" charset="0"/>
              </a:rPr>
              <a:t>	 Partidos van a 12 pts. (No tiene que haber una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x-none" sz="1800" b="1">
                <a:latin typeface="Times New Roman" charset="0"/>
              </a:rPr>
              <a:t>                 diferencia de 2 pts. para ganar el partido)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x-none" sz="2800" b="1" i="1">
                <a:latin typeface="Times New Roman" charset="0"/>
              </a:rPr>
              <a:t>Estatus del Partido: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Pierce tiene la delantera 1 set a 0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Puntaje del segundo set:  Maleeva 7 – Pierce 7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Maleeva tiene el servicio</a:t>
            </a:r>
          </a:p>
        </p:txBody>
      </p:sp>
      <p:sp>
        <p:nvSpPr>
          <p:cNvPr id="17412" name="Rectangle 8"/>
          <p:cNvSpPr>
            <a:spLocks noChangeArrowheads="1"/>
          </p:cNvSpPr>
          <p:nvPr/>
        </p:nvSpPr>
        <p:spPr bwMode="auto">
          <a:xfrm>
            <a:off x="152400" y="4508500"/>
            <a:ext cx="6553200" cy="30353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7413" name="Rectangle 9"/>
          <p:cNvSpPr>
            <a:spLocks noChangeArrowheads="1"/>
          </p:cNvSpPr>
          <p:nvPr/>
        </p:nvSpPr>
        <p:spPr bwMode="auto">
          <a:xfrm>
            <a:off x="104775" y="1103313"/>
            <a:ext cx="664845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Copa de Davis EE.UU. vs. Final femenino 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de Bulgaria</a:t>
            </a:r>
            <a:endParaRPr lang="en-US" altLang="x-none" sz="14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Mary Pierce (EE.UU.) vs. Magadalena Maleeva (Bul.)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0313" y="25908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9713" y="25908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7417" name="TextBox 9"/>
          <p:cNvSpPr txBox="1">
            <a:spLocks noChangeArrowheads="1"/>
          </p:cNvSpPr>
          <p:nvPr/>
        </p:nvSpPr>
        <p:spPr bwMode="auto">
          <a:xfrm>
            <a:off x="457200" y="7696200"/>
            <a:ext cx="59436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  <a:latin typeface="Times New Roman" charset="0"/>
              </a:rPr>
              <a:t>Si el tiempo lo permite, jueguen bajo ese guión tres veces…</a:t>
            </a:r>
            <a:endParaRPr lang="en-US" altLang="x-none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Calibri" charset="0"/>
              </a:rPr>
              <a:t>Juego de Acción Simulado</a:t>
            </a:r>
            <a:r>
              <a:rPr lang="en-US" altLang="x-none" sz="2800" b="1" i="1">
                <a:latin typeface="Calibri" charset="0"/>
              </a:rPr>
              <a:t> 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Partido individual . . . 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Preguntas a considerar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2286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Calibri" charset="0"/>
              </a:rPr>
              <a:t>¿Plan de Juego (estrategias) para cada equipo?</a:t>
            </a:r>
            <a:endParaRPr lang="en-US" altLang="x-none" sz="2000" b="1" i="1">
              <a:latin typeface="Calibri" charset="0"/>
            </a:endParaRP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 b="1" i="1">
                <a:latin typeface="Calibri" charset="0"/>
              </a:rPr>
              <a:t>En ventaja- </a:t>
            </a:r>
            <a:r>
              <a:rPr lang="es-PR" altLang="x-none" sz="1600">
                <a:latin typeface="Calibri" charset="0"/>
              </a:rPr>
              <a:t>¿Ataques más agresivos o menos? ¿Tomar más riegos o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Calibri" charset="0"/>
              </a:rPr>
              <a:t>                          menos?</a:t>
            </a:r>
            <a:r>
              <a:rPr lang="en-US" altLang="x-none" sz="1600">
                <a:latin typeface="Calibri" charset="0"/>
              </a:rPr>
              <a:t>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</a:t>
            </a:r>
            <a:r>
              <a:rPr lang="es-PR" altLang="x-none" sz="1600" b="1" i="1">
                <a:latin typeface="Calibri" charset="0"/>
              </a:rPr>
              <a:t>En desventaja-  </a:t>
            </a:r>
            <a:r>
              <a:rPr lang="es-PR" altLang="x-none" sz="1600">
                <a:latin typeface="Calibri" charset="0"/>
              </a:rPr>
              <a:t>¿Ataques más agresivos o menos? ¿Hacer jugadas más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Calibri" charset="0"/>
              </a:rPr>
              <a:t>                                 arriesgadas?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247650" y="6172200"/>
            <a:ext cx="63627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Calibri" charset="0"/>
              </a:rPr>
              <a:t>Pregúntese:</a:t>
            </a:r>
            <a:endParaRPr lang="en-US" altLang="x-none" sz="2000" b="1" i="1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 ¿Cuál será el plan de juego del oponente?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 ¿En qué se debe enfocar?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¿Cuáles parecen ser las áreas más fuertes de juego de su oponente?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¿Qué tiros aparentan darle más dificultad a su oponente?</a:t>
            </a:r>
            <a:endParaRPr lang="en-US" altLang="x-none" sz="1600" b="1" i="1">
              <a:latin typeface="Calibri" charset="0"/>
            </a:endParaRP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18438" name="Text Box 3"/>
          <p:cNvSpPr txBox="1">
            <a:spLocks noChangeArrowheads="1"/>
          </p:cNvSpPr>
          <p:nvPr/>
        </p:nvSpPr>
        <p:spPr bwMode="auto">
          <a:xfrm>
            <a:off x="228600" y="3962400"/>
            <a:ext cx="64008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Calibri" charset="0"/>
              </a:rPr>
              <a:t>¿Qué movidas tácticas pueden ser críticas?</a:t>
            </a:r>
            <a:endParaRPr lang="en-US" altLang="x-none" sz="2000" b="1" i="1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s-PR" altLang="x-none" sz="1600" b="1" i="1">
                <a:latin typeface="Calibri" charset="0"/>
              </a:rPr>
              <a:t>Ofensiva-</a:t>
            </a:r>
            <a:r>
              <a:rPr lang="es-PR" altLang="x-none" sz="1600">
                <a:latin typeface="Calibri" charset="0"/>
              </a:rPr>
              <a:t> Toma de decisiones, como por ejemplo, que tiro utilizar o el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   acordarse de regresar a la base.</a:t>
            </a:r>
            <a:endParaRPr lang="en-US" altLang="x-none" sz="16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</a:t>
            </a: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 b="1" i="1">
                <a:latin typeface="Calibri" charset="0"/>
              </a:rPr>
              <a:t>Defensiva</a:t>
            </a:r>
            <a:r>
              <a:rPr lang="es-PR" altLang="x-none" sz="1600">
                <a:latin typeface="Calibri" charset="0"/>
              </a:rPr>
              <a:t>- Toma de decisiones, como por ejemplo, a donde moverse o 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     cubrir la corte completa.</a:t>
            </a:r>
            <a:endParaRPr lang="en-US" altLang="x-none" sz="16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</a:t>
            </a:r>
            <a:r>
              <a:rPr lang="es-PR" altLang="x-none" sz="1600" b="1" i="1">
                <a:latin typeface="Calibri" charset="0"/>
              </a:rPr>
              <a:t>Ambos-</a:t>
            </a:r>
            <a:r>
              <a:rPr lang="es-PR" altLang="x-none" sz="1600">
                <a:latin typeface="Calibri" charset="0"/>
              </a:rPr>
              <a:t> Ver los movimientos de tus oponentes, reconocer las fortalezas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y debilidades de tus oponentes y anticipar sus posibles 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próximas movidas. </a:t>
            </a:r>
            <a:endParaRPr lang="en-US" altLang="x-none" sz="1600">
              <a:latin typeface="Calibri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 </a:t>
            </a: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- Tenis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304800" y="4572000"/>
            <a:ext cx="6248400" cy="297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x-none" sz="2800" b="1" i="1">
                <a:latin typeface="Times New Roman" charset="0"/>
              </a:rPr>
              <a:t>Reglas: </a:t>
            </a:r>
            <a:r>
              <a:rPr lang="en-US" altLang="x-none" sz="1800" b="1">
                <a:latin typeface="Times New Roman" charset="0"/>
              </a:rPr>
              <a:t>Reglas </a:t>
            </a:r>
            <a:r>
              <a:rPr lang="es-PR" altLang="x-none" sz="1800" b="1">
                <a:latin typeface="Times New Roman" charset="0"/>
              </a:rPr>
              <a:t>básicas</a:t>
            </a:r>
            <a:r>
              <a:rPr lang="en-US" altLang="x-none" sz="1800" b="1">
                <a:latin typeface="Times New Roman" charset="0"/>
              </a:rPr>
              <a:t> de tenis en efecto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Mejor de 3 partidos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Puntaje de rally modificado (ej. 1, 2, 3, 4, 5, etc.)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x-none" sz="1800" b="1">
                <a:latin typeface="Times New Roman" charset="0"/>
              </a:rPr>
              <a:t>	 Partidos van a 12 pts. (No tiene que haber una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x-none" sz="1800" b="1">
                <a:latin typeface="Times New Roman" charset="0"/>
              </a:rPr>
              <a:t>                 diferencia de 2 pts. para ganar el partido)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x-none" sz="2800" b="1" i="1">
                <a:latin typeface="Times New Roman" charset="0"/>
              </a:rPr>
              <a:t>Estatus del Partido: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Partido empatado a un set cada uno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Puntaje de set 3: Williams 3 – Sharapova 4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Williams tiene el servicio</a:t>
            </a:r>
          </a:p>
        </p:txBody>
      </p:sp>
      <p:sp>
        <p:nvSpPr>
          <p:cNvPr id="19460" name="Rectangle 8"/>
          <p:cNvSpPr>
            <a:spLocks noChangeArrowheads="1"/>
          </p:cNvSpPr>
          <p:nvPr/>
        </p:nvSpPr>
        <p:spPr bwMode="auto">
          <a:xfrm>
            <a:off x="152400" y="4572000"/>
            <a:ext cx="6553200" cy="2895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9461" name="Rectangle 9"/>
          <p:cNvSpPr>
            <a:spLocks noChangeArrowheads="1"/>
          </p:cNvSpPr>
          <p:nvPr/>
        </p:nvSpPr>
        <p:spPr bwMode="auto">
          <a:xfrm>
            <a:off x="498475" y="1103313"/>
            <a:ext cx="612298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>
                <a:latin typeface="Times New Roman" charset="0"/>
              </a:rPr>
              <a:t>Individual Femenino</a:t>
            </a:r>
            <a:endParaRPr lang="en-US" altLang="x-none" sz="2800" b="1">
              <a:latin typeface="Times New Roman" charset="0"/>
            </a:endParaRPr>
          </a:p>
          <a:p>
            <a:pPr algn="ctr" eaLnBrk="1" hangingPunct="1"/>
            <a:r>
              <a:rPr lang="es-PR" altLang="x-none" sz="2800" b="1">
                <a:latin typeface="Times New Roman" charset="0"/>
              </a:rPr>
              <a:t>Final de Abierto Australiano</a:t>
            </a:r>
            <a:endParaRPr lang="en-US" altLang="x-none" sz="2800" b="1">
              <a:latin typeface="Times New Roman" charset="0"/>
            </a:endParaRP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Serena Williams (EE.UU.) vs. Maria Sharapova (Rus.)</a:t>
            </a: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0313" y="26670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9713" y="26670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9465" name="TextBox 9"/>
          <p:cNvSpPr txBox="1">
            <a:spLocks noChangeArrowheads="1"/>
          </p:cNvSpPr>
          <p:nvPr/>
        </p:nvSpPr>
        <p:spPr bwMode="auto">
          <a:xfrm>
            <a:off x="609600" y="7627938"/>
            <a:ext cx="5638800" cy="830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  <a:latin typeface="Times New Roman" charset="0"/>
              </a:rPr>
              <a:t>Si el tiempo lo permite, jueguen bajo ese guión tres veces…</a:t>
            </a:r>
            <a:endParaRPr lang="en-US" altLang="x-none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Calibri" charset="0"/>
              </a:rPr>
              <a:t>Juego de Acción Simulado</a:t>
            </a:r>
            <a:r>
              <a:rPr lang="en-US" altLang="x-none" sz="2800" b="1" i="1">
                <a:latin typeface="Calibri" charset="0"/>
              </a:rPr>
              <a:t> 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Partido individual . . . 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Preguntas a considerar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2286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Calibri" charset="0"/>
              </a:rPr>
              <a:t>¿Plan de Juego (estrategias) para cada equipo?</a:t>
            </a:r>
            <a:endParaRPr lang="en-US" altLang="x-none" sz="2000" b="1" i="1">
              <a:latin typeface="Calibri" charset="0"/>
            </a:endParaRP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 b="1" i="1">
                <a:latin typeface="Calibri" charset="0"/>
              </a:rPr>
              <a:t>En ventaja- </a:t>
            </a:r>
            <a:r>
              <a:rPr lang="es-PR" altLang="x-none" sz="1600">
                <a:latin typeface="Calibri" charset="0"/>
              </a:rPr>
              <a:t>¿Ataques más agresivos o menos? ¿Tomar más riegos o  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Calibri" charset="0"/>
              </a:rPr>
              <a:t>                          menos?</a:t>
            </a:r>
            <a:r>
              <a:rPr lang="en-US" altLang="x-none" sz="1600">
                <a:latin typeface="Calibri" charset="0"/>
              </a:rPr>
              <a:t>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</a:t>
            </a:r>
            <a:r>
              <a:rPr lang="es-PR" altLang="x-none" sz="1600" b="1" i="1">
                <a:latin typeface="Calibri" charset="0"/>
              </a:rPr>
              <a:t>En desventaja-  </a:t>
            </a:r>
            <a:r>
              <a:rPr lang="es-PR" altLang="x-none" sz="1600">
                <a:latin typeface="Calibri" charset="0"/>
              </a:rPr>
              <a:t>¿Ataques más agresivos o menos? ¿Hacer jugadas más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Calibri" charset="0"/>
              </a:rPr>
              <a:t>                                 arriesgadas?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247650" y="6172200"/>
            <a:ext cx="63627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Calibri" charset="0"/>
              </a:rPr>
              <a:t>Pregúntese:</a:t>
            </a:r>
            <a:endParaRPr lang="en-US" altLang="x-none" sz="2000" b="1" i="1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 ¿Cuál será el plan de juego del oponente?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 ¿En qué se debe enfocar?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¿Cuáles parecen ser las áreas más fuertes de juego de su oponente?</a:t>
            </a:r>
            <a:endParaRPr lang="en-US" altLang="x-none" sz="1600">
              <a:latin typeface="Calibri" charset="0"/>
            </a:endParaRP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Calibri" charset="0"/>
              </a:rPr>
              <a:t>¿Qué tiros aparentan darle más dificultad a su oponente?</a:t>
            </a:r>
            <a:endParaRPr lang="en-US" altLang="x-none" sz="1600" b="1" i="1">
              <a:latin typeface="Calibri" charset="0"/>
            </a:endParaRPr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20486" name="Text Box 3"/>
          <p:cNvSpPr txBox="1">
            <a:spLocks noChangeArrowheads="1"/>
          </p:cNvSpPr>
          <p:nvPr/>
        </p:nvSpPr>
        <p:spPr bwMode="auto">
          <a:xfrm>
            <a:off x="228600" y="3962400"/>
            <a:ext cx="64008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Calibri" charset="0"/>
              </a:rPr>
              <a:t>¿Qué movidas tácticas pueden ser críticas?</a:t>
            </a:r>
            <a:endParaRPr lang="en-US" altLang="x-none" sz="2000" b="1" i="1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s-PR" altLang="x-none" sz="1600" b="1" i="1">
                <a:latin typeface="Calibri" charset="0"/>
              </a:rPr>
              <a:t>Ofensiva-</a:t>
            </a:r>
            <a:r>
              <a:rPr lang="es-PR" altLang="x-none" sz="1600">
                <a:latin typeface="Calibri" charset="0"/>
              </a:rPr>
              <a:t> Toma de decisiones, como por ejemplo, que tiro utilizar o el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   acordarse de regresar a la base.</a:t>
            </a:r>
            <a:endParaRPr lang="en-US" altLang="x-none" sz="16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</a:t>
            </a:r>
            <a:r>
              <a:rPr lang="en-US" altLang="x-none" sz="1600">
                <a:latin typeface="Calibri" charset="0"/>
              </a:rPr>
              <a:t> </a:t>
            </a:r>
            <a:r>
              <a:rPr lang="es-PR" altLang="x-none" sz="1600" b="1" i="1">
                <a:latin typeface="Calibri" charset="0"/>
              </a:rPr>
              <a:t>Defensiva</a:t>
            </a:r>
            <a:r>
              <a:rPr lang="es-PR" altLang="x-none" sz="1600">
                <a:latin typeface="Calibri" charset="0"/>
              </a:rPr>
              <a:t>- Toma de decisiones, como por ejemplo, a donde moverse o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     cubrir la corte completa.</a:t>
            </a:r>
            <a:endParaRPr lang="en-US" altLang="x-none" sz="16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</a:t>
            </a:r>
            <a:r>
              <a:rPr lang="es-PR" altLang="x-none" sz="1600" b="1" i="1">
                <a:latin typeface="Calibri" charset="0"/>
              </a:rPr>
              <a:t>Ambos-</a:t>
            </a:r>
            <a:r>
              <a:rPr lang="es-PR" altLang="x-none" sz="1600">
                <a:latin typeface="Calibri" charset="0"/>
              </a:rPr>
              <a:t> Ver los movimientos de tus oponentes, reconocer las fortalezas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y debilidades de tus oponentes y anticipar sus posibles </a:t>
            </a:r>
          </a:p>
          <a:p>
            <a:pPr eaLnBrk="1" hangingPunct="1"/>
            <a:r>
              <a:rPr lang="es-PR" altLang="x-none" sz="1600">
                <a:latin typeface="Calibri" charset="0"/>
              </a:rPr>
              <a:t>                     próximas movidas. </a:t>
            </a:r>
            <a:endParaRPr lang="en-US" altLang="x-none" sz="1600">
              <a:latin typeface="Calibri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 </a:t>
            </a: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- Tenis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04800" y="4508500"/>
            <a:ext cx="6248400" cy="297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x-none" sz="2800" b="1" i="1">
                <a:latin typeface="Times New Roman" charset="0"/>
              </a:rPr>
              <a:t>Reglas: </a:t>
            </a:r>
            <a:r>
              <a:rPr lang="en-US" altLang="x-none" sz="1800" b="1">
                <a:latin typeface="Times New Roman" charset="0"/>
              </a:rPr>
              <a:t>Reglas </a:t>
            </a:r>
            <a:r>
              <a:rPr lang="es-PR" altLang="x-none" sz="1800" b="1">
                <a:latin typeface="Times New Roman" charset="0"/>
              </a:rPr>
              <a:t>básicas</a:t>
            </a:r>
            <a:r>
              <a:rPr lang="en-US" altLang="x-none" sz="1800" b="1">
                <a:latin typeface="Times New Roman" charset="0"/>
              </a:rPr>
              <a:t> de tenis en efecto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Mejor de 5 partidos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Puntaje de rally modificado (ej. 1, 2, 3, 4, 5, etc.)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x-none" sz="1800" b="1">
                <a:latin typeface="Times New Roman" charset="0"/>
              </a:rPr>
              <a:t>	 Partidos van a 12 pts. (No tiene que haber una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x-none" sz="1800" b="1">
                <a:latin typeface="Times New Roman" charset="0"/>
              </a:rPr>
              <a:t>                 diferencia de 2 pts. para ganar el partido)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x-none" sz="2800" b="1" i="1">
                <a:latin typeface="Times New Roman" charset="0"/>
              </a:rPr>
              <a:t>Estatus del Partido: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Federer tiene la delantera 2 set a 1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Puntaje de cuarto set:  7 – 7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Federer tiene el servicio</a:t>
            </a: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152400" y="4432300"/>
            <a:ext cx="6553200" cy="31242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1509" name="Rectangle 9"/>
          <p:cNvSpPr>
            <a:spLocks noChangeArrowheads="1"/>
          </p:cNvSpPr>
          <p:nvPr/>
        </p:nvSpPr>
        <p:spPr bwMode="auto">
          <a:xfrm>
            <a:off x="933450" y="914400"/>
            <a:ext cx="49911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>
                <a:latin typeface="Times New Roman" charset="0"/>
              </a:rPr>
              <a:t>Final de Wimbledon</a:t>
            </a:r>
            <a:endParaRPr lang="en-US" altLang="x-none" sz="2800" b="1">
              <a:latin typeface="Times New Roman" charset="0"/>
            </a:endParaRPr>
          </a:p>
          <a:p>
            <a:pPr algn="ctr" eaLnBrk="1" hangingPunct="1"/>
            <a:r>
              <a:rPr lang="es-PR" altLang="x-none" sz="2800" b="1">
                <a:latin typeface="Times New Roman" charset="0"/>
              </a:rPr>
              <a:t>Individual Masculino </a:t>
            </a: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Roger Federer (Sui.) vs. Rafael Nadal (Esp.)</a:t>
            </a: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5011738" y="-76200"/>
            <a:ext cx="19224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Jugador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0313" y="25146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9713" y="25146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21513" name="TextBox 9"/>
          <p:cNvSpPr txBox="1">
            <a:spLocks noChangeArrowheads="1"/>
          </p:cNvSpPr>
          <p:nvPr/>
        </p:nvSpPr>
        <p:spPr bwMode="auto">
          <a:xfrm>
            <a:off x="571500" y="7696200"/>
            <a:ext cx="57150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b="1" i="1">
                <a:solidFill>
                  <a:srgbClr val="FF0000"/>
                </a:solidFill>
                <a:latin typeface="Times New Roman" charset="0"/>
              </a:rPr>
              <a:t>Si el tiempo lo permite, jueguen bajo ese guión tres veces…</a:t>
            </a:r>
            <a:endParaRPr lang="en-US" altLang="x-none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10016</TotalTime>
  <Words>1811</Words>
  <Application>Microsoft Macintosh PowerPoint</Application>
  <PresentationFormat>On-screen Show (4:3)</PresentationFormat>
  <Paragraphs>341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ＭＳ Ｐゴシック</vt:lpstr>
      <vt:lpstr>Calibri</vt:lpstr>
      <vt:lpstr>Times New Roman</vt:lpstr>
      <vt:lpstr>Wingdings</vt:lpstr>
      <vt:lpstr>Default Design</vt:lpstr>
      <vt:lpstr>/Users/hansvandermars/Desktop/2nd ed Sport Ed/SPORT ED CD/Res02-SportEdC-IStrategies/Action Fantasy Games Cards/ActionFantasyGames-RacquetGames 2nd ed.doc_x0001_!OLE_LINK4</vt:lpstr>
      <vt:lpstr>/Users/hansvandermars/Desktop/2nd ed Sport Ed/SPORT ED CD/Res02-SportEdC-IStrategies/Action Fantasy Games Cards/ActionFantasyGames-RacquetGames 2nd ed.doc20!OLE_LINK5</vt:lpstr>
      <vt:lpstr>Juego de Acción Simulado - Tenis</vt:lpstr>
      <vt:lpstr>PowerPoint Presentation</vt:lpstr>
      <vt:lpstr>Juego de Acción Simulado - Tenis</vt:lpstr>
      <vt:lpstr>PowerPoint Presentation</vt:lpstr>
      <vt:lpstr>Juego de Acción Simulado - Tenis</vt:lpstr>
      <vt:lpstr>PowerPoint Presentation</vt:lpstr>
      <vt:lpstr>Juego de Acción Simulado - Tenis</vt:lpstr>
      <vt:lpstr>PowerPoint Presentation</vt:lpstr>
      <vt:lpstr>Juego de Acción Simulado - Tenis</vt:lpstr>
      <vt:lpstr>PowerPoint Presentation</vt:lpstr>
      <vt:lpstr>Juego de Acción Simulado - Tenis</vt:lpstr>
      <vt:lpstr>PowerPoint Presentation</vt:lpstr>
    </vt:vector>
  </TitlesOfParts>
  <Company>Arizona State University Polytechnic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Fantasy Game  Pan–American Games Semi Final</dc:title>
  <dc:creator>Information Technology</dc:creator>
  <cp:lastModifiedBy>Hans Van Der Mars</cp:lastModifiedBy>
  <cp:revision>42</cp:revision>
  <dcterms:created xsi:type="dcterms:W3CDTF">2010-01-18T21:42:22Z</dcterms:created>
  <dcterms:modified xsi:type="dcterms:W3CDTF">2018-07-10T19:52:42Z</dcterms:modified>
</cp:coreProperties>
</file>