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257" r:id="rId2"/>
    <p:sldId id="291" r:id="rId3"/>
    <p:sldId id="294" r:id="rId4"/>
    <p:sldId id="299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E0D2A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103" d="100"/>
          <a:sy n="103" d="100"/>
        </p:scale>
        <p:origin x="1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97D638C-D652-214F-BD64-73EE1D864AE9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1FA020C-0454-7A4A-B5D3-D4BF58208903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4A4C56-0C4E-0646-AC13-2718439124DF}" type="datetime1">
              <a:rPr lang="en-US" altLang="x-none"/>
              <a:pPr/>
              <a:t>2/15/2019</a:t>
            </a:fld>
            <a:endParaRPr lang="en-US" altLang="x-none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</a:p>
          <a:p>
            <a:r>
              <a:rPr lang="en-US" altLang="x-none"/>
              <a:t>and Hans van der Mars, 2004, Champaign, IL: Human Kinetics. </a:t>
            </a: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B0DE6-E662-7A43-B62F-22BF4790D48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4575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96981-6A36-8243-B2F4-B90BC38130F0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73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FB91B-6B08-EF45-8345-F2379191887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0815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8F076-2AAD-9B4D-98C2-5C6D28BDC8E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7414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A4938-7C7E-644A-A4CC-2E16016E97F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47941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DEEA5-6BE8-9B40-B49D-1F8C0B720D4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30279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32DB6-E471-D94F-84FF-1C713465ABA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3410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8B2DF-67C2-9C4C-96B0-1566F7CBD76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5959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0B35D-3B7D-234B-93AB-B44606F123E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5071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B534-D98D-1E4E-9385-F8B64B47ABA9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9091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596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1299" y="1395381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06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596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1299" y="1395381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06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596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1298" y="1395380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06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>
                <a:latin typeface="Times New Roman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fld id="{614109FA-4DFE-F44B-9038-83110B7E6FC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260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010E9BEC-DE58-2B48-A2CC-5888C38F1052}" type="datetime1">
              <a:rPr lang="en-US" altLang="x-none"/>
              <a:pPr/>
              <a:t>2/15/2019</a:t>
            </a:fld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From Complete Guide to Sport Education (2</a:t>
            </a:r>
            <a:r>
              <a:rPr lang="en-US" baseline="30000"/>
              <a:t>nd</a:t>
            </a:r>
            <a:r>
              <a:rPr lang="en-US"/>
              <a:t> ed.) by Daryl Siedentop, Peter Hastie, &amp; Hans van der Mars (2010)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147CA362-99D6-4F45-A328-37F1F3BFC562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ＭＳ Ｐゴシック" pitchFamily="-112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12" charset="0"/>
          <a:ea typeface="ＭＳ Ｐゴシック" pitchFamily="-112" charset="-128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charset="2"/>
        <a:buChar char=""/>
        <a:defRPr sz="30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06" charset="-128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"/>
        <a:defRPr sz="26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"/>
        <a:defRPr sz="2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charset="2"/>
        <a:buChar char=""/>
        <a:defRPr sz="22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8"/>
          <p:cNvSpPr>
            <a:spLocks noChangeArrowheads="1"/>
          </p:cNvSpPr>
          <p:nvPr/>
        </p:nvSpPr>
        <p:spPr bwMode="auto">
          <a:xfrm>
            <a:off x="381000" y="1676400"/>
            <a:ext cx="8534400" cy="3429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44488" y="946150"/>
            <a:ext cx="8570912" cy="4094163"/>
          </a:xfrm>
          <a:prstGeom prst="rect">
            <a:avLst/>
          </a:prstGeom>
          <a:noFill/>
          <a:ln>
            <a:noFill/>
          </a:ln>
          <a:effectLst>
            <a:outerShdw blurRad="63500" dist="7184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4000" dirty="0"/>
              <a:t>Nota del </a:t>
            </a:r>
            <a:r>
              <a:rPr lang="es-PR" altLang="x-none" sz="4000" dirty="0" smtClean="0"/>
              <a:t>Maestro</a:t>
            </a:r>
            <a:r>
              <a:rPr lang="es-PR" altLang="x-none" sz="4000" dirty="0"/>
              <a:t>:</a:t>
            </a:r>
            <a:endParaRPr lang="en-US" altLang="x-none" sz="4000" dirty="0"/>
          </a:p>
          <a:p>
            <a:pPr algn="ctr" eaLnBrk="1" hangingPunct="1"/>
            <a:r>
              <a:rPr lang="es-PR" altLang="x-none" sz="4400" b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La siguiente presentación puede </a:t>
            </a:r>
          </a:p>
          <a:p>
            <a:pPr algn="ctr" eaLnBrk="1" hangingPunct="1"/>
            <a:r>
              <a:rPr lang="es-PR" altLang="x-none" sz="4400" b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ser utilizada en clase como introducción de los  aspectos del </a:t>
            </a:r>
          </a:p>
          <a:p>
            <a:pPr algn="ctr" eaLnBrk="1" hangingPunct="1"/>
            <a:r>
              <a:rPr lang="es-PR" altLang="x-none" sz="4400" b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comportamiento apropiado en</a:t>
            </a:r>
            <a:r>
              <a:rPr lang="es-PR" altLang="x-none" sz="4400" dirty="0"/>
              <a:t> </a:t>
            </a:r>
            <a:r>
              <a:rPr lang="es-PR" altLang="x-none" sz="4400" b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los deportes.</a:t>
            </a:r>
            <a:endParaRPr lang="en-US" altLang="x-none" sz="4400" b="1" dirty="0">
              <a:effectLst>
                <a:outerShdw blurRad="38100" dist="38100" dir="2700000" algn="tl">
                  <a:srgbClr val="4E5B6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0"/>
          <a:ext cx="188277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Clip" r:id="rId3" imgW="1190476" imgH="1809524" progId="MS_ClipArt_Gallery.5">
                  <p:embed/>
                </p:oleObj>
              </mc:Choice>
              <mc:Fallback>
                <p:oleObj name="Clip" r:id="rId3" imgW="1190476" imgH="1809524" progId="MS_ClipArt_Gallery.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882775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959600" y="0"/>
          <a:ext cx="21844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Clip" r:id="rId5" imgW="3790476" imgH="5714286" progId="MS_ClipArt_Gallery.2">
                  <p:embed/>
                </p:oleObj>
              </mc:Choice>
              <mc:Fallback>
                <p:oleObj name="Clip" r:id="rId5" imgW="3790476" imgH="5714286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0" y="0"/>
                        <a:ext cx="21844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143000" y="3581400"/>
          <a:ext cx="1935163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Clip" r:id="rId7" imgW="3780952" imgH="5714286" progId="MS_ClipArt_Gallery.2">
                  <p:embed/>
                </p:oleObj>
              </mc:Choice>
              <mc:Fallback>
                <p:oleObj name="Clip" r:id="rId7" imgW="3780952" imgH="5714286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581400"/>
                        <a:ext cx="1935163" cy="311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105400" y="3048000"/>
          <a:ext cx="2030413" cy="328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Clip" r:id="rId9" imgW="2819794" imgH="4285714" progId="MS_ClipArt_Gallery.2">
                  <p:embed/>
                </p:oleObj>
              </mc:Choice>
              <mc:Fallback>
                <p:oleObj name="Clip" r:id="rId9" imgW="2819794" imgH="4285714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048000"/>
                        <a:ext cx="2030413" cy="328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2209800" y="885825"/>
            <a:ext cx="4375150" cy="1570038"/>
          </a:xfrm>
          <a:prstGeom prst="rect">
            <a:avLst/>
          </a:prstGeom>
          <a:noFill/>
          <a:ln>
            <a:noFill/>
          </a:ln>
          <a:effectLst>
            <a:outerShdw blurRad="63500" dist="7184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4800">
                <a:solidFill>
                  <a:srgbClr val="FFFF00"/>
                </a:solidFill>
              </a:rPr>
              <a:t>Juego Justo…</a:t>
            </a:r>
            <a:endParaRPr lang="en-US" altLang="x-none" sz="4800">
              <a:solidFill>
                <a:srgbClr val="FFFF00"/>
              </a:solidFill>
            </a:endParaRPr>
          </a:p>
          <a:p>
            <a:pPr algn="ctr" eaLnBrk="1" hangingPunct="1"/>
            <a:r>
              <a:rPr lang="es-PR" altLang="x-none" sz="4800">
                <a:solidFill>
                  <a:srgbClr val="FFFF00"/>
                </a:solidFill>
              </a:rPr>
              <a:t>¿Qué significa?</a:t>
            </a:r>
            <a:endParaRPr lang="en-US" altLang="x-none" sz="4800">
              <a:solidFill>
                <a:srgbClr val="FFFF00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990600" y="457200"/>
            <a:ext cx="76200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6000" b="1" dirty="0"/>
              <a:t>Juego </a:t>
            </a:r>
            <a:r>
              <a:rPr lang="es-PR" altLang="x-none" sz="6000" b="1" dirty="0" smtClean="0"/>
              <a:t>Justo significa</a:t>
            </a:r>
            <a:endParaRPr lang="en-US" altLang="x-none" sz="6000" b="1" dirty="0"/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1169988" y="1946275"/>
            <a:ext cx="7620000" cy="2244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Participar completa y  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responsablemente.</a:t>
            </a:r>
            <a:endParaRPr lang="en-US" altLang="x-none" sz="3200" b="1" i="1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Dar su mejor esfuerzo.</a:t>
            </a:r>
            <a:endParaRPr lang="en-US" altLang="x-none" sz="3200" b="1" i="1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Mostrar respeto hacia compañeros 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de equipo y oponentes.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Ser un buen jugador.</a:t>
            </a:r>
            <a:endParaRPr lang="en-US" altLang="x-none" sz="3200" b="1" i="1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PR" altLang="x-none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una ayuda no un daño.</a:t>
            </a:r>
            <a:endParaRPr lang="en-US" altLang="x-none" sz="3200" b="1" i="1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endParaRPr lang="en-US" altLang="x-none" sz="3600" b="1" i="1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990600" y="457200"/>
            <a:ext cx="76200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4400" b="1">
                <a:solidFill>
                  <a:srgbClr val="FFFF00"/>
                </a:solidFill>
              </a:rPr>
              <a:t>Participar completa y responsablemente</a:t>
            </a:r>
            <a:endParaRPr lang="en-US" altLang="x-none" sz="4400" b="1">
              <a:solidFill>
                <a:srgbClr val="FFFF00"/>
              </a:solidFill>
            </a:endParaRP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1169988" y="2022475"/>
            <a:ext cx="7974012" cy="2244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Estar a tiempo.</a:t>
            </a:r>
            <a:endParaRPr lang="en-US" altLang="x-none" sz="36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As tú parte en el equipo y las tareas de la clase.</a:t>
            </a:r>
            <a:endParaRPr lang="en-US" altLang="x-none" sz="36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charset="2"/>
              <a:buChar char="v"/>
            </a:pPr>
            <a:r>
              <a:rPr lang="en-US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36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Participe con entusiasmo.</a:t>
            </a:r>
            <a:endParaRPr lang="en-US" altLang="x-none" sz="36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4400" b="1">
                <a:solidFill>
                  <a:srgbClr val="FFFF00"/>
                </a:solidFill>
              </a:rPr>
              <a:t>Dar su mejor esfuerzo</a:t>
            </a:r>
            <a:endParaRPr lang="en-US" altLang="x-none" sz="4400" b="1">
              <a:solidFill>
                <a:srgbClr val="FFFF00"/>
              </a:solidFill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066800" y="1981200"/>
            <a:ext cx="7772400" cy="23622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3200" b="1" i="1" dirty="0"/>
              <a:t>Esfuércese cuando partícipe y juegue.</a:t>
            </a:r>
            <a:endParaRPr lang="en-US" altLang="x-none" sz="3200" b="1" i="1" dirty="0"/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3200" b="1" i="1" dirty="0">
                <a:solidFill>
                  <a:srgbClr val="FFFFFF"/>
                </a:solidFill>
              </a:rPr>
              <a:t> </a:t>
            </a:r>
            <a:r>
              <a:rPr lang="es-PR" altLang="x-none" sz="3200" b="1" i="1" dirty="0"/>
              <a:t>Esfuércese en su función dentro del “</a:t>
            </a:r>
            <a:r>
              <a:rPr lang="es-PR" altLang="x-none" sz="3200" b="1" i="1" dirty="0" err="1"/>
              <a:t>Duty</a:t>
            </a:r>
            <a:r>
              <a:rPr lang="es-PR" altLang="x-none" sz="3200" b="1" i="1" dirty="0"/>
              <a:t> </a:t>
            </a:r>
            <a:r>
              <a:rPr lang="es-PR" altLang="x-none" sz="3200" b="1" i="1" dirty="0" err="1" smtClean="0"/>
              <a:t>Team</a:t>
            </a:r>
            <a:r>
              <a:rPr lang="es-PR" altLang="x-none" sz="3200" b="1" i="1" dirty="0" smtClean="0"/>
              <a:t>.”</a:t>
            </a:r>
            <a:endParaRPr lang="en-US" altLang="x-none" sz="32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3200" b="1" i="1" dirty="0">
                <a:solidFill>
                  <a:srgbClr val="FFFFFF"/>
                </a:solidFill>
              </a:rPr>
              <a:t> </a:t>
            </a:r>
            <a:r>
              <a:rPr lang="es-PR" altLang="x-none" sz="3200" b="1" i="1" dirty="0"/>
              <a:t>Coopere con compañeros de otras funciones.</a:t>
            </a:r>
            <a:endParaRPr lang="en-US" altLang="x-none" sz="3200" b="1" i="1" dirty="0"/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endParaRPr lang="en-US" altLang="x-none" sz="3200" b="1" i="1" dirty="0">
              <a:solidFill>
                <a:srgbClr val="FFFFFF"/>
              </a:solidFill>
              <a:effectLst>
                <a:outerShdw blurRad="38100" dist="38100" dir="2700000" algn="tl">
                  <a:srgbClr val="4E5B6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endParaRPr lang="en-US" altLang="x-none" sz="4400" b="1">
              <a:solidFill>
                <a:srgbClr val="FFFF00"/>
              </a:solidFill>
            </a:endParaRPr>
          </a:p>
          <a:p>
            <a:pPr algn="ctr"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s-PR" altLang="x-none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Mostrar respeto hacia compañeros </a:t>
            </a:r>
          </a:p>
          <a:p>
            <a:pPr algn="ctr" eaLnBrk="1" hangingPunct="1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</a:pPr>
            <a:r>
              <a:rPr lang="es-PR" altLang="x-none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de equipo y oponentes</a:t>
            </a:r>
          </a:p>
          <a:p>
            <a:pPr algn="ctr" eaLnBrk="1" hangingPunct="1"/>
            <a:endParaRPr lang="en-US" altLang="x-none" sz="4400" b="1">
              <a:solidFill>
                <a:srgbClr val="FFFF00"/>
              </a:solidFill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1143000" y="19812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Siempre controle su comportamiento.</a:t>
            </a: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Apoye el derecho de lo demás de participar  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    completamente.</a:t>
            </a: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Resuelva los conflictos tranquila y rápidamente.</a:t>
            </a: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Apoye a su equipo y compañeros de tal en todos 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    los aspectos.</a:t>
            </a: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None/>
            </a:pP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44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Ser un buen jugador</a:t>
            </a:r>
            <a:endParaRPr lang="en-US" altLang="x-none" sz="4400" b="1">
              <a:solidFill>
                <a:srgbClr val="FFFF00"/>
              </a:solidFill>
            </a:endParaRP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143000" y="17526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Juegue de acuerdo a las reglas y de lo mejor de 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   usted todo el tiempo.</a:t>
            </a:r>
            <a:endParaRPr lang="en-US" altLang="x-none" sz="2800" b="1" i="1">
              <a:solidFill>
                <a:srgbClr val="FFFFFF"/>
              </a:solidFill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Respete a los árbitros.</a:t>
            </a:r>
            <a:endParaRPr lang="en-US" altLang="x-none" sz="2800" b="1" i="1">
              <a:solidFill>
                <a:srgbClr val="FFFFFF"/>
              </a:solidFill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Demuestre apreciación hacia sus compañeros de  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     equipo y oponentes.</a:t>
            </a:r>
            <a:endParaRPr lang="en-US" altLang="x-none" sz="2800" b="1" i="1">
              <a:solidFill>
                <a:srgbClr val="FFFFFF"/>
              </a:solidFill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2800" b="1" i="1">
                <a:effectLst>
                  <a:outerShdw blurRad="38100" dist="38100" dir="2700000" algn="tl">
                    <a:srgbClr val="4E5B6F"/>
                  </a:outerShdw>
                </a:effectLst>
              </a:rPr>
              <a:t>Sea un buen jugador cuando ganen o pierdan por  igual.</a:t>
            </a:r>
            <a:endParaRPr lang="en-US" altLang="x-none" sz="2800" b="1" i="1">
              <a:effectLst>
                <a:outerShdw blurRad="38100" dist="38100" dir="2700000" algn="tl">
                  <a:srgbClr val="4E5B6F"/>
                </a:outerShdw>
              </a:effectLst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44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una ayuda, no un daño.</a:t>
            </a:r>
            <a:endParaRPr lang="en-US" altLang="x-none" sz="4400" b="1">
              <a:solidFill>
                <a:srgbClr val="FFFF00"/>
              </a:solidFill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1143000" y="19812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  <a:r>
              <a:rPr lang="es-PR" altLang="x-none" sz="2600" b="1" i="1"/>
              <a:t>Busque maneras de apoyar a sus compañeros de 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600" b="1" i="1"/>
              <a:t>    equipo.</a:t>
            </a:r>
            <a:endParaRPr lang="en-US" altLang="x-none" sz="2600" b="1" i="1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600" b="1" i="1">
                <a:solidFill>
                  <a:srgbClr val="FFFFFF"/>
                </a:solidFill>
              </a:rPr>
              <a:t> </a:t>
            </a:r>
            <a:r>
              <a:rPr lang="es-PR" altLang="x-none" sz="2600" b="1" i="1"/>
              <a:t>Evite humillar a otros.</a:t>
            </a:r>
            <a:endParaRPr lang="en-US" altLang="x-none" sz="2600" b="1" i="1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600" b="1" i="1">
                <a:solidFill>
                  <a:srgbClr val="FFFFFF"/>
                </a:solidFill>
              </a:rPr>
              <a:t> </a:t>
            </a:r>
            <a:r>
              <a:rPr lang="es-PR" altLang="x-none" sz="2600" b="1" i="1"/>
              <a:t>Se una influencia positiva cuando vea actos de humillación o abuso (especialmente de miembros de su equipo).</a:t>
            </a:r>
            <a:endParaRPr lang="en-US" altLang="x-none" sz="2600" b="1" i="1">
              <a:solidFill>
                <a:srgbClr val="FFFFFF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600" b="1" i="1">
                <a:solidFill>
                  <a:srgbClr val="FFFFFF"/>
                </a:solidFill>
              </a:rPr>
              <a:t> </a:t>
            </a:r>
            <a:r>
              <a:rPr lang="es-PR" altLang="x-none" sz="2600" b="1" i="1"/>
              <a:t>Siempre demuestre su apreciación de un gran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s-PR" altLang="x-none" sz="2600" b="1" i="1"/>
              <a:t>    esfuerzo.</a:t>
            </a:r>
            <a:endParaRPr lang="en-US" altLang="x-none" sz="2600" b="1" i="1"/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x-none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</a:rPr>
              <a:t> </a:t>
            </a: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414</TotalTime>
  <Words>506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MS PGothic</vt:lpstr>
      <vt:lpstr>Consolas</vt:lpstr>
      <vt:lpstr>Corbel</vt:lpstr>
      <vt:lpstr>Times New Roman</vt:lpstr>
      <vt:lpstr>Wingdings</vt:lpstr>
      <vt:lpstr>Wingdings 2</vt:lpstr>
      <vt:lpstr>Wingdings 3</vt:lpstr>
      <vt:lpstr>Metro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Appropriate Sport Behavior-Fair Play</dc:title>
  <dc:creator>Siedentop, Hastie &amp; van der Mars</dc:creator>
  <cp:lastModifiedBy>Melissa Feld</cp:lastModifiedBy>
  <cp:revision>40</cp:revision>
  <cp:lastPrinted>2002-10-13T17:41:55Z</cp:lastPrinted>
  <dcterms:created xsi:type="dcterms:W3CDTF">2010-03-02T00:01:52Z</dcterms:created>
  <dcterms:modified xsi:type="dcterms:W3CDTF">2019-02-15T22:46:54Z</dcterms:modified>
</cp:coreProperties>
</file>