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258" r:id="rId3"/>
    <p:sldId id="303" r:id="rId4"/>
    <p:sldId id="310" r:id="rId5"/>
    <p:sldId id="313" r:id="rId6"/>
    <p:sldId id="314" r:id="rId7"/>
    <p:sldId id="315" r:id="rId8"/>
    <p:sldId id="316" r:id="rId9"/>
    <p:sldId id="317" r:id="rId10"/>
    <p:sldId id="322" r:id="rId11"/>
    <p:sldId id="323" r:id="rId12"/>
    <p:sldId id="318" r:id="rId13"/>
    <p:sldId id="319" r:id="rId14"/>
    <p:sldId id="320" r:id="rId15"/>
    <p:sldId id="321" r:id="rId16"/>
    <p:sldId id="324" r:id="rId17"/>
    <p:sldId id="325" r:id="rId18"/>
  </p:sldIdLst>
  <p:sldSz cx="6858000" cy="9144000" type="screen4x3"/>
  <p:notesSz cx="7077075" cy="93694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24C335"/>
    <a:srgbClr val="A0A155"/>
    <a:srgbClr val="9A8127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31"/>
  </p:normalViewPr>
  <p:slideViewPr>
    <p:cSldViewPr>
      <p:cViewPr varScale="1">
        <p:scale>
          <a:sx n="74" d="100"/>
          <a:sy n="74" d="100"/>
        </p:scale>
        <p:origin x="1494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1341518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1524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2133600"/>
            <a:ext cx="6172200" cy="60340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76802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177693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1524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2133600"/>
            <a:ext cx="6172200" cy="6034088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464350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385566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1524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1250506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1524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1989103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1524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988137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1143113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922325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  <p:extLst>
      <p:ext uri="{BB962C8B-B14F-4D97-AF65-F5344CB8AC3E}">
        <p14:creationId xmlns:p14="http://schemas.microsoft.com/office/powerpoint/2010/main" val="986924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195888" y="8878888"/>
            <a:ext cx="19050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 i="1">
                <a:solidFill>
                  <a:srgbClr val="FF3300"/>
                </a:solidFill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(van der Mars, 2008)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09" charset="-128"/>
          <a:cs typeface="ＭＳ Ｐゴシック" pitchFamily="-109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09" charset="-128"/>
          <a:cs typeface="ＭＳ Ｐゴシック" pitchFamily="-109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09" charset="-128"/>
          <a:cs typeface="ＭＳ Ｐゴシック" pitchFamily="-109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09" charset="-128"/>
          <a:cs typeface="ＭＳ Ｐゴシック" pitchFamily="-109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09" charset="-128"/>
          <a:cs typeface="ＭＳ Ｐゴシック" pitchFamily="-109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9" charset="-128"/>
          <a:cs typeface="ＭＳ Ｐゴシック" pitchFamily="-109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9954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PR" altLang="x-none" sz="3600" b="1" i="1">
                <a:solidFill>
                  <a:srgbClr val="FF0000"/>
                </a:solidFill>
                <a:latin typeface="Times New Roman" charset="0"/>
                <a:ea typeface="ＭＳ Ｐゴシック" charset="-128"/>
              </a:rPr>
              <a:t>Carta de Práctica del Equipo para Dirigir las Prácticas de Futbol en Equipo</a:t>
            </a:r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667000"/>
            <a:ext cx="6172200" cy="60340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Tx/>
              <a:buNone/>
            </a:pPr>
            <a:r>
              <a:rPr lang="es-PR" altLang="x-none" b="1">
                <a:latin typeface="Times New Roman" charset="0"/>
                <a:ea typeface="ＭＳ Ｐゴシック" charset="-128"/>
              </a:rPr>
              <a:t>Ejemplo de formas para crear practicas en equipo basadas en juegos</a:t>
            </a:r>
            <a:r>
              <a:rPr lang="es-PR" altLang="x-none" b="1" smtClean="0">
                <a:latin typeface="Times New Roman" charset="0"/>
                <a:ea typeface="ＭＳ Ｐゴシック" charset="-128"/>
              </a:rPr>
              <a:t>:  </a:t>
            </a:r>
            <a:endParaRPr lang="es-PR" altLang="x-none" b="1">
              <a:latin typeface="Times New Roman" charset="0"/>
              <a:ea typeface="ＭＳ Ｐゴシック" charset="-128"/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3000" b="1" dirty="0">
                <a:latin typeface="Times New Roman" charset="0"/>
                <a:ea typeface="ＭＳ Ｐゴシック" charset="-128"/>
              </a:rPr>
              <a:t>  ¡Juegue un juego!</a:t>
            </a:r>
          </a:p>
          <a:p>
            <a:pPr eaLnBrk="1" hangingPunct="1">
              <a:buFontTx/>
              <a:buAutoNum type="arabicPeriod"/>
            </a:pPr>
            <a:r>
              <a:rPr lang="es-PR" altLang="x-none" sz="3000" b="1" dirty="0">
                <a:latin typeface="Times New Roman" charset="0"/>
                <a:ea typeface="ＭＳ Ｐゴシック" charset="-128"/>
              </a:rPr>
              <a:t>  Modifique las reglas del juego</a:t>
            </a:r>
          </a:p>
          <a:p>
            <a:pPr>
              <a:buFontTx/>
              <a:buAutoNum type="arabicPeriod"/>
            </a:pPr>
            <a:r>
              <a:rPr lang="es-PR" altLang="x-none" sz="3000" b="1" dirty="0">
                <a:latin typeface="Times New Roman" charset="0"/>
                <a:ea typeface="ＭＳ Ｐゴシック" charset="-128"/>
              </a:rPr>
              <a:t>  Altere el tamaño y forma de la</a:t>
            </a:r>
          </a:p>
          <a:p>
            <a:pPr>
              <a:buFontTx/>
              <a:buNone/>
            </a:pPr>
            <a:r>
              <a:rPr lang="es-PR" altLang="x-none" sz="3000" b="1" dirty="0">
                <a:latin typeface="Times New Roman" charset="0"/>
                <a:ea typeface="ＭＳ Ｐゴシック" charset="-128"/>
              </a:rPr>
              <a:t>     área de juego </a:t>
            </a:r>
          </a:p>
          <a:p>
            <a:pPr>
              <a:buFontTx/>
              <a:buAutoNum type="arabicPeriod" startAt="4"/>
            </a:pPr>
            <a:r>
              <a:rPr lang="es-PR" altLang="x-none" sz="3000" b="1" dirty="0">
                <a:latin typeface="Times New Roman" charset="0"/>
                <a:ea typeface="ＭＳ Ｐゴシック" charset="-128"/>
              </a:rPr>
              <a:t>Restrinja el movimiento y/o</a:t>
            </a:r>
          </a:p>
          <a:p>
            <a:pPr>
              <a:buFontTx/>
              <a:buNone/>
            </a:pPr>
            <a:r>
              <a:rPr lang="es-PR" altLang="x-none" sz="3000" b="1" dirty="0">
                <a:latin typeface="Times New Roman" charset="0"/>
                <a:ea typeface="ＭＳ Ｐゴシック" charset="-128"/>
              </a:rPr>
              <a:t>     acciones de los jugadores</a:t>
            </a:r>
          </a:p>
          <a:p>
            <a:pPr>
              <a:buFontTx/>
              <a:buAutoNum type="arabicPeriod" startAt="5"/>
            </a:pPr>
            <a:r>
              <a:rPr lang="es-PR" altLang="x-none" sz="3000" b="1" dirty="0">
                <a:latin typeface="Times New Roman" charset="0"/>
                <a:ea typeface="ＭＳ Ｐゴシック" charset="-128"/>
              </a:rPr>
              <a:t>Use un sistema diferencial de</a:t>
            </a:r>
          </a:p>
          <a:p>
            <a:pPr>
              <a:buFontTx/>
              <a:buNone/>
            </a:pPr>
            <a:r>
              <a:rPr lang="es-PR" altLang="x-none" sz="3000" b="1" dirty="0">
                <a:latin typeface="Times New Roman" charset="0"/>
                <a:ea typeface="ＭＳ Ｐゴシック" charset="-128"/>
              </a:rPr>
              <a:t>     puntuación</a:t>
            </a: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447800" y="6018213"/>
            <a:ext cx="4191000" cy="1981200"/>
          </a:xfrm>
          <a:prstGeom prst="rect">
            <a:avLst/>
          </a:prstGeom>
          <a:solidFill>
            <a:srgbClr val="24C335"/>
          </a:solidFill>
          <a:ln w="50800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endParaRPr lang="x-none" altLang="x-none" sz="18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2531" name="Text Box 26"/>
          <p:cNvSpPr txBox="1">
            <a:spLocks noChangeArrowheads="1"/>
          </p:cNvSpPr>
          <p:nvPr/>
        </p:nvSpPr>
        <p:spPr bwMode="auto">
          <a:xfrm>
            <a:off x="663575" y="923925"/>
            <a:ext cx="5965825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s-PR" altLang="x-none" sz="2800" b="1" i="1">
                <a:solidFill>
                  <a:srgbClr val="FF3300"/>
                </a:solidFill>
              </a:rPr>
              <a:t>Manténgala en Marcha </a:t>
            </a:r>
          </a:p>
        </p:txBody>
      </p:sp>
      <p:sp>
        <p:nvSpPr>
          <p:cNvPr id="22532" name="Text Box 33"/>
          <p:cNvSpPr txBox="1">
            <a:spLocks noChangeArrowheads="1"/>
          </p:cNvSpPr>
          <p:nvPr/>
        </p:nvSpPr>
        <p:spPr bwMode="auto">
          <a:xfrm>
            <a:off x="698500" y="1601788"/>
            <a:ext cx="5930900" cy="39401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b="1" i="1">
                <a:solidFill>
                  <a:srgbClr val="FF3300"/>
                </a:solidFill>
              </a:rPr>
              <a:t> </a:t>
            </a:r>
            <a:r>
              <a:rPr lang="es-PR" altLang="x-none" b="1" i="1">
                <a:solidFill>
                  <a:srgbClr val="FF3300"/>
                </a:solidFill>
              </a:rPr>
              <a:t>Formato del Juego / Reglas:</a:t>
            </a:r>
            <a:endParaRPr lang="en-US" altLang="x-none" b="1" i="1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Divida el equipo por la mitad; Cada lado tiene 3 jugadores en el campo, los otros jugadores se rotan uno por uno con sus compañeros después de cada toque de regreso (vea las  </a:t>
            </a:r>
            <a:r>
              <a:rPr lang="es-PR" altLang="x-none" sz="1400" b="1" i="1"/>
              <a:t>flechas negaras </a:t>
            </a:r>
            <a:r>
              <a:rPr lang="es-PR" altLang="x-none" sz="1400">
                <a:solidFill>
                  <a:srgbClr val="FF3300"/>
                </a:solidFill>
              </a:rPr>
              <a:t>a continuación)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El objetivo es pasar la pelota de ida y vuelta (como en tenis) y ver cuanto tiempo pueden mantenerla en marcha.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Cada vez que el balón llegue a su lado del la malla, un jugador diferente debe manejar el balón.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Se permiten dos toques (con un rebote entre cada toque), antes de devolverla al otro lado.   </a:t>
            </a:r>
          </a:p>
          <a:p>
            <a:pPr eaLnBrk="1" hangingPunct="1"/>
            <a:endParaRPr lang="en-US" altLang="x-none" sz="900">
              <a:solidFill>
                <a:srgbClr val="FF3300"/>
              </a:solidFill>
            </a:endParaRPr>
          </a:p>
          <a:p>
            <a:pPr eaLnBrk="1" hangingPunct="1"/>
            <a:r>
              <a:rPr lang="es-PR" altLang="x-none" sz="1600" b="1" i="1">
                <a:solidFill>
                  <a:srgbClr val="FF3300"/>
                </a:solidFill>
              </a:rPr>
              <a:t>Variaciones para un Desafío: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Solo un toque permitido.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Solo 2 jugadores en la cancha.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Uso del pie derecho solamente.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Uso del pie izquierdo solamente.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Alterne el uso del pie con cada toque.</a:t>
            </a:r>
          </a:p>
        </p:txBody>
      </p:sp>
      <p:sp>
        <p:nvSpPr>
          <p:cNvPr id="22533" name="Text Box 3"/>
          <p:cNvSpPr txBox="1">
            <a:spLocks noChangeArrowheads="1"/>
          </p:cNvSpPr>
          <p:nvPr/>
        </p:nvSpPr>
        <p:spPr bwMode="auto">
          <a:xfrm>
            <a:off x="1028700" y="361950"/>
            <a:ext cx="4800600" cy="4000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000" b="1">
                <a:solidFill>
                  <a:srgbClr val="FF3300"/>
                </a:solidFill>
              </a:rPr>
              <a:t>CARTA DE PRACTICA DEL EQUIPO</a:t>
            </a:r>
          </a:p>
        </p:txBody>
      </p:sp>
      <p:sp>
        <p:nvSpPr>
          <p:cNvPr id="22535" name="Text Box 8"/>
          <p:cNvSpPr txBox="1">
            <a:spLocks noChangeArrowheads="1"/>
          </p:cNvSpPr>
          <p:nvPr/>
        </p:nvSpPr>
        <p:spPr bwMode="auto">
          <a:xfrm>
            <a:off x="4848225" y="0"/>
            <a:ext cx="205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del Jugador</a:t>
            </a:r>
          </a:p>
        </p:txBody>
      </p:sp>
      <p:sp>
        <p:nvSpPr>
          <p:cNvPr id="22536" name="Text Box 33"/>
          <p:cNvSpPr txBox="1">
            <a:spLocks noChangeArrowheads="1"/>
          </p:cNvSpPr>
          <p:nvPr/>
        </p:nvSpPr>
        <p:spPr bwMode="auto">
          <a:xfrm>
            <a:off x="685800" y="5641975"/>
            <a:ext cx="5943600" cy="28162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800" b="1" i="1">
                <a:solidFill>
                  <a:srgbClr val="FF0000"/>
                </a:solidFill>
              </a:rPr>
              <a:t>Organización:</a:t>
            </a:r>
          </a:p>
          <a:p>
            <a:pPr eaLnBrk="1" hangingPunct="1"/>
            <a:endParaRPr lang="en-US" altLang="x-none" sz="15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</p:txBody>
      </p:sp>
      <p:cxnSp>
        <p:nvCxnSpPr>
          <p:cNvPr id="11" name="Straight Connector 10"/>
          <p:cNvCxnSpPr>
            <a:cxnSpLocks noChangeShapeType="1"/>
          </p:cNvCxnSpPr>
          <p:nvPr/>
        </p:nvCxnSpPr>
        <p:spPr bwMode="auto">
          <a:xfrm rot="16200000" flipH="1">
            <a:off x="2513807" y="7009606"/>
            <a:ext cx="1981200" cy="1587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38" name="TextBox 11"/>
          <p:cNvSpPr txBox="1">
            <a:spLocks noChangeArrowheads="1"/>
          </p:cNvSpPr>
          <p:nvPr/>
        </p:nvSpPr>
        <p:spPr bwMode="auto">
          <a:xfrm>
            <a:off x="914400" y="6319838"/>
            <a:ext cx="4587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2539" name="TextBox 12"/>
          <p:cNvSpPr txBox="1">
            <a:spLocks noChangeArrowheads="1"/>
          </p:cNvSpPr>
          <p:nvPr/>
        </p:nvSpPr>
        <p:spPr bwMode="auto">
          <a:xfrm>
            <a:off x="1676400" y="6705600"/>
            <a:ext cx="458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2540" name="TextBox 14"/>
          <p:cNvSpPr txBox="1">
            <a:spLocks noChangeArrowheads="1"/>
          </p:cNvSpPr>
          <p:nvPr/>
        </p:nvSpPr>
        <p:spPr bwMode="auto">
          <a:xfrm>
            <a:off x="1065213" y="6705600"/>
            <a:ext cx="458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2541" name="TextBox 15"/>
          <p:cNvSpPr txBox="1">
            <a:spLocks noChangeArrowheads="1"/>
          </p:cNvSpPr>
          <p:nvPr/>
        </p:nvSpPr>
        <p:spPr bwMode="auto">
          <a:xfrm>
            <a:off x="2133600" y="7081838"/>
            <a:ext cx="4587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2542" name="TextBox 16"/>
          <p:cNvSpPr txBox="1">
            <a:spLocks noChangeArrowheads="1"/>
          </p:cNvSpPr>
          <p:nvPr/>
        </p:nvSpPr>
        <p:spPr bwMode="auto">
          <a:xfrm>
            <a:off x="2362200" y="6319838"/>
            <a:ext cx="4587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2543" name="TextBox 17"/>
          <p:cNvSpPr txBox="1">
            <a:spLocks noChangeArrowheads="1"/>
          </p:cNvSpPr>
          <p:nvPr/>
        </p:nvSpPr>
        <p:spPr bwMode="auto">
          <a:xfrm>
            <a:off x="4648200" y="62484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2544" name="TextBox 18"/>
          <p:cNvSpPr txBox="1">
            <a:spLocks noChangeArrowheads="1"/>
          </p:cNvSpPr>
          <p:nvPr/>
        </p:nvSpPr>
        <p:spPr bwMode="auto">
          <a:xfrm>
            <a:off x="5638800" y="63246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2545" name="TextBox 19"/>
          <p:cNvSpPr txBox="1">
            <a:spLocks noChangeArrowheads="1"/>
          </p:cNvSpPr>
          <p:nvPr/>
        </p:nvSpPr>
        <p:spPr bwMode="auto">
          <a:xfrm>
            <a:off x="4800600" y="71628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2546" name="TextBox 20"/>
          <p:cNvSpPr txBox="1">
            <a:spLocks noChangeArrowheads="1"/>
          </p:cNvSpPr>
          <p:nvPr/>
        </p:nvSpPr>
        <p:spPr bwMode="auto">
          <a:xfrm>
            <a:off x="3733800" y="71628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2547" name="TextBox 21"/>
          <p:cNvSpPr txBox="1">
            <a:spLocks noChangeArrowheads="1"/>
          </p:cNvSpPr>
          <p:nvPr/>
        </p:nvSpPr>
        <p:spPr bwMode="auto">
          <a:xfrm>
            <a:off x="5638800" y="60198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3" name="Freeform 22"/>
          <p:cNvSpPr>
            <a:spLocks noChangeArrowheads="1"/>
          </p:cNvSpPr>
          <p:nvPr/>
        </p:nvSpPr>
        <p:spPr bwMode="auto">
          <a:xfrm>
            <a:off x="2514600" y="6515100"/>
            <a:ext cx="2273300" cy="965200"/>
          </a:xfrm>
          <a:custGeom>
            <a:avLst/>
            <a:gdLst>
              <a:gd name="T0" fmla="*/ 0 w 2273300"/>
              <a:gd name="T1" fmla="*/ 584200 h 965200"/>
              <a:gd name="T2" fmla="*/ 863600 w 2273300"/>
              <a:gd name="T3" fmla="*/ 63500 h 965200"/>
              <a:gd name="T4" fmla="*/ 2273300 w 2273300"/>
              <a:gd name="T5" fmla="*/ 965200 h 965200"/>
              <a:gd name="T6" fmla="*/ 0 60000 65536"/>
              <a:gd name="T7" fmla="*/ 0 60000 65536"/>
              <a:gd name="T8" fmla="*/ 0 60000 65536"/>
              <a:gd name="T9" fmla="*/ 0 w 2273300"/>
              <a:gd name="T10" fmla="*/ 0 h 965200"/>
              <a:gd name="T11" fmla="*/ 2273300 w 2273300"/>
              <a:gd name="T12" fmla="*/ 965200 h 965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73300" h="965200">
                <a:moveTo>
                  <a:pt x="0" y="584200"/>
                </a:moveTo>
                <a:cubicBezTo>
                  <a:pt x="242358" y="292100"/>
                  <a:pt x="484717" y="0"/>
                  <a:pt x="863600" y="63500"/>
                </a:cubicBezTo>
                <a:cubicBezTo>
                  <a:pt x="1242483" y="127000"/>
                  <a:pt x="2273300" y="965200"/>
                  <a:pt x="2273300" y="965200"/>
                </a:cubicBezTo>
              </a:path>
            </a:pathLst>
          </a:custGeom>
          <a:noFill/>
          <a:ln w="38100">
            <a:solidFill>
              <a:schemeClr val="bg1"/>
            </a:solidFill>
            <a:prstDash val="lgDash"/>
            <a:miter lim="800000"/>
            <a:headEnd type="none" w="lg" len="lg"/>
            <a:tailEnd type="stealth" w="lg" len="lg"/>
          </a:ln>
          <a:effectLst>
            <a:outerShdw blurRad="635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x-none" altLang="x-none" sz="1800"/>
          </a:p>
        </p:txBody>
      </p:sp>
      <p:sp>
        <p:nvSpPr>
          <p:cNvPr id="27" name="Freeform 26"/>
          <p:cNvSpPr>
            <a:spLocks noChangeArrowheads="1"/>
          </p:cNvSpPr>
          <p:nvPr/>
        </p:nvSpPr>
        <p:spPr bwMode="auto">
          <a:xfrm>
            <a:off x="2755900" y="6197600"/>
            <a:ext cx="2184400" cy="1219200"/>
          </a:xfrm>
          <a:custGeom>
            <a:avLst/>
            <a:gdLst>
              <a:gd name="T0" fmla="*/ 2184400 w 2184400"/>
              <a:gd name="T1" fmla="*/ 1219200 h 1219200"/>
              <a:gd name="T2" fmla="*/ 1320800 w 2184400"/>
              <a:gd name="T3" fmla="*/ 152400 h 1219200"/>
              <a:gd name="T4" fmla="*/ 0 w 2184400"/>
              <a:gd name="T5" fmla="*/ 304800 h 1219200"/>
              <a:gd name="T6" fmla="*/ 0 60000 65536"/>
              <a:gd name="T7" fmla="*/ 0 60000 65536"/>
              <a:gd name="T8" fmla="*/ 0 60000 65536"/>
              <a:gd name="T9" fmla="*/ 0 w 2184400"/>
              <a:gd name="T10" fmla="*/ 0 h 1219200"/>
              <a:gd name="T11" fmla="*/ 2184400 w 2184400"/>
              <a:gd name="T12" fmla="*/ 1219200 h 1219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84400" h="1219200">
                <a:moveTo>
                  <a:pt x="2184400" y="1219200"/>
                </a:moveTo>
                <a:cubicBezTo>
                  <a:pt x="1934633" y="762000"/>
                  <a:pt x="1684867" y="304800"/>
                  <a:pt x="1320800" y="152400"/>
                </a:cubicBezTo>
                <a:cubicBezTo>
                  <a:pt x="956733" y="0"/>
                  <a:pt x="0" y="304800"/>
                  <a:pt x="0" y="304800"/>
                </a:cubicBezTo>
              </a:path>
            </a:pathLst>
          </a:custGeom>
          <a:noFill/>
          <a:ln w="38100">
            <a:solidFill>
              <a:schemeClr val="bg1"/>
            </a:solidFill>
            <a:prstDash val="lgDash"/>
            <a:miter lim="800000"/>
            <a:headEnd/>
            <a:tailEnd type="stealth" w="lg" len="lg"/>
          </a:ln>
          <a:effectLst>
            <a:outerShdw blurRad="635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x-none" altLang="x-none" sz="1800"/>
          </a:p>
        </p:txBody>
      </p:sp>
      <p:sp>
        <p:nvSpPr>
          <p:cNvPr id="29" name="Freeform 28"/>
          <p:cNvSpPr>
            <a:spLocks noChangeArrowheads="1"/>
          </p:cNvSpPr>
          <p:nvPr/>
        </p:nvSpPr>
        <p:spPr bwMode="auto">
          <a:xfrm>
            <a:off x="1282700" y="7137400"/>
            <a:ext cx="876300" cy="280988"/>
          </a:xfrm>
          <a:custGeom>
            <a:avLst/>
            <a:gdLst>
              <a:gd name="T0" fmla="*/ 876300 w 876300"/>
              <a:gd name="T1" fmla="*/ 239942 h 281517"/>
              <a:gd name="T2" fmla="*/ 177800 w 876300"/>
              <a:gd name="T3" fmla="*/ 239942 h 281517"/>
              <a:gd name="T4" fmla="*/ 0 w 876300"/>
              <a:gd name="T5" fmla="*/ 0 h 281517"/>
              <a:gd name="T6" fmla="*/ 0 60000 65536"/>
              <a:gd name="T7" fmla="*/ 0 60000 65536"/>
              <a:gd name="T8" fmla="*/ 0 60000 65536"/>
              <a:gd name="T9" fmla="*/ 0 w 876300"/>
              <a:gd name="T10" fmla="*/ 0 h 281517"/>
              <a:gd name="T11" fmla="*/ 876300 w 876300"/>
              <a:gd name="T12" fmla="*/ 281517 h 2815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76300" h="281517">
                <a:moveTo>
                  <a:pt x="876300" y="241300"/>
                </a:moveTo>
                <a:cubicBezTo>
                  <a:pt x="600075" y="261408"/>
                  <a:pt x="323850" y="281517"/>
                  <a:pt x="177800" y="241300"/>
                </a:cubicBezTo>
                <a:cubicBezTo>
                  <a:pt x="31750" y="201083"/>
                  <a:pt x="0" y="0"/>
                  <a:pt x="0" y="0"/>
                </a:cubicBezTo>
              </a:path>
            </a:pathLst>
          </a:custGeom>
          <a:noFill/>
          <a:ln w="25400">
            <a:solidFill>
              <a:schemeClr val="tx1"/>
            </a:solidFill>
            <a:miter lim="800000"/>
            <a:headEnd/>
            <a:tailEnd type="stealth" w="lg" len="sm"/>
          </a:ln>
          <a:effectLst>
            <a:outerShdw blurRad="635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x-none" altLang="x-none" sz="1800"/>
          </a:p>
        </p:txBody>
      </p:sp>
      <p:sp>
        <p:nvSpPr>
          <p:cNvPr id="30" name="Freeform 29"/>
          <p:cNvSpPr>
            <a:spLocks noChangeArrowheads="1"/>
          </p:cNvSpPr>
          <p:nvPr/>
        </p:nvSpPr>
        <p:spPr bwMode="auto">
          <a:xfrm flipH="1" flipV="1">
            <a:off x="1295400" y="6553200"/>
            <a:ext cx="838200" cy="76200"/>
          </a:xfrm>
          <a:custGeom>
            <a:avLst/>
            <a:gdLst>
              <a:gd name="T0" fmla="*/ 766898 w 876300"/>
              <a:gd name="T1" fmla="*/ 4785 h 281517"/>
              <a:gd name="T2" fmla="*/ 155603 w 876300"/>
              <a:gd name="T3" fmla="*/ 4785 h 281517"/>
              <a:gd name="T4" fmla="*/ 0 w 876300"/>
              <a:gd name="T5" fmla="*/ 0 h 281517"/>
              <a:gd name="T6" fmla="*/ 0 60000 65536"/>
              <a:gd name="T7" fmla="*/ 0 60000 65536"/>
              <a:gd name="T8" fmla="*/ 0 60000 65536"/>
              <a:gd name="T9" fmla="*/ 0 w 876300"/>
              <a:gd name="T10" fmla="*/ 0 h 281517"/>
              <a:gd name="T11" fmla="*/ 876300 w 876300"/>
              <a:gd name="T12" fmla="*/ 281517 h 2815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76300" h="281517">
                <a:moveTo>
                  <a:pt x="876300" y="241300"/>
                </a:moveTo>
                <a:cubicBezTo>
                  <a:pt x="600075" y="261408"/>
                  <a:pt x="323850" y="281517"/>
                  <a:pt x="177800" y="241300"/>
                </a:cubicBezTo>
                <a:cubicBezTo>
                  <a:pt x="31750" y="201083"/>
                  <a:pt x="0" y="0"/>
                  <a:pt x="0" y="0"/>
                </a:cubicBezTo>
              </a:path>
            </a:pathLst>
          </a:custGeom>
          <a:noFill/>
          <a:ln w="25400">
            <a:solidFill>
              <a:schemeClr val="tx1"/>
            </a:solidFill>
            <a:miter lim="800000"/>
            <a:headEnd/>
            <a:tailEnd type="stealth" w="lg" len="sm"/>
          </a:ln>
          <a:effectLst>
            <a:outerShdw blurRad="635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x-none" altLang="x-none" sz="1800"/>
          </a:p>
        </p:txBody>
      </p:sp>
      <p:sp>
        <p:nvSpPr>
          <p:cNvPr id="31" name="Freeform 30"/>
          <p:cNvSpPr>
            <a:spLocks noChangeArrowheads="1"/>
          </p:cNvSpPr>
          <p:nvPr/>
        </p:nvSpPr>
        <p:spPr bwMode="auto">
          <a:xfrm>
            <a:off x="2705100" y="6642100"/>
            <a:ext cx="1041400" cy="850900"/>
          </a:xfrm>
          <a:custGeom>
            <a:avLst/>
            <a:gdLst>
              <a:gd name="T0" fmla="*/ 0 w 1041400"/>
              <a:gd name="T1" fmla="*/ 0 h 850900"/>
              <a:gd name="T2" fmla="*/ 279400 w 1041400"/>
              <a:gd name="T3" fmla="*/ 495300 h 850900"/>
              <a:gd name="T4" fmla="*/ 1041400 w 1041400"/>
              <a:gd name="T5" fmla="*/ 850900 h 850900"/>
              <a:gd name="T6" fmla="*/ 0 60000 65536"/>
              <a:gd name="T7" fmla="*/ 0 60000 65536"/>
              <a:gd name="T8" fmla="*/ 0 60000 65536"/>
              <a:gd name="T9" fmla="*/ 0 w 1041400"/>
              <a:gd name="T10" fmla="*/ 0 h 850900"/>
              <a:gd name="T11" fmla="*/ 1041400 w 1041400"/>
              <a:gd name="T12" fmla="*/ 850900 h 8509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41400" h="850900">
                <a:moveTo>
                  <a:pt x="0" y="0"/>
                </a:moveTo>
                <a:cubicBezTo>
                  <a:pt x="52916" y="176741"/>
                  <a:pt x="105833" y="353483"/>
                  <a:pt x="279400" y="495300"/>
                </a:cubicBezTo>
                <a:cubicBezTo>
                  <a:pt x="452967" y="637117"/>
                  <a:pt x="1041400" y="850900"/>
                  <a:pt x="1041400" y="850900"/>
                </a:cubicBezTo>
              </a:path>
            </a:pathLst>
          </a:custGeom>
          <a:noFill/>
          <a:ln w="38100">
            <a:solidFill>
              <a:schemeClr val="bg1"/>
            </a:solidFill>
            <a:prstDash val="lgDash"/>
            <a:miter lim="800000"/>
            <a:headEnd/>
            <a:tailEnd type="stealth" w="lg" len="lg"/>
          </a:ln>
          <a:effectLst>
            <a:outerShdw blurRad="635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x-none" altLang="x-none" sz="1800"/>
          </a:p>
        </p:txBody>
      </p:sp>
      <p:sp>
        <p:nvSpPr>
          <p:cNvPr id="22553" name="TextBox 24"/>
          <p:cNvSpPr txBox="1">
            <a:spLocks noChangeArrowheads="1"/>
          </p:cNvSpPr>
          <p:nvPr/>
        </p:nvSpPr>
        <p:spPr bwMode="auto">
          <a:xfrm>
            <a:off x="2419350" y="7073900"/>
            <a:ext cx="311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28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52400" y="4595813"/>
            <a:ext cx="6324600" cy="233838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Posibles Preguntas Para Sus Jugadores: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¿Por qué es importante recibir la bola efectivamente?</a:t>
            </a:r>
            <a:endParaRPr lang="en-US" altLang="x-none" sz="1400"/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¿Qué tipo de pases le harían mas fácil al jugador en el otro lado de la “malla”, la tarea de controlar la pelota y devolverla</a:t>
            </a:r>
            <a:r>
              <a:rPr lang="en-US" altLang="x-none" sz="1400"/>
              <a:t>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¿Cómo esto es un juego cooperativo, qué puede hacer usted (como equipo) para ser mas exitosos?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¿Cuándo seria el pecho la mejor parte del cuerpo para recibir el balón</a:t>
            </a:r>
            <a:r>
              <a:rPr lang="en-US" altLang="x-none" sz="1400"/>
              <a:t>? </a:t>
            </a:r>
            <a:r>
              <a:rPr lang="es-PR" altLang="x-none" sz="1400"/>
              <a:t>¿Qué tal el muslo</a:t>
            </a:r>
            <a:r>
              <a:rPr lang="en-US" altLang="x-none" sz="1400"/>
              <a:t>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¿Por qué es importante el aprender a recibir y pasar el balón con cada pie?</a:t>
            </a:r>
            <a:r>
              <a:rPr lang="en-US" altLang="x-none" sz="1400"/>
              <a:t> </a:t>
            </a:r>
          </a:p>
          <a:p>
            <a:pPr eaLnBrk="1" hangingPunct="1">
              <a:buFontTx/>
              <a:buAutoNum type="arabicPeriod"/>
            </a:pPr>
            <a:endParaRPr lang="en-US" altLang="x-none" sz="1400"/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52400" y="838200"/>
            <a:ext cx="6324600" cy="147796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Entrenador de Equipo/ Maestro :</a:t>
            </a:r>
          </a:p>
          <a:p>
            <a:pPr eaLnBrk="1" hangingPunct="1">
              <a:buFont typeface="Lucida Grande" charset="0"/>
              <a:buChar char="•"/>
            </a:pPr>
            <a:r>
              <a:rPr lang="en-US" altLang="x-none" sz="1400"/>
              <a:t>   </a:t>
            </a:r>
            <a:r>
              <a:rPr lang="es-PR" altLang="x-none" sz="1400"/>
              <a:t>Este juego es cooperativo por naturaleza y se enfoca primordialmente en las </a:t>
            </a:r>
          </a:p>
          <a:p>
            <a:pPr eaLnBrk="1" hangingPunct="1"/>
            <a:r>
              <a:rPr lang="es-PR" altLang="x-none" sz="1400"/>
              <a:t>    técnicas de manejo de la pelota (por ejemplo, recibir pelotas en el aire, pase </a:t>
            </a:r>
          </a:p>
          <a:p>
            <a:pPr eaLnBrk="1" hangingPunct="1"/>
            <a:r>
              <a:rPr lang="es-PR" altLang="x-none" sz="1400"/>
              <a:t>    controlado).</a:t>
            </a:r>
          </a:p>
          <a:p>
            <a:pPr eaLnBrk="1" hangingPunct="1">
              <a:buFont typeface="Lucida Grande" charset="0"/>
              <a:buChar char="•"/>
            </a:pPr>
            <a:r>
              <a:rPr lang="en-US" altLang="x-none" sz="1400"/>
              <a:t>  </a:t>
            </a:r>
            <a:r>
              <a:rPr lang="es-PR" altLang="x-none" sz="1400"/>
              <a:t>La “malla” puede ser solo una línea o otro obstáculo (por ejemplo, una fila de</a:t>
            </a:r>
          </a:p>
          <a:p>
            <a:pPr eaLnBrk="1" hangingPunct="1"/>
            <a:r>
              <a:rPr lang="es-PR" altLang="x-none" sz="1400"/>
              <a:t>    conos de 12 pulgadas)</a:t>
            </a:r>
            <a:endParaRPr lang="es-PR" altLang="x-none" sz="1400" b="1">
              <a:sym typeface="Wingdings" charset="2"/>
            </a:endParaRPr>
          </a:p>
        </p:txBody>
      </p:sp>
      <p:sp>
        <p:nvSpPr>
          <p:cNvPr id="23557" name="Text Box 8"/>
          <p:cNvSpPr txBox="1">
            <a:spLocks noChangeArrowheads="1"/>
          </p:cNvSpPr>
          <p:nvPr/>
        </p:nvSpPr>
        <p:spPr bwMode="auto">
          <a:xfrm>
            <a:off x="2436813" y="0"/>
            <a:ext cx="4462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 Entrenador de Equipo/ Maestro</a:t>
            </a:r>
          </a:p>
        </p:txBody>
      </p:sp>
      <p:sp>
        <p:nvSpPr>
          <p:cNvPr id="23558" name="Text Box 5"/>
          <p:cNvSpPr txBox="1">
            <a:spLocks noChangeArrowheads="1"/>
          </p:cNvSpPr>
          <p:nvPr/>
        </p:nvSpPr>
        <p:spPr bwMode="auto">
          <a:xfrm>
            <a:off x="152400" y="2511425"/>
            <a:ext cx="6332538" cy="19081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Enfoque de este Juego de Práctica: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MANTENR EL RALLY EN MARCHA . . .Por eso coopere con sus compañeros.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Manejar pelotas que vengan a usted con diversas velocidades, direcciones y ángulos.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Aprender a utilizar diferentes partes del cuerpo para controlar las pelotas que vienen (por ejemplo, los pies, pecho, muslos, cabeza).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Pase controlado de la pelota.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Juego de piernas para controlar el balón que viene y prepárese para manejarlo.</a:t>
            </a:r>
          </a:p>
        </p:txBody>
      </p:sp>
      <p:sp>
        <p:nvSpPr>
          <p:cNvPr id="23559" name="Text Box 26"/>
          <p:cNvSpPr txBox="1">
            <a:spLocks noChangeArrowheads="1"/>
          </p:cNvSpPr>
          <p:nvPr/>
        </p:nvSpPr>
        <p:spPr bwMode="auto">
          <a:xfrm>
            <a:off x="2254250" y="457200"/>
            <a:ext cx="2441575" cy="36988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s-PR" altLang="x-none" sz="1800" b="1" i="1">
                <a:solidFill>
                  <a:srgbClr val="000000"/>
                </a:solidFill>
              </a:rPr>
              <a:t>Mantengala en Marcha</a:t>
            </a:r>
          </a:p>
        </p:txBody>
      </p:sp>
      <p:pic>
        <p:nvPicPr>
          <p:cNvPr id="23560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86600"/>
            <a:ext cx="137318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447800" y="6094413"/>
            <a:ext cx="4191000" cy="1981200"/>
          </a:xfrm>
          <a:prstGeom prst="rect">
            <a:avLst/>
          </a:prstGeom>
          <a:solidFill>
            <a:srgbClr val="24C335"/>
          </a:solidFill>
          <a:ln w="50800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endParaRPr lang="x-none" altLang="x-none" sz="18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4579" name="Text Box 26"/>
          <p:cNvSpPr txBox="1">
            <a:spLocks noChangeArrowheads="1"/>
          </p:cNvSpPr>
          <p:nvPr/>
        </p:nvSpPr>
        <p:spPr bwMode="auto">
          <a:xfrm>
            <a:off x="685800" y="920750"/>
            <a:ext cx="5943600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800" b="1" i="1">
                <a:solidFill>
                  <a:srgbClr val="FF3300"/>
                </a:solidFill>
              </a:rPr>
              <a:t>Futbol Tenis </a:t>
            </a:r>
          </a:p>
        </p:txBody>
      </p:sp>
      <p:sp>
        <p:nvSpPr>
          <p:cNvPr id="24580" name="Text Box 33"/>
          <p:cNvSpPr txBox="1">
            <a:spLocks noChangeArrowheads="1"/>
          </p:cNvSpPr>
          <p:nvPr/>
        </p:nvSpPr>
        <p:spPr bwMode="auto">
          <a:xfrm>
            <a:off x="698500" y="1560513"/>
            <a:ext cx="5930900" cy="4078287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b="1" i="1">
                <a:solidFill>
                  <a:srgbClr val="FF3300"/>
                </a:solidFill>
              </a:rPr>
              <a:t> </a:t>
            </a:r>
            <a:r>
              <a:rPr lang="es-PR" altLang="x-none" b="1" i="1">
                <a:solidFill>
                  <a:srgbClr val="FF3300"/>
                </a:solidFill>
              </a:rPr>
              <a:t>Formato del Juego / Reglas:</a:t>
            </a:r>
            <a:endParaRPr lang="en-US" altLang="x-none" b="1" i="1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Divida el equipo por la mitad; Cada lado tiene 3 jugadores en el campo, los otros jugadores se rotan uno por uno con sus compañeros después de cada toque de regreso (vea las  </a:t>
            </a:r>
            <a:r>
              <a:rPr lang="es-PR" altLang="x-none" sz="1400" b="1" i="1">
                <a:solidFill>
                  <a:srgbClr val="FF3300"/>
                </a:solidFill>
              </a:rPr>
              <a:t>flechas negaras </a:t>
            </a:r>
            <a:r>
              <a:rPr lang="es-PR" altLang="x-none" sz="1400">
                <a:solidFill>
                  <a:srgbClr val="FF3300"/>
                </a:solidFill>
              </a:rPr>
              <a:t>a continuación)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El objetivo es pasar la pelota de ida y vuelta (como en tenis) y ver cuanto tiempo pueden mantenerla en marcha.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Cada vez que el balón llegue a su lado del la malla, un jugador diferente debe manejar el balón.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Se permiten dos toques (con un rebote entre cada toque), antes de devolverla al otro lado.   </a:t>
            </a:r>
          </a:p>
          <a:p>
            <a:pPr eaLnBrk="1" hangingPunct="1"/>
            <a:endParaRPr lang="en-US" altLang="x-none" sz="900">
              <a:solidFill>
                <a:srgbClr val="FF3300"/>
              </a:solidFill>
            </a:endParaRPr>
          </a:p>
          <a:p>
            <a:pPr eaLnBrk="1" hangingPunct="1"/>
            <a:r>
              <a:rPr lang="es-PR" altLang="x-none" sz="1600" b="1" i="1">
                <a:solidFill>
                  <a:srgbClr val="FF3300"/>
                </a:solidFill>
              </a:rPr>
              <a:t>Variaciones para un Desafío: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Solo un toque permitido.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Varíe el numero de jugadores en la cancha.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Uso del pie derecho solamente.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Uso del pie izquierdo solamente.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Alterne el uso del pie con cada toque.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Cambie el tamaño de la cancha.</a:t>
            </a:r>
          </a:p>
        </p:txBody>
      </p:sp>
      <p:sp>
        <p:nvSpPr>
          <p:cNvPr id="24581" name="Text Box 3"/>
          <p:cNvSpPr txBox="1">
            <a:spLocks noChangeArrowheads="1"/>
          </p:cNvSpPr>
          <p:nvPr/>
        </p:nvSpPr>
        <p:spPr bwMode="auto">
          <a:xfrm>
            <a:off x="952500" y="457200"/>
            <a:ext cx="4953000" cy="4000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000" b="1">
                <a:solidFill>
                  <a:srgbClr val="FF3300"/>
                </a:solidFill>
              </a:rPr>
              <a:t>CARTA DE PRACTICA DEL EQUIPO</a:t>
            </a:r>
          </a:p>
        </p:txBody>
      </p:sp>
      <p:sp>
        <p:nvSpPr>
          <p:cNvPr id="24583" name="Text Box 8"/>
          <p:cNvSpPr txBox="1">
            <a:spLocks noChangeArrowheads="1"/>
          </p:cNvSpPr>
          <p:nvPr/>
        </p:nvSpPr>
        <p:spPr bwMode="auto">
          <a:xfrm>
            <a:off x="4848225" y="0"/>
            <a:ext cx="205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del Jugador</a:t>
            </a:r>
          </a:p>
        </p:txBody>
      </p:sp>
      <p:sp>
        <p:nvSpPr>
          <p:cNvPr id="24584" name="Text Box 33"/>
          <p:cNvSpPr txBox="1">
            <a:spLocks noChangeArrowheads="1"/>
          </p:cNvSpPr>
          <p:nvPr/>
        </p:nvSpPr>
        <p:spPr bwMode="auto">
          <a:xfrm>
            <a:off x="685800" y="5718175"/>
            <a:ext cx="5943600" cy="28162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800" b="1" i="1">
                <a:solidFill>
                  <a:srgbClr val="FF3300"/>
                </a:solidFill>
              </a:rPr>
              <a:t>Organización:</a:t>
            </a:r>
          </a:p>
          <a:p>
            <a:pPr eaLnBrk="1" hangingPunct="1"/>
            <a:endParaRPr lang="en-US" altLang="x-none" sz="1500">
              <a:solidFill>
                <a:srgbClr val="FF33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33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3300"/>
              </a:solidFill>
            </a:endParaRPr>
          </a:p>
          <a:p>
            <a:pPr eaLnBrk="1" hangingPunct="1"/>
            <a:endParaRPr lang="en-US" altLang="x-none" sz="1600">
              <a:solidFill>
                <a:srgbClr val="FF33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33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33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33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33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3300"/>
              </a:solidFill>
            </a:endParaRPr>
          </a:p>
          <a:p>
            <a:pPr eaLnBrk="1" hangingPunct="1"/>
            <a:endParaRPr lang="en-US" altLang="x-none" sz="1600">
              <a:solidFill>
                <a:srgbClr val="FF3300"/>
              </a:solidFill>
            </a:endParaRPr>
          </a:p>
        </p:txBody>
      </p:sp>
      <p:cxnSp>
        <p:nvCxnSpPr>
          <p:cNvPr id="11" name="Straight Connector 10"/>
          <p:cNvCxnSpPr>
            <a:cxnSpLocks noChangeShapeType="1"/>
          </p:cNvCxnSpPr>
          <p:nvPr/>
        </p:nvCxnSpPr>
        <p:spPr bwMode="auto">
          <a:xfrm rot="16200000" flipH="1">
            <a:off x="2513807" y="7085806"/>
            <a:ext cx="1981200" cy="1587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86" name="TextBox 11"/>
          <p:cNvSpPr txBox="1">
            <a:spLocks noChangeArrowheads="1"/>
          </p:cNvSpPr>
          <p:nvPr/>
        </p:nvSpPr>
        <p:spPr bwMode="auto">
          <a:xfrm>
            <a:off x="1600200" y="6248400"/>
            <a:ext cx="458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4587" name="TextBox 12"/>
          <p:cNvSpPr txBox="1">
            <a:spLocks noChangeArrowheads="1"/>
          </p:cNvSpPr>
          <p:nvPr/>
        </p:nvSpPr>
        <p:spPr bwMode="auto">
          <a:xfrm>
            <a:off x="1676400" y="6781800"/>
            <a:ext cx="458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4588" name="TextBox 14"/>
          <p:cNvSpPr txBox="1">
            <a:spLocks noChangeArrowheads="1"/>
          </p:cNvSpPr>
          <p:nvPr/>
        </p:nvSpPr>
        <p:spPr bwMode="auto">
          <a:xfrm>
            <a:off x="1676400" y="7467600"/>
            <a:ext cx="458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4589" name="TextBox 15"/>
          <p:cNvSpPr txBox="1">
            <a:spLocks noChangeArrowheads="1"/>
          </p:cNvSpPr>
          <p:nvPr/>
        </p:nvSpPr>
        <p:spPr bwMode="auto">
          <a:xfrm>
            <a:off x="2133600" y="7158038"/>
            <a:ext cx="4587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4590" name="TextBox 16"/>
          <p:cNvSpPr txBox="1">
            <a:spLocks noChangeArrowheads="1"/>
          </p:cNvSpPr>
          <p:nvPr/>
        </p:nvSpPr>
        <p:spPr bwMode="auto">
          <a:xfrm>
            <a:off x="2362200" y="6396038"/>
            <a:ext cx="4587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4591" name="TextBox 17"/>
          <p:cNvSpPr txBox="1">
            <a:spLocks noChangeArrowheads="1"/>
          </p:cNvSpPr>
          <p:nvPr/>
        </p:nvSpPr>
        <p:spPr bwMode="auto">
          <a:xfrm>
            <a:off x="4876800" y="66294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4592" name="TextBox 18"/>
          <p:cNvSpPr txBox="1">
            <a:spLocks noChangeArrowheads="1"/>
          </p:cNvSpPr>
          <p:nvPr/>
        </p:nvSpPr>
        <p:spPr bwMode="auto">
          <a:xfrm>
            <a:off x="5257800" y="60960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4593" name="TextBox 19"/>
          <p:cNvSpPr txBox="1">
            <a:spLocks noChangeArrowheads="1"/>
          </p:cNvSpPr>
          <p:nvPr/>
        </p:nvSpPr>
        <p:spPr bwMode="auto">
          <a:xfrm>
            <a:off x="4800600" y="72390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4594" name="TextBox 20"/>
          <p:cNvSpPr txBox="1">
            <a:spLocks noChangeArrowheads="1"/>
          </p:cNvSpPr>
          <p:nvPr/>
        </p:nvSpPr>
        <p:spPr bwMode="auto">
          <a:xfrm>
            <a:off x="3733800" y="72390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4595" name="TextBox 21"/>
          <p:cNvSpPr txBox="1">
            <a:spLocks noChangeArrowheads="1"/>
          </p:cNvSpPr>
          <p:nvPr/>
        </p:nvSpPr>
        <p:spPr bwMode="auto">
          <a:xfrm>
            <a:off x="4038600" y="58674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4596" name="TextBox 32"/>
          <p:cNvSpPr txBox="1">
            <a:spLocks noChangeArrowheads="1"/>
          </p:cNvSpPr>
          <p:nvPr/>
        </p:nvSpPr>
        <p:spPr bwMode="auto">
          <a:xfrm>
            <a:off x="2419350" y="7073900"/>
            <a:ext cx="311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280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52400" y="5410200"/>
            <a:ext cx="6324600" cy="1692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Posibles Preguntas Para Sus Jugadores: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¿Por qué es importante recibir la bola efectivamente?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¿Qué deben hacer como equipo para ser mas exitosos?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¿Cuándo sería el pecho la mejor parte del cuerpo para recibir el balón? ¿Qué tal el muslo?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¿Por qué es importante el aprender a recibir y pasar el balón con cada pie?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¿Qué puede hacer para mover al oponente fuera de posición?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52400" y="914400"/>
            <a:ext cx="6324600" cy="169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Entrenador de Equipo/ Maestro :</a:t>
            </a:r>
          </a:p>
          <a:p>
            <a:pPr eaLnBrk="1" hangingPunct="1">
              <a:buFont typeface="Arial" charset="0"/>
              <a:buChar char="•"/>
            </a:pPr>
            <a:r>
              <a:rPr lang="es-PR" altLang="x-none" sz="1400"/>
              <a:t>  Este juego aun se enfoca en las técnicas de controlar la pelota (recibir pelotas en el </a:t>
            </a:r>
          </a:p>
          <a:p>
            <a:pPr eaLnBrk="1" hangingPunct="1"/>
            <a:r>
              <a:rPr lang="es-PR" altLang="x-none" sz="1400"/>
              <a:t>   aire o pases controlados). Sin embargo, este juego es mas difícil que “Mantenerla en </a:t>
            </a:r>
          </a:p>
          <a:p>
            <a:pPr eaLnBrk="1" hangingPunct="1"/>
            <a:r>
              <a:rPr lang="es-PR" altLang="x-none" sz="1400"/>
              <a:t>   Marcha” porque el objetivo es colocar la pelota al otro lado de la cancha (dentro de </a:t>
            </a:r>
          </a:p>
          <a:p>
            <a:pPr eaLnBrk="1" hangingPunct="1"/>
            <a:r>
              <a:rPr lang="es-PR" altLang="x-none" sz="1400"/>
              <a:t>   los limites) de forma que el oponente no pueda devolverla.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400"/>
              <a:t> En esta ocasión la “malla”  debe ser un obstáculo de baja altura, como por ejemplo, </a:t>
            </a:r>
          </a:p>
          <a:p>
            <a:pPr eaLnBrk="1" hangingPunct="1"/>
            <a:r>
              <a:rPr lang="es-PR" altLang="x-none" sz="1400"/>
              <a:t>   una fila de conos de 12 pulgadas.</a:t>
            </a:r>
            <a:endParaRPr lang="es-PR" altLang="x-none" sz="1400" b="1">
              <a:sym typeface="Wingdings" charset="2"/>
            </a:endParaRPr>
          </a:p>
        </p:txBody>
      </p:sp>
      <p:sp>
        <p:nvSpPr>
          <p:cNvPr id="25605" name="Text Box 8"/>
          <p:cNvSpPr txBox="1">
            <a:spLocks noChangeArrowheads="1"/>
          </p:cNvSpPr>
          <p:nvPr/>
        </p:nvSpPr>
        <p:spPr bwMode="auto">
          <a:xfrm>
            <a:off x="2436813" y="0"/>
            <a:ext cx="4462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 Entrenador de Equipo/ Maestro</a:t>
            </a:r>
          </a:p>
        </p:txBody>
      </p:sp>
      <p:sp>
        <p:nvSpPr>
          <p:cNvPr id="25606" name="Text Box 5"/>
          <p:cNvSpPr txBox="1">
            <a:spLocks noChangeArrowheads="1"/>
          </p:cNvSpPr>
          <p:nvPr/>
        </p:nvSpPr>
        <p:spPr bwMode="auto">
          <a:xfrm>
            <a:off x="152400" y="2736850"/>
            <a:ext cx="6332538" cy="25558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Enfoque de este Juego de Práctica: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Manejar pelotas que vengan a usted con diversas velocidades, direcciones y ángulos.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Aprender a utilizar diferentes partes del cuerpo para controlar las pelotas que vienen (por ejemplo, los pies, pecho, muslos, cabeza).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Observar la posición de los jugadores al otro lado de la malla para identificar espacios abiertos.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Comunicación entre compañeros de equipo.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Cubrir/defender un área como equipo.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Pase controlado del balón.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Juego de piernas para controlar el balón que viene y prepárese para manejarlo.</a:t>
            </a:r>
          </a:p>
        </p:txBody>
      </p:sp>
      <p:sp>
        <p:nvSpPr>
          <p:cNvPr id="25607" name="Text Box 26"/>
          <p:cNvSpPr txBox="1">
            <a:spLocks noChangeArrowheads="1"/>
          </p:cNvSpPr>
          <p:nvPr/>
        </p:nvSpPr>
        <p:spPr bwMode="auto">
          <a:xfrm>
            <a:off x="2781300" y="457200"/>
            <a:ext cx="1387475" cy="36988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1800" b="1" i="1">
                <a:solidFill>
                  <a:srgbClr val="000000"/>
                </a:solidFill>
              </a:rPr>
              <a:t>Futbol Tenis</a:t>
            </a:r>
          </a:p>
        </p:txBody>
      </p:sp>
      <p:pic>
        <p:nvPicPr>
          <p:cNvPr id="2560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7215188"/>
            <a:ext cx="2286000" cy="152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209800" y="6094413"/>
            <a:ext cx="2590800" cy="2135187"/>
          </a:xfrm>
          <a:prstGeom prst="rect">
            <a:avLst/>
          </a:prstGeom>
          <a:solidFill>
            <a:srgbClr val="24C335"/>
          </a:solidFill>
          <a:ln w="50800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endParaRPr lang="x-none" altLang="x-none" sz="18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627" name="Text Box 26"/>
          <p:cNvSpPr txBox="1">
            <a:spLocks noChangeArrowheads="1"/>
          </p:cNvSpPr>
          <p:nvPr/>
        </p:nvSpPr>
        <p:spPr bwMode="auto">
          <a:xfrm>
            <a:off x="663575" y="844550"/>
            <a:ext cx="5965825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s-PR" altLang="x-none" sz="2800" b="1" i="1">
                <a:solidFill>
                  <a:srgbClr val="FF3300"/>
                </a:solidFill>
              </a:rPr>
              <a:t>Mantener Posesión </a:t>
            </a:r>
          </a:p>
        </p:txBody>
      </p:sp>
      <p:sp>
        <p:nvSpPr>
          <p:cNvPr id="26628" name="Text Box 33"/>
          <p:cNvSpPr txBox="1">
            <a:spLocks noChangeArrowheads="1"/>
          </p:cNvSpPr>
          <p:nvPr/>
        </p:nvSpPr>
        <p:spPr bwMode="auto">
          <a:xfrm>
            <a:off x="698500" y="1601788"/>
            <a:ext cx="5930900" cy="29241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b="1" i="1">
                <a:solidFill>
                  <a:srgbClr val="FF3300"/>
                </a:solidFill>
              </a:rPr>
              <a:t> </a:t>
            </a:r>
            <a:r>
              <a:rPr lang="es-PR" altLang="x-none" b="1" i="1">
                <a:solidFill>
                  <a:srgbClr val="FF3300"/>
                </a:solidFill>
              </a:rPr>
              <a:t>Formato del Juego / Reglas:</a:t>
            </a:r>
            <a:endParaRPr lang="en-US" altLang="x-none" b="1" i="1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500">
                <a:solidFill>
                  <a:srgbClr val="FF3300"/>
                </a:solidFill>
              </a:rPr>
              <a:t>Grupo de 5; cuatro jugadores (pasadores) son los que intentan mantener la posesión del balón dentro de los limites del área, y el restante (perseguidor) intenta quitarles el balón.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>
                <a:solidFill>
                  <a:srgbClr val="FF3300"/>
                </a:solidFill>
              </a:rPr>
              <a:t>El perseguidor se convierte en un pasador si el pasador envía la pelota fuera del área o si el perseguidor hace contacto con la pelota.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>
                <a:solidFill>
                  <a:srgbClr val="FF3300"/>
                </a:solidFill>
              </a:rPr>
              <a:t>Cada intento no debe pasar de 30 segundos.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>
                <a:solidFill>
                  <a:srgbClr val="FF3300"/>
                </a:solidFill>
              </a:rPr>
              <a:t> Si el balón sale del área por algún mal pase de los pasadores, el perseguidor se convierte en un pasador y un pasador en perseguidor.</a:t>
            </a:r>
          </a:p>
          <a:p>
            <a:pPr eaLnBrk="1" hangingPunct="1"/>
            <a:endParaRPr lang="en-US" altLang="x-none" sz="900">
              <a:solidFill>
                <a:srgbClr val="FF3300"/>
              </a:solidFill>
            </a:endParaRPr>
          </a:p>
          <a:p>
            <a:pPr eaLnBrk="1" hangingPunct="1"/>
            <a:r>
              <a:rPr lang="es-PR" altLang="x-none" sz="1600" b="1" i="1">
                <a:solidFill>
                  <a:srgbClr val="FF3300"/>
                </a:solidFill>
              </a:rPr>
              <a:t>Variaciones para un Desafío: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>
                <a:solidFill>
                  <a:srgbClr val="FF3300"/>
                </a:solidFill>
              </a:rPr>
              <a:t>Juegue </a:t>
            </a:r>
            <a:r>
              <a:rPr lang="en-US" altLang="x-none" sz="1500">
                <a:solidFill>
                  <a:srgbClr val="FF3300"/>
                </a:solidFill>
              </a:rPr>
              <a:t>4 vs. 2; 4 vs. 3; 3 vs. 1; 3 vs. 2; 2vs 1.</a:t>
            </a: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1123950" y="381000"/>
            <a:ext cx="4610100" cy="4000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000" b="1">
                <a:solidFill>
                  <a:srgbClr val="FF3300"/>
                </a:solidFill>
              </a:rPr>
              <a:t>CARTA DE PRACTICA DEL EQUIPO</a:t>
            </a:r>
          </a:p>
        </p:txBody>
      </p:sp>
      <p:sp>
        <p:nvSpPr>
          <p:cNvPr id="26631" name="Text Box 8"/>
          <p:cNvSpPr txBox="1">
            <a:spLocks noChangeArrowheads="1"/>
          </p:cNvSpPr>
          <p:nvPr/>
        </p:nvSpPr>
        <p:spPr bwMode="auto">
          <a:xfrm>
            <a:off x="4848225" y="0"/>
            <a:ext cx="205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del Jugador</a:t>
            </a:r>
          </a:p>
        </p:txBody>
      </p:sp>
      <p:sp>
        <p:nvSpPr>
          <p:cNvPr id="26632" name="Text Box 33"/>
          <p:cNvSpPr txBox="1">
            <a:spLocks noChangeArrowheads="1"/>
          </p:cNvSpPr>
          <p:nvPr/>
        </p:nvSpPr>
        <p:spPr bwMode="auto">
          <a:xfrm>
            <a:off x="685800" y="4876800"/>
            <a:ext cx="5943600" cy="35242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800" b="1" i="1">
                <a:solidFill>
                  <a:srgbClr val="FF3300"/>
                </a:solidFill>
              </a:rPr>
              <a:t>Organización: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>
                <a:solidFill>
                  <a:srgbClr val="FF3300"/>
                </a:solidFill>
              </a:rPr>
              <a:t>El tamaño del área puede ser ajustado dependiendo del numero de jugadores y habilidades.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>
                <a:solidFill>
                  <a:srgbClr val="FF3300"/>
                </a:solidFill>
              </a:rPr>
              <a:t>Tamaño recomendado: 15 por 15 yardas.</a:t>
            </a: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</p:txBody>
      </p:sp>
      <p:sp>
        <p:nvSpPr>
          <p:cNvPr id="26633" name="TextBox 11"/>
          <p:cNvSpPr txBox="1">
            <a:spLocks noChangeArrowheads="1"/>
          </p:cNvSpPr>
          <p:nvPr/>
        </p:nvSpPr>
        <p:spPr bwMode="auto">
          <a:xfrm>
            <a:off x="2438400" y="7162800"/>
            <a:ext cx="53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6634" name="TextBox 12"/>
          <p:cNvSpPr txBox="1">
            <a:spLocks noChangeArrowheads="1"/>
          </p:cNvSpPr>
          <p:nvPr/>
        </p:nvSpPr>
        <p:spPr bwMode="auto">
          <a:xfrm>
            <a:off x="3200400" y="6248400"/>
            <a:ext cx="458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6635" name="TextBox 15"/>
          <p:cNvSpPr txBox="1">
            <a:spLocks noChangeArrowheads="1"/>
          </p:cNvSpPr>
          <p:nvPr/>
        </p:nvSpPr>
        <p:spPr bwMode="auto">
          <a:xfrm>
            <a:off x="3962400" y="7543800"/>
            <a:ext cx="458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6636" name="TextBox 16"/>
          <p:cNvSpPr txBox="1">
            <a:spLocks noChangeArrowheads="1"/>
          </p:cNvSpPr>
          <p:nvPr/>
        </p:nvSpPr>
        <p:spPr bwMode="auto">
          <a:xfrm>
            <a:off x="4114800" y="6629400"/>
            <a:ext cx="458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6637" name="TextBox 20"/>
          <p:cNvSpPr txBox="1">
            <a:spLocks noChangeArrowheads="1"/>
          </p:cNvSpPr>
          <p:nvPr/>
        </p:nvSpPr>
        <p:spPr bwMode="auto">
          <a:xfrm>
            <a:off x="3505200" y="6781800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52400" y="4419600"/>
            <a:ext cx="6324600" cy="233838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Posibles Preguntas Para Sus Jugadores: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¿Por qué es importante recibir la bola efectivamente?</a:t>
            </a:r>
            <a:endParaRPr lang="en-US" altLang="x-none" sz="1400"/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¿Qué tipo de pases le harían mas fácil al jugador en el otro lado de la “malla”, la tarea de controlar la pelota y devolverla</a:t>
            </a:r>
            <a:r>
              <a:rPr lang="en-US" altLang="x-none" sz="1400"/>
              <a:t>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¿Cómo esto es un juego cooperativo, qué puede hacer usted (como equipo) para ser mas exitosos?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¿Cuándo seria el pecho la mejor parte del cuerpo para recibir el balón</a:t>
            </a:r>
            <a:r>
              <a:rPr lang="en-US" altLang="x-none" sz="1400"/>
              <a:t>? </a:t>
            </a:r>
            <a:r>
              <a:rPr lang="es-PR" altLang="x-none" sz="1400"/>
              <a:t>¿Qué tal el muslo</a:t>
            </a:r>
            <a:r>
              <a:rPr lang="en-US" altLang="x-none" sz="1400"/>
              <a:t>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¿Por qué es importante el aprender a recibir y pasar el balón con cada pie?</a:t>
            </a:r>
            <a:r>
              <a:rPr lang="en-US" altLang="x-none" sz="1400"/>
              <a:t> </a:t>
            </a:r>
          </a:p>
          <a:p>
            <a:pPr eaLnBrk="1" hangingPunct="1">
              <a:buFontTx/>
              <a:buAutoNum type="arabicPeriod"/>
            </a:pPr>
            <a:endParaRPr lang="en-US" altLang="x-none" sz="1400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52400" y="914400"/>
            <a:ext cx="6324600" cy="147796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Entrenador de Equipo/ Maestro :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400"/>
              <a:t> Este juego es cooperativo por naturaleza y se enfoca primordialmente en las </a:t>
            </a:r>
          </a:p>
          <a:p>
            <a:pPr eaLnBrk="1" hangingPunct="1"/>
            <a:r>
              <a:rPr lang="es-PR" altLang="x-none" sz="1400"/>
              <a:t>   técnicas de manejo de la pelota (por ejemplo, recibir pelotas en el aire, pase </a:t>
            </a:r>
          </a:p>
          <a:p>
            <a:pPr eaLnBrk="1" hangingPunct="1"/>
            <a:r>
              <a:rPr lang="es-PR" altLang="x-none" sz="1400"/>
              <a:t>   controlado).</a:t>
            </a:r>
          </a:p>
          <a:p>
            <a:pPr eaLnBrk="1" hangingPunct="1">
              <a:buFont typeface="Lucida Grande" charset="0"/>
              <a:buChar char="•"/>
            </a:pPr>
            <a:r>
              <a:rPr lang="en-US" altLang="x-none" sz="1400"/>
              <a:t> </a:t>
            </a:r>
            <a:r>
              <a:rPr lang="es-PR" altLang="x-none" sz="1400"/>
              <a:t>La “malla” puede ser solo una línea o otro obstáculo (por ejemplo, una fila de conos </a:t>
            </a:r>
          </a:p>
          <a:p>
            <a:pPr eaLnBrk="1" hangingPunct="1"/>
            <a:r>
              <a:rPr lang="es-PR" altLang="x-none" sz="1400"/>
              <a:t>   de 12 pulgadas)</a:t>
            </a:r>
            <a:endParaRPr lang="es-PR" altLang="x-none" sz="1400" b="1">
              <a:sym typeface="Wingdings" charset="2"/>
            </a:endParaRPr>
          </a:p>
        </p:txBody>
      </p:sp>
      <p:sp>
        <p:nvSpPr>
          <p:cNvPr id="27653" name="Text Box 8"/>
          <p:cNvSpPr txBox="1">
            <a:spLocks noChangeArrowheads="1"/>
          </p:cNvSpPr>
          <p:nvPr/>
        </p:nvSpPr>
        <p:spPr bwMode="auto">
          <a:xfrm>
            <a:off x="2436813" y="0"/>
            <a:ext cx="4462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 Entrenador de Equipo/ Maestro</a:t>
            </a:r>
          </a:p>
        </p:txBody>
      </p:sp>
      <p:sp>
        <p:nvSpPr>
          <p:cNvPr id="27654" name="Text Box 5"/>
          <p:cNvSpPr txBox="1">
            <a:spLocks noChangeArrowheads="1"/>
          </p:cNvSpPr>
          <p:nvPr/>
        </p:nvSpPr>
        <p:spPr bwMode="auto">
          <a:xfrm>
            <a:off x="152400" y="2514600"/>
            <a:ext cx="6332538" cy="1692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Enfoque de este Juego de Práctica: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MANTENR EL RALLY EN MARCHA . . .Por eso coopere con sus compañeros.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Manejar pelotas que vengan a usted con diversas velocidades y ángulos.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Aprender a utilizar diferentes partes del cuerpo para controlar las pelotas que vienen (por ejemplo, los pies, pecho, muslos, cabeza).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Pase controlado de la pelota.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Juego de piernas para controlar el balón que viene y prepárese para manejarlo.</a:t>
            </a:r>
          </a:p>
        </p:txBody>
      </p:sp>
      <p:sp>
        <p:nvSpPr>
          <p:cNvPr id="27655" name="Text Box 26"/>
          <p:cNvSpPr txBox="1">
            <a:spLocks noChangeArrowheads="1"/>
          </p:cNvSpPr>
          <p:nvPr/>
        </p:nvSpPr>
        <p:spPr bwMode="auto">
          <a:xfrm>
            <a:off x="2462213" y="457200"/>
            <a:ext cx="2025650" cy="36988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s-PR" altLang="x-none" sz="1800" b="1" i="1">
                <a:solidFill>
                  <a:srgbClr val="000000"/>
                </a:solidFill>
              </a:rPr>
              <a:t>Mantener Posesión</a:t>
            </a:r>
          </a:p>
        </p:txBody>
      </p:sp>
      <p:pic>
        <p:nvPicPr>
          <p:cNvPr id="27656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25" y="6934200"/>
            <a:ext cx="251777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0" y="6381750"/>
            <a:ext cx="4343400" cy="1981200"/>
          </a:xfrm>
          <a:prstGeom prst="rect">
            <a:avLst/>
          </a:prstGeom>
          <a:solidFill>
            <a:srgbClr val="24C335"/>
          </a:solidFill>
          <a:ln w="50800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endParaRPr lang="x-none" altLang="x-none" sz="18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8675" name="Text Box 26"/>
          <p:cNvSpPr txBox="1">
            <a:spLocks noChangeArrowheads="1"/>
          </p:cNvSpPr>
          <p:nvPr/>
        </p:nvSpPr>
        <p:spPr bwMode="auto">
          <a:xfrm>
            <a:off x="685800" y="844550"/>
            <a:ext cx="5943600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800" b="1" i="1">
                <a:solidFill>
                  <a:srgbClr val="FF3300"/>
                </a:solidFill>
              </a:rPr>
              <a:t>Uno a Uno </a:t>
            </a:r>
          </a:p>
        </p:txBody>
      </p:sp>
      <p:sp>
        <p:nvSpPr>
          <p:cNvPr id="28676" name="Text Box 33"/>
          <p:cNvSpPr txBox="1">
            <a:spLocks noChangeArrowheads="1"/>
          </p:cNvSpPr>
          <p:nvPr/>
        </p:nvSpPr>
        <p:spPr bwMode="auto">
          <a:xfrm>
            <a:off x="698500" y="1535113"/>
            <a:ext cx="5930900" cy="3646487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b="1" i="1">
                <a:solidFill>
                  <a:srgbClr val="FF3300"/>
                </a:solidFill>
              </a:rPr>
              <a:t> </a:t>
            </a:r>
            <a:r>
              <a:rPr lang="es-PR" altLang="x-none" b="1" i="1">
                <a:solidFill>
                  <a:srgbClr val="FF3300"/>
                </a:solidFill>
              </a:rPr>
              <a:t>Formato del Juego / Reglas:</a:t>
            </a:r>
            <a:endParaRPr lang="en-US" altLang="x-none" b="1" i="1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Pares de jugadores jugando uno a uno.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El jugador con el balón (driblador) trata de pasar al defensor y llegar a la línea final en el menos tiempo posible. Todo esto se debe hacer dentro de los límites del área y manteniendo control del balón.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El driblador comienza en una línea final y el defensor en la línea opuesta.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El defensor debe usar una defensa suave. El defensor busca solo reducir la velocidad del driblador , lo que quiere decir que no se permite contacto físico, desvío ni robo del balón.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Después de cruzar la línea final, el driblador tiene 3 segundos para poner un alto a la pelota. </a:t>
            </a:r>
          </a:p>
          <a:p>
            <a:pPr eaLnBrk="1" hangingPunct="1">
              <a:buFontTx/>
              <a:buAutoNum type="arabicPeriod"/>
            </a:pPr>
            <a:endParaRPr lang="en-US" altLang="x-none" sz="900">
              <a:solidFill>
                <a:srgbClr val="FF3300"/>
              </a:solidFill>
            </a:endParaRPr>
          </a:p>
          <a:p>
            <a:pPr eaLnBrk="1" hangingPunct="1"/>
            <a:r>
              <a:rPr lang="es-PR" altLang="x-none" sz="1600" b="1" i="1">
                <a:solidFill>
                  <a:srgbClr val="FF3300"/>
                </a:solidFill>
              </a:rPr>
              <a:t>Variaciones para un Desafío: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Permitir que el defensor quite el balón.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Variar el punto de comienzo del defensor.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Jugar 2 vs. 2.</a:t>
            </a:r>
          </a:p>
        </p:txBody>
      </p:sp>
      <p:sp>
        <p:nvSpPr>
          <p:cNvPr id="28677" name="Text Box 3"/>
          <p:cNvSpPr txBox="1">
            <a:spLocks noChangeArrowheads="1"/>
          </p:cNvSpPr>
          <p:nvPr/>
        </p:nvSpPr>
        <p:spPr bwMode="auto">
          <a:xfrm>
            <a:off x="1104900" y="381000"/>
            <a:ext cx="4648200" cy="4000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000" b="1">
                <a:solidFill>
                  <a:srgbClr val="FF3300"/>
                </a:solidFill>
              </a:rPr>
              <a:t>CARTA DE PRACTICA DEL EQUIPO</a:t>
            </a:r>
          </a:p>
        </p:txBody>
      </p:sp>
      <p:sp>
        <p:nvSpPr>
          <p:cNvPr id="28679" name="Text Box 8"/>
          <p:cNvSpPr txBox="1">
            <a:spLocks noChangeArrowheads="1"/>
          </p:cNvSpPr>
          <p:nvPr/>
        </p:nvSpPr>
        <p:spPr bwMode="auto">
          <a:xfrm>
            <a:off x="4848225" y="0"/>
            <a:ext cx="205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del Jugador</a:t>
            </a:r>
          </a:p>
        </p:txBody>
      </p:sp>
      <p:sp>
        <p:nvSpPr>
          <p:cNvPr id="28680" name="Text Box 33"/>
          <p:cNvSpPr txBox="1">
            <a:spLocks noChangeArrowheads="1"/>
          </p:cNvSpPr>
          <p:nvPr/>
        </p:nvSpPr>
        <p:spPr bwMode="auto">
          <a:xfrm>
            <a:off x="685800" y="5410200"/>
            <a:ext cx="5943600" cy="32004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800" b="1" i="1">
                <a:solidFill>
                  <a:srgbClr val="FF3300"/>
                </a:solidFill>
              </a:rPr>
              <a:t>Organización: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>
                <a:solidFill>
                  <a:srgbClr val="FF3300"/>
                </a:solidFill>
              </a:rPr>
              <a:t>Ajuste el tamaño del área dependiendo del numero de jugadores y sus habilidades. Tamaño recomendado:  10 por 20 yardas. </a:t>
            </a:r>
          </a:p>
          <a:p>
            <a:pPr eaLnBrk="1" hangingPunct="1"/>
            <a:endParaRPr lang="en-US" altLang="x-none" sz="1500">
              <a:solidFill>
                <a:srgbClr val="FF0000"/>
              </a:solidFill>
            </a:endParaRPr>
          </a:p>
          <a:p>
            <a:pPr eaLnBrk="1" hangingPunct="1"/>
            <a:endParaRPr lang="en-US" altLang="x-none" sz="11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</p:txBody>
      </p:sp>
      <p:sp>
        <p:nvSpPr>
          <p:cNvPr id="28681" name="TextBox 11"/>
          <p:cNvSpPr txBox="1">
            <a:spLocks noChangeArrowheads="1"/>
          </p:cNvSpPr>
          <p:nvPr/>
        </p:nvSpPr>
        <p:spPr bwMode="auto">
          <a:xfrm>
            <a:off x="1905000" y="7370763"/>
            <a:ext cx="533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b="1"/>
              <a:t> </a:t>
            </a:r>
          </a:p>
        </p:txBody>
      </p:sp>
      <p:sp>
        <p:nvSpPr>
          <p:cNvPr id="28682" name="TextBox 20"/>
          <p:cNvSpPr txBox="1">
            <a:spLocks noChangeArrowheads="1"/>
          </p:cNvSpPr>
          <p:nvPr/>
        </p:nvSpPr>
        <p:spPr bwMode="auto">
          <a:xfrm>
            <a:off x="2209800" y="7446963"/>
            <a:ext cx="311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280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28683" name="TextBox 14"/>
          <p:cNvSpPr txBox="1">
            <a:spLocks noChangeArrowheads="1"/>
          </p:cNvSpPr>
          <p:nvPr/>
        </p:nvSpPr>
        <p:spPr bwMode="auto">
          <a:xfrm>
            <a:off x="3352800" y="7065963"/>
            <a:ext cx="363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4000"/>
              <a:t> </a:t>
            </a:r>
          </a:p>
        </p:txBody>
      </p:sp>
      <p:sp>
        <p:nvSpPr>
          <p:cNvPr id="28684" name="TextBox 21"/>
          <p:cNvSpPr txBox="1">
            <a:spLocks noChangeArrowheads="1"/>
          </p:cNvSpPr>
          <p:nvPr/>
        </p:nvSpPr>
        <p:spPr bwMode="auto">
          <a:xfrm>
            <a:off x="5943600" y="6227763"/>
            <a:ext cx="3286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3200"/>
              <a:t> </a:t>
            </a:r>
          </a:p>
        </p:txBody>
      </p:sp>
      <p:sp>
        <p:nvSpPr>
          <p:cNvPr id="28685" name="TextBox 22"/>
          <p:cNvSpPr txBox="1">
            <a:spLocks noChangeArrowheads="1"/>
          </p:cNvSpPr>
          <p:nvPr/>
        </p:nvSpPr>
        <p:spPr bwMode="auto">
          <a:xfrm>
            <a:off x="1066800" y="7675563"/>
            <a:ext cx="533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sz="1600" b="1"/>
              <a:t> </a:t>
            </a:r>
          </a:p>
        </p:txBody>
      </p:sp>
      <p:sp>
        <p:nvSpPr>
          <p:cNvPr id="28686" name="TextBox 23"/>
          <p:cNvSpPr txBox="1">
            <a:spLocks noChangeArrowheads="1"/>
          </p:cNvSpPr>
          <p:nvPr/>
        </p:nvSpPr>
        <p:spPr bwMode="auto">
          <a:xfrm>
            <a:off x="1219200" y="7827963"/>
            <a:ext cx="533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sz="1600" b="1"/>
              <a:t> </a:t>
            </a:r>
          </a:p>
        </p:txBody>
      </p:sp>
      <p:sp>
        <p:nvSpPr>
          <p:cNvPr id="28687" name="TextBox 24"/>
          <p:cNvSpPr txBox="1">
            <a:spLocks noChangeArrowheads="1"/>
          </p:cNvSpPr>
          <p:nvPr/>
        </p:nvSpPr>
        <p:spPr bwMode="auto">
          <a:xfrm>
            <a:off x="1524000" y="7870825"/>
            <a:ext cx="533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sz="1600" b="1"/>
              <a:t> </a:t>
            </a:r>
          </a:p>
        </p:txBody>
      </p:sp>
      <p:sp>
        <p:nvSpPr>
          <p:cNvPr id="28688" name="TextBox 25"/>
          <p:cNvSpPr txBox="1">
            <a:spLocks noChangeArrowheads="1"/>
          </p:cNvSpPr>
          <p:nvPr/>
        </p:nvSpPr>
        <p:spPr bwMode="auto">
          <a:xfrm>
            <a:off x="1219200" y="7599363"/>
            <a:ext cx="533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Wingdings" charset="2"/>
              <a:buChar char=""/>
            </a:pPr>
            <a:r>
              <a:rPr lang="en-US" altLang="x-none" sz="1600" b="1"/>
              <a:t> </a:t>
            </a:r>
          </a:p>
        </p:txBody>
      </p:sp>
      <p:sp>
        <p:nvSpPr>
          <p:cNvPr id="28689" name="TextBox 26"/>
          <p:cNvSpPr txBox="1">
            <a:spLocks noChangeArrowheads="1"/>
          </p:cNvSpPr>
          <p:nvPr/>
        </p:nvSpPr>
        <p:spPr bwMode="auto">
          <a:xfrm>
            <a:off x="5843588" y="6303963"/>
            <a:ext cx="3286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3200"/>
              <a:t> </a:t>
            </a:r>
          </a:p>
        </p:txBody>
      </p:sp>
      <p:sp>
        <p:nvSpPr>
          <p:cNvPr id="28690" name="TextBox 27"/>
          <p:cNvSpPr txBox="1">
            <a:spLocks noChangeArrowheads="1"/>
          </p:cNvSpPr>
          <p:nvPr/>
        </p:nvSpPr>
        <p:spPr bwMode="auto">
          <a:xfrm>
            <a:off x="5867400" y="6075363"/>
            <a:ext cx="3286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3200"/>
              <a:t> </a:t>
            </a:r>
          </a:p>
        </p:txBody>
      </p:sp>
      <p:sp>
        <p:nvSpPr>
          <p:cNvPr id="28691" name="TextBox 28"/>
          <p:cNvSpPr txBox="1">
            <a:spLocks noChangeArrowheads="1"/>
          </p:cNvSpPr>
          <p:nvPr/>
        </p:nvSpPr>
        <p:spPr bwMode="auto">
          <a:xfrm>
            <a:off x="6019800" y="6075363"/>
            <a:ext cx="3286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x-none" sz="3200"/>
              <a:t> </a:t>
            </a:r>
          </a:p>
        </p:txBody>
      </p:sp>
      <p:sp>
        <p:nvSpPr>
          <p:cNvPr id="30" name="Freeform 29"/>
          <p:cNvSpPr>
            <a:spLocks noChangeArrowheads="1"/>
          </p:cNvSpPr>
          <p:nvPr/>
        </p:nvSpPr>
        <p:spPr bwMode="auto">
          <a:xfrm>
            <a:off x="2349500" y="6708775"/>
            <a:ext cx="3098800" cy="1081088"/>
          </a:xfrm>
          <a:custGeom>
            <a:avLst/>
            <a:gdLst>
              <a:gd name="T0" fmla="*/ 0 w 3098800"/>
              <a:gd name="T1" fmla="*/ 851766 h 1081617"/>
              <a:gd name="T2" fmla="*/ 266700 w 3098800"/>
              <a:gd name="T3" fmla="*/ 484006 h 1081617"/>
              <a:gd name="T4" fmla="*/ 673100 w 3098800"/>
              <a:gd name="T5" fmla="*/ 522050 h 1081617"/>
              <a:gd name="T6" fmla="*/ 800100 w 3098800"/>
              <a:gd name="T7" fmla="*/ 953217 h 1081617"/>
              <a:gd name="T8" fmla="*/ 1892300 w 3098800"/>
              <a:gd name="T9" fmla="*/ 953217 h 1081617"/>
              <a:gd name="T10" fmla="*/ 1968500 w 3098800"/>
              <a:gd name="T11" fmla="*/ 192335 h 1081617"/>
              <a:gd name="T12" fmla="*/ 2400300 w 3098800"/>
              <a:gd name="T13" fmla="*/ 2114 h 1081617"/>
              <a:gd name="T14" fmla="*/ 3098800 w 3098800"/>
              <a:gd name="T15" fmla="*/ 179653 h 10816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098800"/>
              <a:gd name="T25" fmla="*/ 0 h 1081617"/>
              <a:gd name="T26" fmla="*/ 3098800 w 3098800"/>
              <a:gd name="T27" fmla="*/ 1081617 h 108161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098800" h="1081617">
                <a:moveTo>
                  <a:pt x="0" y="853017"/>
                </a:moveTo>
                <a:cubicBezTo>
                  <a:pt x="77258" y="696383"/>
                  <a:pt x="154517" y="539750"/>
                  <a:pt x="266700" y="484717"/>
                </a:cubicBezTo>
                <a:cubicBezTo>
                  <a:pt x="378883" y="429684"/>
                  <a:pt x="584200" y="444500"/>
                  <a:pt x="673100" y="522817"/>
                </a:cubicBezTo>
                <a:cubicBezTo>
                  <a:pt x="762000" y="601134"/>
                  <a:pt x="596900" y="882650"/>
                  <a:pt x="800100" y="954617"/>
                </a:cubicBezTo>
                <a:cubicBezTo>
                  <a:pt x="1003300" y="1026584"/>
                  <a:pt x="1697567" y="1081617"/>
                  <a:pt x="1892300" y="954617"/>
                </a:cubicBezTo>
                <a:cubicBezTo>
                  <a:pt x="2087033" y="827617"/>
                  <a:pt x="1883833" y="351367"/>
                  <a:pt x="1968500" y="192617"/>
                </a:cubicBezTo>
                <a:cubicBezTo>
                  <a:pt x="2053167" y="33867"/>
                  <a:pt x="2211917" y="4234"/>
                  <a:pt x="2400300" y="2117"/>
                </a:cubicBezTo>
                <a:cubicBezTo>
                  <a:pt x="2588683" y="0"/>
                  <a:pt x="3098800" y="179917"/>
                  <a:pt x="3098800" y="179917"/>
                </a:cubicBezTo>
              </a:path>
            </a:pathLst>
          </a:custGeom>
          <a:noFill/>
          <a:ln w="31750">
            <a:solidFill>
              <a:schemeClr val="bg1"/>
            </a:solidFill>
            <a:prstDash val="lgDash"/>
            <a:miter lim="800000"/>
            <a:headEnd/>
            <a:tailEnd type="stealth" w="lg" len="lg"/>
          </a:ln>
          <a:effectLst>
            <a:outerShdw blurRad="635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x-none" altLang="x-none" sz="1800"/>
          </a:p>
        </p:txBody>
      </p:sp>
      <p:sp>
        <p:nvSpPr>
          <p:cNvPr id="31" name="Freeform 30"/>
          <p:cNvSpPr>
            <a:spLocks noChangeArrowheads="1"/>
          </p:cNvSpPr>
          <p:nvPr/>
        </p:nvSpPr>
        <p:spPr bwMode="auto">
          <a:xfrm>
            <a:off x="3373438" y="7350125"/>
            <a:ext cx="63500" cy="193675"/>
          </a:xfrm>
          <a:custGeom>
            <a:avLst/>
            <a:gdLst>
              <a:gd name="T0" fmla="*/ 0 w 63499"/>
              <a:gd name="T1" fmla="*/ 191576 h 194733"/>
              <a:gd name="T2" fmla="*/ 59269 w 63499"/>
              <a:gd name="T3" fmla="*/ 104117 h 194733"/>
              <a:gd name="T4" fmla="*/ 25400 w 63499"/>
              <a:gd name="T5" fmla="*/ 0 h 194733"/>
              <a:gd name="T6" fmla="*/ 0 60000 65536"/>
              <a:gd name="T7" fmla="*/ 0 60000 65536"/>
              <a:gd name="T8" fmla="*/ 0 60000 65536"/>
              <a:gd name="T9" fmla="*/ 0 w 63499"/>
              <a:gd name="T10" fmla="*/ 0 h 194733"/>
              <a:gd name="T11" fmla="*/ 63499 w 63499"/>
              <a:gd name="T12" fmla="*/ 194733 h 19473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499" h="194733">
                <a:moveTo>
                  <a:pt x="0" y="194733"/>
                </a:moveTo>
                <a:cubicBezTo>
                  <a:pt x="27516" y="166511"/>
                  <a:pt x="55033" y="138289"/>
                  <a:pt x="59266" y="105833"/>
                </a:cubicBezTo>
                <a:cubicBezTo>
                  <a:pt x="63499" y="73378"/>
                  <a:pt x="25400" y="0"/>
                  <a:pt x="25400" y="0"/>
                </a:cubicBezTo>
              </a:path>
            </a:pathLst>
          </a:custGeom>
          <a:noFill/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635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x-none" altLang="x-none" sz="1800"/>
          </a:p>
        </p:txBody>
      </p:sp>
      <p:sp>
        <p:nvSpPr>
          <p:cNvPr id="32" name="Freeform 31"/>
          <p:cNvSpPr>
            <a:spLocks noChangeArrowheads="1"/>
          </p:cNvSpPr>
          <p:nvPr/>
        </p:nvSpPr>
        <p:spPr bwMode="auto">
          <a:xfrm>
            <a:off x="3630613" y="6646863"/>
            <a:ext cx="2033587" cy="838200"/>
          </a:xfrm>
          <a:custGeom>
            <a:avLst/>
            <a:gdLst>
              <a:gd name="T0" fmla="*/ 2032527 w 2034117"/>
              <a:gd name="T1" fmla="*/ 0 h 838200"/>
              <a:gd name="T2" fmla="*/ 1347264 w 2034117"/>
              <a:gd name="T3" fmla="*/ 546100 h 838200"/>
              <a:gd name="T4" fmla="*/ 471648 w 2034117"/>
              <a:gd name="T5" fmla="*/ 292100 h 838200"/>
              <a:gd name="T6" fmla="*/ 52875 w 2034117"/>
              <a:gd name="T7" fmla="*/ 787400 h 838200"/>
              <a:gd name="T8" fmla="*/ 154397 w 2034117"/>
              <a:gd name="T9" fmla="*/ 596900 h 8382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34117"/>
              <a:gd name="T16" fmla="*/ 0 h 838200"/>
              <a:gd name="T17" fmla="*/ 2034117 w 2034117"/>
              <a:gd name="T18" fmla="*/ 838200 h 8382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34117" h="838200">
                <a:moveTo>
                  <a:pt x="2034117" y="0"/>
                </a:moveTo>
                <a:cubicBezTo>
                  <a:pt x="1821392" y="248708"/>
                  <a:pt x="1608667" y="497417"/>
                  <a:pt x="1348317" y="546100"/>
                </a:cubicBezTo>
                <a:cubicBezTo>
                  <a:pt x="1087967" y="594783"/>
                  <a:pt x="687917" y="251883"/>
                  <a:pt x="472017" y="292100"/>
                </a:cubicBezTo>
                <a:cubicBezTo>
                  <a:pt x="256117" y="332317"/>
                  <a:pt x="105834" y="736600"/>
                  <a:pt x="52917" y="787400"/>
                </a:cubicBezTo>
                <a:cubicBezTo>
                  <a:pt x="0" y="838200"/>
                  <a:pt x="154517" y="596900"/>
                  <a:pt x="154517" y="596900"/>
                </a:cubicBezTo>
              </a:path>
            </a:pathLst>
          </a:custGeom>
          <a:noFill/>
          <a:ln w="25400">
            <a:solidFill>
              <a:schemeClr val="tx1"/>
            </a:solidFill>
            <a:prstDash val="dash"/>
            <a:miter lim="800000"/>
            <a:headEnd/>
            <a:tailEnd/>
          </a:ln>
          <a:effectLst>
            <a:outerShdw blurRad="635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x-none" altLang="x-none" sz="1800"/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743200" y="5456238"/>
            <a:ext cx="3733800" cy="24320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Posibles Preguntas Para Sus Jugadores: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¿Por qué es importante reducir la velocidad de un oponente?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¿Cuál es el beneficio de forzar un jugador hacia la línea de banda?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¿Cuándo driblea, porque es importante el no ser predecible al intentar pasar a un oponente?</a:t>
            </a:r>
          </a:p>
          <a:p>
            <a:pPr eaLnBrk="1" hangingPunct="1">
              <a:buFontTx/>
              <a:buAutoNum type="arabicPeriod"/>
            </a:pPr>
            <a:endParaRPr lang="en-US" altLang="x-none" sz="1400"/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52400" y="914400"/>
            <a:ext cx="6324600" cy="137001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sz="2000" b="1" i="1"/>
              <a:t>Teacher / Team Coach:</a:t>
            </a:r>
          </a:p>
          <a:p>
            <a:pPr eaLnBrk="1" hangingPunct="1">
              <a:buFont typeface="Lucida Grande" charset="0"/>
              <a:buChar char="•"/>
            </a:pPr>
            <a:r>
              <a:rPr lang="en-US" altLang="x-none" sz="1500"/>
              <a:t> </a:t>
            </a:r>
            <a:r>
              <a:rPr lang="es-PR" altLang="x-none" sz="1500"/>
              <a:t>Este juego se enfoca en las técnicas de driblar y marcar a un jugador. Por lo </a:t>
            </a:r>
          </a:p>
          <a:p>
            <a:pPr eaLnBrk="1" hangingPunct="1"/>
            <a:r>
              <a:rPr lang="es-PR" altLang="x-none" sz="1500"/>
              <a:t>   tanto, observe lo que sus jugadores están practicando. Asegúrese de enfocarse </a:t>
            </a:r>
          </a:p>
          <a:p>
            <a:pPr eaLnBrk="1" hangingPunct="1"/>
            <a:r>
              <a:rPr lang="es-PR" altLang="x-none" sz="1500"/>
              <a:t>   en un solo jugador en cada intento.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500"/>
              <a:t>  Vea lo que hacen bien y necesita mejorar – </a:t>
            </a:r>
            <a:r>
              <a:rPr lang="es-PR" altLang="x-none" sz="1600"/>
              <a:t>¡</a:t>
            </a:r>
            <a:r>
              <a:rPr lang="es-PR" altLang="x-none" sz="1500"/>
              <a:t>Déjale saber!</a:t>
            </a:r>
          </a:p>
        </p:txBody>
      </p:sp>
      <p:sp>
        <p:nvSpPr>
          <p:cNvPr id="29701" name="Text Box 8"/>
          <p:cNvSpPr txBox="1">
            <a:spLocks noChangeArrowheads="1"/>
          </p:cNvSpPr>
          <p:nvPr/>
        </p:nvSpPr>
        <p:spPr bwMode="auto">
          <a:xfrm>
            <a:off x="2436813" y="0"/>
            <a:ext cx="4462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 Entrenador de Equipo/ Maestro</a:t>
            </a:r>
          </a:p>
        </p:txBody>
      </p:sp>
      <p:sp>
        <p:nvSpPr>
          <p:cNvPr id="29702" name="Text Box 26"/>
          <p:cNvSpPr txBox="1">
            <a:spLocks noChangeArrowheads="1"/>
          </p:cNvSpPr>
          <p:nvPr/>
        </p:nvSpPr>
        <p:spPr bwMode="auto">
          <a:xfrm>
            <a:off x="2811463" y="457200"/>
            <a:ext cx="1235075" cy="36988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1800" b="1" i="1">
                <a:solidFill>
                  <a:srgbClr val="000000"/>
                </a:solidFill>
              </a:rPr>
              <a:t>Uno a Uno</a:t>
            </a:r>
          </a:p>
        </p:txBody>
      </p:sp>
      <p:sp>
        <p:nvSpPr>
          <p:cNvPr id="29703" name="TextBox 9"/>
          <p:cNvSpPr txBox="1">
            <a:spLocks noChangeArrowheads="1"/>
          </p:cNvSpPr>
          <p:nvPr/>
        </p:nvSpPr>
        <p:spPr bwMode="auto">
          <a:xfrm>
            <a:off x="152400" y="2405063"/>
            <a:ext cx="6324600" cy="28003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Enfoque de este Juego de Práctica: </a:t>
            </a:r>
          </a:p>
          <a:p>
            <a:pPr eaLnBrk="1" hangingPunct="1"/>
            <a:r>
              <a:rPr lang="es-PR" altLang="x-none" sz="1800" b="1" i="1"/>
              <a:t>Driblador: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/>
              <a:t>Uso de técnicas de protección del balón, giros, aceleración.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/>
              <a:t>Ser menos predecible (no siempre ir a la izquierda).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/>
              <a:t>Juego de piernas:  Uso de pie izquierdo y derecho.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/>
              <a:t>Uso de falsas movidas.</a:t>
            </a:r>
            <a:endParaRPr lang="en-US" altLang="x-none" sz="1800"/>
          </a:p>
          <a:p>
            <a:pPr eaLnBrk="1" hangingPunct="1"/>
            <a:r>
              <a:rPr lang="es-PR" altLang="x-none" sz="1800" b="1" i="1"/>
              <a:t>Defensor: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/>
              <a:t>Enfóquese en forzar al driblador a un lado.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/>
              <a:t>Reducir la velocidad del driblador.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/>
              <a:t>Juego de piernas: Mantener al driblador delante de usted el mayor tiempo posible. </a:t>
            </a:r>
          </a:p>
        </p:txBody>
      </p:sp>
      <p:pic>
        <p:nvPicPr>
          <p:cNvPr id="29704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0"/>
            <a:ext cx="25717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6"/>
          <p:cNvSpPr txBox="1">
            <a:spLocks noChangeArrowheads="1"/>
          </p:cNvSpPr>
          <p:nvPr/>
        </p:nvSpPr>
        <p:spPr bwMode="auto">
          <a:xfrm>
            <a:off x="663575" y="844550"/>
            <a:ext cx="5965825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800" b="1" i="1">
                <a:solidFill>
                  <a:srgbClr val="FF3300"/>
                </a:solidFill>
              </a:rPr>
              <a:t>De la Vuelta </a:t>
            </a:r>
          </a:p>
        </p:txBody>
      </p:sp>
      <p:sp>
        <p:nvSpPr>
          <p:cNvPr id="14339" name="Text Box 33"/>
          <p:cNvSpPr txBox="1">
            <a:spLocks noChangeArrowheads="1"/>
          </p:cNvSpPr>
          <p:nvPr/>
        </p:nvSpPr>
        <p:spPr bwMode="auto">
          <a:xfrm>
            <a:off x="698500" y="1524000"/>
            <a:ext cx="5930900" cy="357028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b="1" i="1">
                <a:solidFill>
                  <a:srgbClr val="FF3300"/>
                </a:solidFill>
              </a:rPr>
              <a:t> </a:t>
            </a:r>
            <a:r>
              <a:rPr lang="es-PR" altLang="x-none" b="1" i="1">
                <a:solidFill>
                  <a:srgbClr val="FF3300"/>
                </a:solidFill>
              </a:rPr>
              <a:t>Formato del Juego / Reglas:</a:t>
            </a:r>
            <a:endParaRPr lang="en-US" altLang="x-none" b="1" i="1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Equipos de 3, 4, o 5 (dependiendo del tamaño del equipo), no hay portero. </a:t>
            </a:r>
            <a:r>
              <a:rPr lang="en-US" altLang="x-none" sz="1400">
                <a:solidFill>
                  <a:srgbClr val="FF3300"/>
                </a:solidFill>
              </a:rPr>
              <a:t> </a:t>
            </a:r>
          </a:p>
          <a:p>
            <a:pPr eaLnBrk="1" hangingPunct="1">
              <a:buFontTx/>
              <a:buAutoNum type="arabicPeriod"/>
            </a:pPr>
            <a:endParaRPr lang="en-US" altLang="x-none" sz="1000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Una sola portería : Cada equipo defiende un lado de la portería y busca anotar un gol a través del otro lado del la portería.</a:t>
            </a:r>
          </a:p>
          <a:p>
            <a:pPr eaLnBrk="1" hangingPunct="1">
              <a:buFontTx/>
              <a:buAutoNum type="arabicPeriod"/>
            </a:pPr>
            <a:endParaRPr lang="es-PR" altLang="x-none" sz="800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El tamaño de la portería puede variar (6-8-10 pies.), dependiendo del espacio disponible.</a:t>
            </a:r>
          </a:p>
          <a:p>
            <a:pPr eaLnBrk="1" hangingPunct="1">
              <a:buFontTx/>
              <a:buAutoNum type="arabicPeriod"/>
            </a:pPr>
            <a:endParaRPr lang="es-PR" altLang="x-none" sz="800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No puede pasar la pelota a un compañero a través de la portería . . . Debe “Dar la Vuelta” (Sin embargo, usted puede pasarla por encima de la portería al otro lado).</a:t>
            </a:r>
          </a:p>
          <a:p>
            <a:pPr eaLnBrk="1" hangingPunct="1">
              <a:buFontTx/>
              <a:buAutoNum type="arabicPeriod"/>
            </a:pPr>
            <a:endParaRPr lang="es-PR" altLang="x-none" sz="800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400">
                <a:solidFill>
                  <a:srgbClr val="FF3300"/>
                </a:solidFill>
              </a:rPr>
              <a:t>Otras regalas estándares de futbol aplican (por ejemplo; manos,</a:t>
            </a:r>
          </a:p>
          <a:p>
            <a:pPr eaLnBrk="1" hangingPunct="1"/>
            <a:r>
              <a:rPr lang="es-PR" altLang="x-none" sz="1400">
                <a:solidFill>
                  <a:srgbClr val="FF3300"/>
                </a:solidFill>
              </a:rPr>
              <a:t>        jugadores peligrosos,  empujones de hombro, etc.).</a:t>
            </a:r>
          </a:p>
          <a:p>
            <a:pPr eaLnBrk="1" hangingPunct="1"/>
            <a:r>
              <a:rPr lang="es-PR" altLang="x-none" sz="1400">
                <a:solidFill>
                  <a:srgbClr val="FF3300"/>
                </a:solidFill>
              </a:rPr>
              <a:t> </a:t>
            </a:r>
          </a:p>
          <a:p>
            <a:pPr eaLnBrk="1" hangingPunct="1"/>
            <a:r>
              <a:rPr lang="es-PR" altLang="x-none" sz="1400">
                <a:solidFill>
                  <a:srgbClr val="FF3300"/>
                </a:solidFill>
              </a:rPr>
              <a:t> 6.    La pelota no puede tocar ni la barra ni los conos para que cuente el gol. </a:t>
            </a:r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1066800" y="381000"/>
            <a:ext cx="4724400" cy="4000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000" b="1">
                <a:solidFill>
                  <a:srgbClr val="FF3300"/>
                </a:solidFill>
              </a:rPr>
              <a:t>CARTA DE PRACTICA DEL EQUIPO</a:t>
            </a:r>
          </a:p>
        </p:txBody>
      </p:sp>
      <p:sp>
        <p:nvSpPr>
          <p:cNvPr id="14342" name="Text Box 8"/>
          <p:cNvSpPr txBox="1">
            <a:spLocks noChangeArrowheads="1"/>
          </p:cNvSpPr>
          <p:nvPr/>
        </p:nvSpPr>
        <p:spPr bwMode="auto">
          <a:xfrm>
            <a:off x="4848225" y="0"/>
            <a:ext cx="205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del Jugador</a:t>
            </a:r>
          </a:p>
        </p:txBody>
      </p:sp>
      <p:sp>
        <p:nvSpPr>
          <p:cNvPr id="14343" name="Text Box 33"/>
          <p:cNvSpPr txBox="1">
            <a:spLocks noChangeArrowheads="1"/>
          </p:cNvSpPr>
          <p:nvPr/>
        </p:nvSpPr>
        <p:spPr bwMode="auto">
          <a:xfrm>
            <a:off x="685800" y="5170488"/>
            <a:ext cx="5943600" cy="12319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800" b="1" i="1">
                <a:solidFill>
                  <a:srgbClr val="FF0000"/>
                </a:solidFill>
              </a:rPr>
              <a:t>Organización: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400">
                <a:solidFill>
                  <a:srgbClr val="FF0000"/>
                </a:solidFill>
              </a:rPr>
              <a:t>La portería se colocará en el centro de la área de práctica.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400">
                <a:solidFill>
                  <a:srgbClr val="FF0000"/>
                </a:solidFill>
              </a:rPr>
              <a:t>Los equipos siempre deben portar prendas de un color diferente.  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400">
                <a:solidFill>
                  <a:srgbClr val="FF0000"/>
                </a:solidFill>
              </a:rPr>
              <a:t>Piedra, Papel y Tijera determina el equipo con la posesión inicial del balón. 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400">
                <a:solidFill>
                  <a:srgbClr val="FF0000"/>
                </a:solidFill>
              </a:rPr>
              <a:t>Ningún arbitro. . . Cante sus propias violaciones.</a:t>
            </a:r>
          </a:p>
        </p:txBody>
      </p:sp>
      <p:pic>
        <p:nvPicPr>
          <p:cNvPr id="14344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22" t="37793" r="57115" b="40141"/>
          <a:stretch>
            <a:fillRect/>
          </a:stretch>
        </p:blipFill>
        <p:spPr bwMode="auto">
          <a:xfrm>
            <a:off x="5943600" y="3886200"/>
            <a:ext cx="67310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6789738"/>
            <a:ext cx="1790700" cy="182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6781800"/>
            <a:ext cx="1790700" cy="182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0" y="6789738"/>
            <a:ext cx="1790700" cy="182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52400" y="6550025"/>
            <a:ext cx="6324600" cy="19081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Posibles Preguntas Para Sus Jugadores: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¿En que se enfoca usted como defensor</a:t>
            </a:r>
            <a:r>
              <a:rPr lang="en-US" altLang="x-none" sz="1400"/>
              <a:t>?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¿En que se deben enfocar si su equipo tiene la posesión de la pelota</a:t>
            </a:r>
            <a:r>
              <a:rPr lang="en-US" altLang="x-none" sz="1400"/>
              <a:t>?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¿Cómo podría extender su defensa (por ejemplo, forzar al oponente a que se esparza)?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¿Cuándo es un buen o mal momento para driblar la pelota?</a:t>
            </a:r>
            <a:endParaRPr lang="en-US" altLang="x-none" sz="1400"/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¿Qué puede hacer para saber donde están tus compañeros?</a:t>
            </a:r>
            <a:endParaRPr lang="en-US" altLang="x-none" sz="1400"/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¿Cuándo seria un buen momento para intentar  interceptar un pase?</a:t>
            </a:r>
            <a:endParaRPr lang="en-US" altLang="x-none" sz="1400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52400" y="1038225"/>
            <a:ext cx="6324600" cy="147796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Entrenador de Equipo/ Maestro :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400"/>
              <a:t>   Con cada práctica, tenga un enfoque específico (vea “Focus of this Practice   </a:t>
            </a:r>
          </a:p>
          <a:p>
            <a:pPr eaLnBrk="1" hangingPunct="1"/>
            <a:r>
              <a:rPr lang="es-PR" altLang="x-none" sz="1400"/>
              <a:t>     Game”).</a:t>
            </a:r>
          </a:p>
          <a:p>
            <a:pPr eaLnBrk="1" hangingPunct="1">
              <a:buFont typeface="Lucida Grande" charset="0"/>
              <a:buChar char="•"/>
            </a:pPr>
            <a:r>
              <a:rPr lang="en-US" altLang="x-none" sz="1400"/>
              <a:t>   </a:t>
            </a:r>
            <a:r>
              <a:rPr lang="es-PR" altLang="x-none" sz="1400"/>
              <a:t>¿Qué usted ve que ocurre?</a:t>
            </a:r>
            <a:endParaRPr lang="en-US" altLang="x-none" sz="1400"/>
          </a:p>
          <a:p>
            <a:pPr eaLnBrk="1" hangingPunct="1">
              <a:buFontTx/>
              <a:buChar char="•"/>
            </a:pPr>
            <a:r>
              <a:rPr lang="en-US" altLang="x-none" sz="1400"/>
              <a:t>   </a:t>
            </a:r>
            <a:r>
              <a:rPr lang="es-PR" altLang="x-none" sz="1400"/>
              <a:t>Juzgue lo que su jugador está haciendo bien y lo que no está funcionando bien.</a:t>
            </a:r>
            <a:r>
              <a:rPr lang="en-US" altLang="x-none" sz="1400"/>
              <a:t>  </a:t>
            </a:r>
          </a:p>
          <a:p>
            <a:pPr eaLnBrk="1" hangingPunct="1">
              <a:buFontTx/>
              <a:buChar char="•"/>
            </a:pPr>
            <a:r>
              <a:rPr lang="en-US" altLang="x-none" sz="1400" b="1"/>
              <a:t>   </a:t>
            </a:r>
            <a:r>
              <a:rPr lang="es-PR" altLang="x-none" sz="1400" b="1"/>
              <a:t>¡Déjale saber! </a:t>
            </a:r>
            <a:r>
              <a:rPr lang="es-PR" altLang="x-none" sz="1400" b="1" i="1">
                <a:sym typeface="Wingdings" charset="2"/>
              </a:rPr>
              <a:t></a:t>
            </a:r>
          </a:p>
        </p:txBody>
      </p:sp>
      <p:sp>
        <p:nvSpPr>
          <p:cNvPr id="15365" name="Text Box 8"/>
          <p:cNvSpPr txBox="1">
            <a:spLocks noChangeArrowheads="1"/>
          </p:cNvSpPr>
          <p:nvPr/>
        </p:nvSpPr>
        <p:spPr bwMode="auto">
          <a:xfrm>
            <a:off x="2436813" y="0"/>
            <a:ext cx="4462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 Entrenador de Equipo/ Maestro</a:t>
            </a:r>
          </a:p>
        </p:txBody>
      </p:sp>
      <p:sp>
        <p:nvSpPr>
          <p:cNvPr id="15366" name="Text Box 5"/>
          <p:cNvSpPr txBox="1">
            <a:spLocks noChangeArrowheads="1"/>
          </p:cNvSpPr>
          <p:nvPr/>
        </p:nvSpPr>
        <p:spPr bwMode="auto">
          <a:xfrm>
            <a:off x="152400" y="2684463"/>
            <a:ext cx="6332538" cy="366236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Enfoque de este Juego de Práctica: </a:t>
            </a:r>
          </a:p>
          <a:p>
            <a:pPr eaLnBrk="1" hangingPunct="1"/>
            <a:r>
              <a:rPr lang="es-PR" altLang="x-none" sz="1800" b="1" i="1"/>
              <a:t>Ofensiva: 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400"/>
              <a:t> </a:t>
            </a:r>
            <a:r>
              <a:rPr lang="es-PR" altLang="x-none" sz="1400"/>
              <a:t>Mantener la posesión de la pelota al protegerla de un ataque, girar o pasarla.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400"/>
              <a:t> </a:t>
            </a:r>
            <a:r>
              <a:rPr lang="es-PR" altLang="x-none" sz="1400"/>
              <a:t>Apoyar a tu equipo con la pelota.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 Escaneo continuo para determinar la posición y movimientos de sus compañeros y </a:t>
            </a:r>
          </a:p>
          <a:p>
            <a:pPr eaLnBrk="1" hangingPunct="1"/>
            <a:r>
              <a:rPr lang="es-PR" altLang="x-none" sz="1400"/>
              <a:t>    oponentes.</a:t>
            </a:r>
          </a:p>
          <a:p>
            <a:pPr eaLnBrk="1" hangingPunct="1"/>
            <a:r>
              <a:rPr lang="es-PR" altLang="x-none" sz="1400"/>
              <a:t>4. El uso de pases de uno y dos toques (por ejemplo, pasar y seguir).</a:t>
            </a:r>
          </a:p>
          <a:p>
            <a:pPr eaLnBrk="1" hangingPunct="1"/>
            <a:r>
              <a:rPr lang="es-PR" altLang="x-none" sz="1400"/>
              <a:t>5. Practique el ir uno a uno. </a:t>
            </a:r>
          </a:p>
          <a:p>
            <a:pPr eaLnBrk="1" hangingPunct="1"/>
            <a:endParaRPr lang="en-US" altLang="x-none" sz="800"/>
          </a:p>
          <a:p>
            <a:pPr eaLnBrk="1" hangingPunct="1"/>
            <a:r>
              <a:rPr lang="es-PR" altLang="x-none" sz="1800" b="1" i="1"/>
              <a:t>Defensiva: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 Saber cuando marcar a un oponente o defender un espacio.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 Utilizar el juego de piernas y saber cuando quitar la pelota.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400"/>
              <a:t> </a:t>
            </a:r>
            <a:r>
              <a:rPr lang="es-PR" altLang="x-none" sz="1400"/>
              <a:t>Leer la posición y movimientos del oponente.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400"/>
              <a:t> </a:t>
            </a:r>
            <a:r>
              <a:rPr lang="es-PR" altLang="x-none" sz="1400"/>
              <a:t>Escanee continuamente para determinar la posición y movimientos de compañeros </a:t>
            </a:r>
          </a:p>
          <a:p>
            <a:pPr eaLnBrk="1" hangingPunct="1"/>
            <a:r>
              <a:rPr lang="es-PR" altLang="x-none" sz="1400"/>
              <a:t>    y oponentes.</a:t>
            </a:r>
          </a:p>
          <a:p>
            <a:pPr eaLnBrk="1" hangingPunct="1"/>
            <a:r>
              <a:rPr lang="en-US" altLang="x-none" sz="1400"/>
              <a:t>5</a:t>
            </a:r>
            <a:r>
              <a:rPr lang="es-PR" altLang="x-none" sz="1400"/>
              <a:t>. Comuníquese con sus compañeros. Cuando sea necesario cambie de posición.</a:t>
            </a:r>
          </a:p>
        </p:txBody>
      </p:sp>
      <p:sp>
        <p:nvSpPr>
          <p:cNvPr id="15367" name="Text Box 26"/>
          <p:cNvSpPr txBox="1">
            <a:spLocks noChangeArrowheads="1"/>
          </p:cNvSpPr>
          <p:nvPr/>
        </p:nvSpPr>
        <p:spPr bwMode="auto">
          <a:xfrm>
            <a:off x="2792413" y="581025"/>
            <a:ext cx="1365250" cy="36988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1800" b="1" i="1">
                <a:solidFill>
                  <a:srgbClr val="000000"/>
                </a:solidFill>
              </a:rPr>
              <a:t>De la Vuelta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6"/>
          <p:cNvSpPr txBox="1">
            <a:spLocks noChangeArrowheads="1"/>
          </p:cNvSpPr>
          <p:nvPr/>
        </p:nvSpPr>
        <p:spPr bwMode="auto">
          <a:xfrm>
            <a:off x="663575" y="908050"/>
            <a:ext cx="5965825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s-PR" altLang="x-none" sz="2800" b="1" i="1">
                <a:solidFill>
                  <a:srgbClr val="FF3300"/>
                </a:solidFill>
              </a:rPr>
              <a:t>Mantenerse con Vida . . . </a:t>
            </a:r>
          </a:p>
        </p:txBody>
      </p:sp>
      <p:sp>
        <p:nvSpPr>
          <p:cNvPr id="16387" name="Text Box 33"/>
          <p:cNvSpPr txBox="1">
            <a:spLocks noChangeArrowheads="1"/>
          </p:cNvSpPr>
          <p:nvPr/>
        </p:nvSpPr>
        <p:spPr bwMode="auto">
          <a:xfrm>
            <a:off x="698500" y="1524000"/>
            <a:ext cx="5930900" cy="39243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b="1" i="1">
                <a:solidFill>
                  <a:srgbClr val="FF3300"/>
                </a:solidFill>
              </a:rPr>
              <a:t> </a:t>
            </a:r>
            <a:r>
              <a:rPr lang="es-PR" altLang="x-none" b="1" i="1">
                <a:solidFill>
                  <a:srgbClr val="FF3300"/>
                </a:solidFill>
              </a:rPr>
              <a:t>Formato del Juego / Reglas:</a:t>
            </a:r>
            <a:endParaRPr lang="en-US" altLang="x-none" b="1" i="1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500">
                <a:solidFill>
                  <a:srgbClr val="FF3300"/>
                </a:solidFill>
              </a:rPr>
              <a:t>Cuatro en ofensiva y dos en defensiva (variaciones de desafío: 3 vs. 2; 3 vs. 3). Verifique con el maestro para el uso de tales desafíos.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>
                <a:solidFill>
                  <a:srgbClr val="FF3300"/>
                </a:solidFill>
              </a:rPr>
              <a:t>La ofensiva intenta anotar gol en 30 segundos. La defensiva intenta prevenir el gol.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>
                <a:solidFill>
                  <a:srgbClr val="FF3300"/>
                </a:solidFill>
              </a:rPr>
              <a:t>El balón no puede tocar la barra ni los conos para que cuente como gol.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>
                <a:solidFill>
                  <a:srgbClr val="FF3300"/>
                </a:solidFill>
              </a:rPr>
              <a:t>La ofensiva no puede entrar al circulo del portería (un radio de 10 pies frente a la portería).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>
                <a:solidFill>
                  <a:srgbClr val="FF3300"/>
                </a:solidFill>
              </a:rPr>
              <a:t>Cada nuevo intento comienza a medio campo.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>
                <a:solidFill>
                  <a:srgbClr val="FF3300"/>
                </a:solidFill>
              </a:rPr>
              <a:t>Primer equipo que obtenga 6 puntos gana.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500">
                <a:solidFill>
                  <a:srgbClr val="FF3300"/>
                </a:solidFill>
              </a:rPr>
              <a:t>Como se obtienen los puntos: </a:t>
            </a:r>
          </a:p>
          <a:p>
            <a:pPr eaLnBrk="1" hangingPunct="1"/>
            <a:r>
              <a:rPr lang="es-PR" altLang="x-none" sz="1500">
                <a:solidFill>
                  <a:srgbClr val="FF3300"/>
                </a:solidFill>
              </a:rPr>
              <a:t>           Ofensiva:  Gol = 1 punto.</a:t>
            </a:r>
          </a:p>
          <a:p>
            <a:pPr eaLnBrk="1" hangingPunct="1"/>
            <a:r>
              <a:rPr lang="es-PR" altLang="x-none" sz="1500">
                <a:solidFill>
                  <a:srgbClr val="FF3300"/>
                </a:solidFill>
              </a:rPr>
              <a:t>	    Defensiva: Prevenir un gol en 30 seg. = 1 punto; Tomar la posesión  </a:t>
            </a:r>
          </a:p>
          <a:p>
            <a:pPr eaLnBrk="1" hangingPunct="1"/>
            <a:r>
              <a:rPr lang="es-PR" altLang="x-none" sz="1500">
                <a:solidFill>
                  <a:srgbClr val="FF3300"/>
                </a:solidFill>
              </a:rPr>
              <a:t>           del balón = 2puntos. (En ambos casos, la ofensiva comienza  </a:t>
            </a:r>
          </a:p>
          <a:p>
            <a:pPr eaLnBrk="1" hangingPunct="1"/>
            <a:r>
              <a:rPr lang="es-PR" altLang="x-none" sz="1500">
                <a:solidFill>
                  <a:srgbClr val="FF3300"/>
                </a:solidFill>
              </a:rPr>
              <a:t>           nuevamente).</a:t>
            </a: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1143000" y="406400"/>
            <a:ext cx="4648200" cy="4000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000" b="1">
                <a:solidFill>
                  <a:srgbClr val="FF3300"/>
                </a:solidFill>
              </a:rPr>
              <a:t>CARTA DE PRACTICA DEL EQUIPO</a:t>
            </a:r>
          </a:p>
        </p:txBody>
      </p:sp>
      <p:sp>
        <p:nvSpPr>
          <p:cNvPr id="16390" name="Text Box 8"/>
          <p:cNvSpPr txBox="1">
            <a:spLocks noChangeArrowheads="1"/>
          </p:cNvSpPr>
          <p:nvPr/>
        </p:nvSpPr>
        <p:spPr bwMode="auto">
          <a:xfrm>
            <a:off x="4848225" y="0"/>
            <a:ext cx="205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del Jugador</a:t>
            </a:r>
          </a:p>
        </p:txBody>
      </p:sp>
      <p:sp>
        <p:nvSpPr>
          <p:cNvPr id="16391" name="Text Box 33"/>
          <p:cNvSpPr txBox="1">
            <a:spLocks noChangeArrowheads="1"/>
          </p:cNvSpPr>
          <p:nvPr/>
        </p:nvSpPr>
        <p:spPr bwMode="auto">
          <a:xfrm>
            <a:off x="685800" y="5575300"/>
            <a:ext cx="5943600" cy="1846263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800" b="1" i="1">
                <a:solidFill>
                  <a:srgbClr val="FF3300"/>
                </a:solidFill>
              </a:rPr>
              <a:t>Organización: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600">
                <a:solidFill>
                  <a:srgbClr val="FF3300"/>
                </a:solidFill>
              </a:rPr>
              <a:t>Portería en la línea de gol (ancho de la portería: 8-10 pies.). 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600">
                <a:solidFill>
                  <a:srgbClr val="FF3300"/>
                </a:solidFill>
              </a:rPr>
              <a:t>Dependiendo del tamaño del equipo, los jugadores en la ofensiva y defensiva rotan después de cada jugada.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600">
                <a:solidFill>
                  <a:srgbClr val="FF3300"/>
                </a:solidFill>
              </a:rPr>
              <a:t>Los equipos siempre portan prendas de colores diferentes.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600">
                <a:solidFill>
                  <a:srgbClr val="FF3300"/>
                </a:solidFill>
              </a:rPr>
              <a:t>Un jugador utiliza el cronometro para tomar el limite de 30 segundos.  </a:t>
            </a:r>
          </a:p>
        </p:txBody>
      </p:sp>
      <p:pic>
        <p:nvPicPr>
          <p:cNvPr id="16392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5" r="9435"/>
          <a:stretch>
            <a:fillRect/>
          </a:stretch>
        </p:blipFill>
        <p:spPr bwMode="auto">
          <a:xfrm>
            <a:off x="0" y="7620000"/>
            <a:ext cx="1905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8"/>
          <p:cNvSpPr txBox="1">
            <a:spLocks noChangeArrowheads="1"/>
          </p:cNvSpPr>
          <p:nvPr/>
        </p:nvSpPr>
        <p:spPr bwMode="auto">
          <a:xfrm>
            <a:off x="2436813" y="0"/>
            <a:ext cx="4462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 Entrenador de Equipo/ Maestro</a:t>
            </a:r>
          </a:p>
        </p:txBody>
      </p:sp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152400" y="2754313"/>
            <a:ext cx="6332538" cy="372268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800" b="1" i="1"/>
              <a:t>Enfoque de este Juego de Práctica: </a:t>
            </a:r>
          </a:p>
          <a:p>
            <a:pPr eaLnBrk="1" hangingPunct="1"/>
            <a:r>
              <a:rPr lang="es-PR" altLang="x-none" sz="1800" b="1" i="1"/>
              <a:t>Ofensiva: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 Manejar la posesión del balón.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 Alejar la defensa de la portería.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 Apoye a su compañero con el balón al moverse a espacios abiertos.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 Escanee continuamente para determinar la posición y movimientos de sus  </a:t>
            </a:r>
          </a:p>
          <a:p>
            <a:pPr eaLnBrk="1" hangingPunct="1"/>
            <a:r>
              <a:rPr lang="es-PR" altLang="x-none" sz="1400"/>
              <a:t>    compañeros y oponentes.</a:t>
            </a:r>
          </a:p>
          <a:p>
            <a:pPr eaLnBrk="1" hangingPunct="1"/>
            <a:r>
              <a:rPr lang="es-PR" altLang="x-none" sz="1400"/>
              <a:t>5. El uso de pases de uno y dos toques (por ejemplo, pasar y seguir).</a:t>
            </a:r>
          </a:p>
          <a:p>
            <a:pPr eaLnBrk="1" hangingPunct="1"/>
            <a:endParaRPr lang="en-US" altLang="x-none" sz="800"/>
          </a:p>
          <a:p>
            <a:pPr eaLnBrk="1" hangingPunct="1"/>
            <a:r>
              <a:rPr lang="es-PR" altLang="x-none" sz="1800" b="1" i="1"/>
              <a:t>Defensiva: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 Saber cuando marcar a un oponente o defender un espacio.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 Utilizar el juego de piernas y saber cuando quitar la pelota.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400"/>
              <a:t> </a:t>
            </a:r>
            <a:r>
              <a:rPr lang="es-PR" altLang="x-none" sz="1400"/>
              <a:t>Leer la posición y movimientos del oponente.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400"/>
              <a:t> </a:t>
            </a:r>
            <a:r>
              <a:rPr lang="es-PR" altLang="x-none" sz="1400"/>
              <a:t>Escanee continuamente para determinar la posición y movimientos de compañeros </a:t>
            </a:r>
          </a:p>
          <a:p>
            <a:pPr eaLnBrk="1" hangingPunct="1"/>
            <a:r>
              <a:rPr lang="es-PR" altLang="x-none" sz="1400"/>
              <a:t>    y oponentes.</a:t>
            </a:r>
          </a:p>
          <a:p>
            <a:pPr eaLnBrk="1" hangingPunct="1"/>
            <a:r>
              <a:rPr lang="en-US" altLang="x-none" sz="1400"/>
              <a:t>5</a:t>
            </a:r>
            <a:r>
              <a:rPr lang="es-PR" altLang="x-none" sz="1400"/>
              <a:t>. Comuníquese con sus compañeros. Cuando sea necesario cambie de posición.</a:t>
            </a:r>
          </a:p>
        </p:txBody>
      </p:sp>
      <p:sp>
        <p:nvSpPr>
          <p:cNvPr id="17413" name="Text Box 26"/>
          <p:cNvSpPr txBox="1">
            <a:spLocks noChangeArrowheads="1"/>
          </p:cNvSpPr>
          <p:nvPr/>
        </p:nvSpPr>
        <p:spPr bwMode="auto">
          <a:xfrm>
            <a:off x="2370138" y="457200"/>
            <a:ext cx="2209800" cy="36988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s-PR" altLang="x-none" sz="1800" b="1" i="1">
                <a:solidFill>
                  <a:srgbClr val="000000"/>
                </a:solidFill>
              </a:rPr>
              <a:t>Mantenerse con Vida</a:t>
            </a:r>
          </a:p>
        </p:txBody>
      </p:sp>
      <p:sp>
        <p:nvSpPr>
          <p:cNvPr id="17414" name="Text Box 3"/>
          <p:cNvSpPr txBox="1">
            <a:spLocks noChangeArrowheads="1"/>
          </p:cNvSpPr>
          <p:nvPr/>
        </p:nvSpPr>
        <p:spPr bwMode="auto">
          <a:xfrm>
            <a:off x="152400" y="914400"/>
            <a:ext cx="6324600" cy="16922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800" b="1" i="1"/>
              <a:t>Entrenador de Equipo/ Maestro: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400"/>
              <a:t>   Con cada práctica, tenga un enfoque específico (vea “Focus of this Practice   </a:t>
            </a:r>
          </a:p>
          <a:p>
            <a:pPr eaLnBrk="1" hangingPunct="1"/>
            <a:r>
              <a:rPr lang="es-PR" altLang="x-none" sz="1400"/>
              <a:t>     Game”).</a:t>
            </a:r>
          </a:p>
          <a:p>
            <a:pPr eaLnBrk="1" hangingPunct="1">
              <a:buFont typeface="Lucida Grande" charset="0"/>
              <a:buChar char="•"/>
            </a:pPr>
            <a:r>
              <a:rPr lang="en-US" altLang="x-none" sz="1400"/>
              <a:t>   </a:t>
            </a:r>
            <a:r>
              <a:rPr lang="es-PR" altLang="x-none" sz="1400"/>
              <a:t>¿Qué usted ve que ocurre?</a:t>
            </a:r>
            <a:r>
              <a:rPr lang="es-PR" altLang="x-none" sz="1400" b="1" i="1"/>
              <a:t> </a:t>
            </a:r>
            <a:r>
              <a:rPr lang="es-PR" altLang="x-none" sz="1400"/>
              <a:t>¿Cómo los defensores defienden el espacio? ¿Cuán</a:t>
            </a:r>
          </a:p>
          <a:p>
            <a:pPr eaLnBrk="1" hangingPunct="1"/>
            <a:r>
              <a:rPr lang="es-PR" altLang="x-none" sz="1400"/>
              <a:t>     bien la ofensiva maneja el balón?</a:t>
            </a:r>
            <a:endParaRPr lang="en-US" altLang="x-none" sz="1400"/>
          </a:p>
          <a:p>
            <a:pPr eaLnBrk="1" hangingPunct="1">
              <a:buFontTx/>
              <a:buChar char="•"/>
            </a:pPr>
            <a:r>
              <a:rPr lang="en-US" altLang="x-none" sz="1400"/>
              <a:t>   </a:t>
            </a:r>
            <a:r>
              <a:rPr lang="es-PR" altLang="x-none" sz="1400"/>
              <a:t>Juzgue lo que su jugador está haciendo bien y lo que no está funcionando bien.</a:t>
            </a:r>
            <a:r>
              <a:rPr lang="en-US" altLang="x-none" sz="1400"/>
              <a:t>  </a:t>
            </a:r>
          </a:p>
          <a:p>
            <a:pPr eaLnBrk="1" hangingPunct="1">
              <a:buFontTx/>
              <a:buChar char="•"/>
            </a:pPr>
            <a:r>
              <a:rPr lang="en-US" altLang="x-none" sz="1400" b="1"/>
              <a:t>   </a:t>
            </a:r>
            <a:r>
              <a:rPr lang="es-PR" altLang="x-none" sz="1400" b="1"/>
              <a:t>¡Déjale saber! </a:t>
            </a:r>
            <a:r>
              <a:rPr lang="es-PR" altLang="x-none" sz="1400" b="1" i="1">
                <a:sym typeface="Wingdings" charset="2"/>
              </a:rPr>
              <a:t></a:t>
            </a:r>
          </a:p>
        </p:txBody>
      </p:sp>
      <p:sp>
        <p:nvSpPr>
          <p:cNvPr id="17415" name="Text Box 2"/>
          <p:cNvSpPr txBox="1">
            <a:spLocks noChangeArrowheads="1"/>
          </p:cNvSpPr>
          <p:nvPr/>
        </p:nvSpPr>
        <p:spPr bwMode="auto">
          <a:xfrm>
            <a:off x="152400" y="6626225"/>
            <a:ext cx="6324600" cy="19081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Posibles Preguntas Para Sus Jugadores: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¿En que se enfoca usted como defensor</a:t>
            </a:r>
            <a:r>
              <a:rPr lang="en-US" altLang="x-none" sz="1400"/>
              <a:t>?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¿En que se deben enfocar si su equipo tiene la posesión de la pelota</a:t>
            </a:r>
            <a:r>
              <a:rPr lang="en-US" altLang="x-none" sz="1400"/>
              <a:t>?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¿Cómo podría extender su defensa (por ejemplo, forzar al oponente a que se esparza)?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¿Cuándo es un buen o mal momento para driblar la pelota?</a:t>
            </a:r>
            <a:endParaRPr lang="en-US" altLang="x-none" sz="1400"/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¿Qué puede hacer para saber donde están tus compañeros?</a:t>
            </a:r>
            <a:endParaRPr lang="en-US" altLang="x-none" sz="1400"/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¿Cuándo seria un buen momento para intentar  interceptar un pase?</a:t>
            </a:r>
            <a:endParaRPr lang="en-US" altLang="x-none" sz="1400"/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6"/>
          <p:cNvSpPr txBox="1">
            <a:spLocks noChangeArrowheads="1"/>
          </p:cNvSpPr>
          <p:nvPr/>
        </p:nvSpPr>
        <p:spPr bwMode="auto">
          <a:xfrm>
            <a:off x="663575" y="844550"/>
            <a:ext cx="5965825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s-PR" altLang="x-none" sz="2800" b="1" i="1">
                <a:solidFill>
                  <a:srgbClr val="FF3300"/>
                </a:solidFill>
              </a:rPr>
              <a:t>Futbol Con Dos Porterías</a:t>
            </a:r>
          </a:p>
        </p:txBody>
      </p:sp>
      <p:sp>
        <p:nvSpPr>
          <p:cNvPr id="18435" name="Text Box 33"/>
          <p:cNvSpPr txBox="1">
            <a:spLocks noChangeArrowheads="1"/>
          </p:cNvSpPr>
          <p:nvPr/>
        </p:nvSpPr>
        <p:spPr bwMode="auto">
          <a:xfrm>
            <a:off x="698500" y="1447800"/>
            <a:ext cx="5930900" cy="2678113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b="1" i="1">
                <a:solidFill>
                  <a:srgbClr val="FF3300"/>
                </a:solidFill>
              </a:rPr>
              <a:t> </a:t>
            </a:r>
            <a:r>
              <a:rPr lang="es-PR" altLang="x-none" b="1" i="1">
                <a:solidFill>
                  <a:srgbClr val="FF3300"/>
                </a:solidFill>
              </a:rPr>
              <a:t>Formato del Juego / Reglas:</a:t>
            </a:r>
            <a:endParaRPr lang="en-US" altLang="x-none" b="1" i="1">
              <a:solidFill>
                <a:srgbClr val="FF3300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s-PR" altLang="x-none" sz="1600">
                <a:solidFill>
                  <a:srgbClr val="FF3300"/>
                </a:solidFill>
              </a:rPr>
              <a:t>Juegue 3 vs. 3, 4 vs. 4 o 5 vs. 5 (Discuta su elección con el maestro).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600">
                <a:solidFill>
                  <a:srgbClr val="FF3300"/>
                </a:solidFill>
              </a:rPr>
              <a:t>Dos pequeñas porterías igualmente separadas en cada línea de gol (tamaño de la portería determinado por maestro). Equipos pueden anotar en cualquiera de las dos porterías.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600">
                <a:solidFill>
                  <a:srgbClr val="FF3300"/>
                </a:solidFill>
              </a:rPr>
              <a:t>¡ Ningún portero!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600">
                <a:solidFill>
                  <a:srgbClr val="FF3300"/>
                </a:solidFill>
              </a:rPr>
              <a:t>El balón no puede tocar la barra ni los conos para que cuente como gol.</a:t>
            </a:r>
          </a:p>
          <a:p>
            <a:pPr eaLnBrk="1" hangingPunct="1"/>
            <a:endParaRPr lang="en-US" altLang="x-none" sz="1600">
              <a:solidFill>
                <a:srgbClr val="FF3300"/>
              </a:solidFill>
            </a:endParaRPr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1104900" y="381000"/>
            <a:ext cx="4648200" cy="4000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000" b="1">
                <a:solidFill>
                  <a:srgbClr val="FF3300"/>
                </a:solidFill>
              </a:rPr>
              <a:t>CARTA DE PRACTICA DEL EQUIPO</a:t>
            </a:r>
          </a:p>
        </p:txBody>
      </p:sp>
      <p:sp>
        <p:nvSpPr>
          <p:cNvPr id="18438" name="Text Box 8"/>
          <p:cNvSpPr txBox="1">
            <a:spLocks noChangeArrowheads="1"/>
          </p:cNvSpPr>
          <p:nvPr/>
        </p:nvSpPr>
        <p:spPr bwMode="auto">
          <a:xfrm>
            <a:off x="4848225" y="0"/>
            <a:ext cx="205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del Jugador</a:t>
            </a:r>
          </a:p>
        </p:txBody>
      </p:sp>
      <p:sp>
        <p:nvSpPr>
          <p:cNvPr id="18439" name="Text Box 33"/>
          <p:cNvSpPr txBox="1">
            <a:spLocks noChangeArrowheads="1"/>
          </p:cNvSpPr>
          <p:nvPr/>
        </p:nvSpPr>
        <p:spPr bwMode="auto">
          <a:xfrm>
            <a:off x="685800" y="4191000"/>
            <a:ext cx="5943600" cy="3262313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800" b="1" i="1">
                <a:solidFill>
                  <a:srgbClr val="FF3300"/>
                </a:solidFill>
              </a:rPr>
              <a:t>Organización: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400">
                <a:solidFill>
                  <a:srgbClr val="FF3300"/>
                </a:solidFill>
              </a:rPr>
              <a:t>Ancho de la portería:  8-10 pies. La distancia entre los goles puede ser ajustada.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400">
                <a:solidFill>
                  <a:srgbClr val="FF3300"/>
                </a:solidFill>
              </a:rPr>
              <a:t>Los equipos siempre portan prendas de colores diferentes.</a:t>
            </a: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905000" y="5257800"/>
            <a:ext cx="3276600" cy="1981200"/>
          </a:xfrm>
          <a:prstGeom prst="rect">
            <a:avLst/>
          </a:prstGeom>
          <a:solidFill>
            <a:srgbClr val="24C335"/>
          </a:solidFill>
          <a:ln w="50800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endParaRPr lang="x-none" altLang="x-none" sz="1800">
              <a:solidFill>
                <a:srgbClr val="FFFFFF"/>
              </a:solidFill>
              <a:latin typeface="Arial" charset="0"/>
            </a:endParaRPr>
          </a:p>
        </p:txBody>
      </p:sp>
      <p:cxnSp>
        <p:nvCxnSpPr>
          <p:cNvPr id="11" name="Straight Connector 10"/>
          <p:cNvCxnSpPr>
            <a:cxnSpLocks noChangeShapeType="1"/>
          </p:cNvCxnSpPr>
          <p:nvPr/>
        </p:nvCxnSpPr>
        <p:spPr bwMode="auto">
          <a:xfrm rot="5400000">
            <a:off x="1753394" y="5790406"/>
            <a:ext cx="304800" cy="1588"/>
          </a:xfrm>
          <a:prstGeom prst="line">
            <a:avLst/>
          </a:prstGeom>
          <a:noFill/>
          <a:ln w="50800" cap="rnd">
            <a:solidFill>
              <a:schemeClr val="bg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Straight Connector 14"/>
          <p:cNvCxnSpPr>
            <a:cxnSpLocks noChangeShapeType="1"/>
          </p:cNvCxnSpPr>
          <p:nvPr/>
        </p:nvCxnSpPr>
        <p:spPr bwMode="auto">
          <a:xfrm rot="5400000">
            <a:off x="1753394" y="6704806"/>
            <a:ext cx="304800" cy="1588"/>
          </a:xfrm>
          <a:prstGeom prst="line">
            <a:avLst/>
          </a:prstGeom>
          <a:noFill/>
          <a:ln w="50800" cap="rnd">
            <a:solidFill>
              <a:schemeClr val="bg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Straight Connector 15"/>
          <p:cNvCxnSpPr>
            <a:cxnSpLocks noChangeShapeType="1"/>
          </p:cNvCxnSpPr>
          <p:nvPr/>
        </p:nvCxnSpPr>
        <p:spPr bwMode="auto">
          <a:xfrm rot="5400000">
            <a:off x="5028407" y="5790406"/>
            <a:ext cx="304800" cy="1587"/>
          </a:xfrm>
          <a:prstGeom prst="line">
            <a:avLst/>
          </a:prstGeom>
          <a:noFill/>
          <a:ln w="50800" cap="rnd">
            <a:solidFill>
              <a:schemeClr val="bg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Straight Connector 16"/>
          <p:cNvCxnSpPr>
            <a:cxnSpLocks noChangeShapeType="1"/>
          </p:cNvCxnSpPr>
          <p:nvPr/>
        </p:nvCxnSpPr>
        <p:spPr bwMode="auto">
          <a:xfrm rot="5400000">
            <a:off x="5028407" y="6704806"/>
            <a:ext cx="304800" cy="1587"/>
          </a:xfrm>
          <a:prstGeom prst="line">
            <a:avLst/>
          </a:prstGeom>
          <a:noFill/>
          <a:ln w="50800" cap="rnd">
            <a:solidFill>
              <a:schemeClr val="bg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8445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22" t="37793" r="57115" b="40141"/>
          <a:stretch>
            <a:fillRect/>
          </a:stretch>
        </p:blipFill>
        <p:spPr bwMode="auto">
          <a:xfrm>
            <a:off x="1066800" y="5181600"/>
            <a:ext cx="67310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6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56"/>
          <a:stretch>
            <a:fillRect/>
          </a:stretch>
        </p:blipFill>
        <p:spPr bwMode="auto">
          <a:xfrm>
            <a:off x="2667000" y="7467600"/>
            <a:ext cx="16764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3"/>
          <p:cNvSpPr txBox="1">
            <a:spLocks noChangeArrowheads="1"/>
          </p:cNvSpPr>
          <p:nvPr/>
        </p:nvSpPr>
        <p:spPr bwMode="auto">
          <a:xfrm>
            <a:off x="152400" y="838200"/>
            <a:ext cx="6324600" cy="15843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900" b="1" i="1"/>
              <a:t>Entrenador de Equipo/ Maestro :</a:t>
            </a:r>
          </a:p>
          <a:p>
            <a:pPr eaLnBrk="1" hangingPunct="1">
              <a:buFont typeface="Lucida Grande" charset="0"/>
              <a:buChar char="•"/>
            </a:pPr>
            <a:r>
              <a:rPr lang="en-US" altLang="x-none" sz="1300"/>
              <a:t>   </a:t>
            </a:r>
            <a:r>
              <a:rPr lang="es-PR" altLang="x-none" sz="1300"/>
              <a:t>Con cada práctica, tenga un enfoque específico (vea “Focus of this Practice </a:t>
            </a:r>
          </a:p>
          <a:p>
            <a:pPr eaLnBrk="1" hangingPunct="1"/>
            <a:r>
              <a:rPr lang="es-PR" altLang="x-none" sz="1300"/>
              <a:t>     Game”).</a:t>
            </a:r>
            <a:endParaRPr lang="en-US" altLang="x-none" sz="1300"/>
          </a:p>
          <a:p>
            <a:pPr eaLnBrk="1" hangingPunct="1">
              <a:buFont typeface="Lucida Grande" charset="0"/>
              <a:buChar char="•"/>
            </a:pPr>
            <a:r>
              <a:rPr lang="en-US" altLang="x-none" sz="1300"/>
              <a:t> </a:t>
            </a:r>
            <a:r>
              <a:rPr lang="es-PR" altLang="x-none" sz="1300"/>
              <a:t>¿Qué usted ve que ocurre?</a:t>
            </a:r>
            <a:r>
              <a:rPr lang="es-PR" altLang="x-none" sz="1300" b="1" i="1"/>
              <a:t> </a:t>
            </a:r>
            <a:r>
              <a:rPr lang="es-PR" altLang="x-none" sz="1300"/>
              <a:t>¿Cómo los defensores defienden el espacio? ¿Cuán bien </a:t>
            </a:r>
          </a:p>
          <a:p>
            <a:pPr eaLnBrk="1" hangingPunct="1"/>
            <a:r>
              <a:rPr lang="es-PR" altLang="x-none" sz="1300"/>
              <a:t>     la ofensiva maneja el balón?</a:t>
            </a:r>
            <a:r>
              <a:rPr lang="en-US" altLang="x-none" sz="1300"/>
              <a:t> </a:t>
            </a:r>
            <a:r>
              <a:rPr lang="es-PR" altLang="x-none" sz="1300"/>
              <a:t>¿Toman ventaja de las dos porterías?</a:t>
            </a:r>
            <a:endParaRPr lang="en-US" altLang="x-none" sz="1300"/>
          </a:p>
          <a:p>
            <a:pPr eaLnBrk="1" hangingPunct="1">
              <a:buFont typeface="Lucida Grande" charset="0"/>
              <a:buChar char="•"/>
            </a:pPr>
            <a:r>
              <a:rPr lang="en-US" altLang="x-none" sz="1300"/>
              <a:t>   RECUERDE: </a:t>
            </a:r>
            <a:r>
              <a:rPr lang="es-PR" altLang="x-none" sz="1300"/>
              <a:t>Juzgue lo que su jugador está haciendo bien y lo que no está </a:t>
            </a:r>
          </a:p>
          <a:p>
            <a:pPr eaLnBrk="1" hangingPunct="1"/>
            <a:r>
              <a:rPr lang="es-PR" altLang="x-none" sz="1300"/>
              <a:t>    funcionando bien.</a:t>
            </a:r>
            <a:r>
              <a:rPr lang="en-US" altLang="x-none" sz="1300"/>
              <a:t> </a:t>
            </a:r>
            <a:r>
              <a:rPr lang="es-PR" altLang="x-none" sz="1300" b="1"/>
              <a:t>¡Déjale saber! </a:t>
            </a:r>
            <a:r>
              <a:rPr lang="es-PR" altLang="x-none" sz="1300" b="1" i="1">
                <a:sym typeface="Wingdings" charset="2"/>
              </a:rPr>
              <a:t></a:t>
            </a:r>
            <a:endParaRPr lang="en-US" altLang="x-none" sz="1300" b="1">
              <a:sym typeface="Wingdings" charset="2"/>
            </a:endParaRPr>
          </a:p>
        </p:txBody>
      </p:sp>
      <p:sp>
        <p:nvSpPr>
          <p:cNvPr id="19460" name="Text Box 8"/>
          <p:cNvSpPr txBox="1">
            <a:spLocks noChangeArrowheads="1"/>
          </p:cNvSpPr>
          <p:nvPr/>
        </p:nvSpPr>
        <p:spPr bwMode="auto">
          <a:xfrm>
            <a:off x="2436813" y="0"/>
            <a:ext cx="4462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 Entrenador de Equipo/ Maestro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52400" y="2536825"/>
            <a:ext cx="6332538" cy="40163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Enfoque de este Juego de Práctica: </a:t>
            </a:r>
          </a:p>
          <a:p>
            <a:pPr eaLnBrk="1" hangingPunct="1"/>
            <a:r>
              <a:rPr lang="es-PR" altLang="x-none" sz="1600" b="1" i="1"/>
              <a:t>Ofensiva: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300"/>
              <a:t> Manejar la posesión del balón.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300"/>
              <a:t> Alejar la defensa de la portería. 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300"/>
              <a:t> </a:t>
            </a:r>
            <a:r>
              <a:rPr lang="es-PR" altLang="x-none" sz="1300"/>
              <a:t>Sacarle provecho a las dos porterías.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300"/>
              <a:t> </a:t>
            </a:r>
            <a:r>
              <a:rPr lang="es-PR" altLang="x-none" sz="1300"/>
              <a:t>Apoye a su compañero con el balón al moverse a espacios abiertos.</a:t>
            </a:r>
            <a:endParaRPr lang="en-US" altLang="x-none" sz="1300"/>
          </a:p>
          <a:p>
            <a:pPr eaLnBrk="1" hangingPunct="1">
              <a:buFontTx/>
              <a:buAutoNum type="arabicPeriod"/>
            </a:pPr>
            <a:r>
              <a:rPr lang="en-US" altLang="x-none" sz="1300"/>
              <a:t> </a:t>
            </a:r>
            <a:r>
              <a:rPr lang="es-PR" altLang="x-none" sz="1300"/>
              <a:t>Escanee continuamente para determinar la posición y movimientos de sus  </a:t>
            </a:r>
          </a:p>
          <a:p>
            <a:pPr eaLnBrk="1" hangingPunct="1"/>
            <a:r>
              <a:rPr lang="es-PR" altLang="x-none" sz="1300"/>
              <a:t>    compañeros y oponentes </a:t>
            </a:r>
            <a:r>
              <a:rPr lang="en-US" altLang="x-none" sz="1300"/>
              <a:t>(</a:t>
            </a:r>
            <a:r>
              <a:rPr lang="es-PR" altLang="x-none" sz="1300"/>
              <a:t>¿La otra portería es mejor opción? ¿El compañero esta en </a:t>
            </a:r>
          </a:p>
          <a:p>
            <a:pPr eaLnBrk="1" hangingPunct="1"/>
            <a:r>
              <a:rPr lang="es-PR" altLang="x-none" sz="1300"/>
              <a:t>    buena posición en la otra portería?</a:t>
            </a:r>
            <a:r>
              <a:rPr lang="en-US" altLang="x-none" sz="1300"/>
              <a:t>). </a:t>
            </a:r>
          </a:p>
          <a:p>
            <a:pPr eaLnBrk="1" hangingPunct="1"/>
            <a:r>
              <a:rPr lang="en-US" altLang="x-none" sz="1300"/>
              <a:t>6. </a:t>
            </a:r>
            <a:r>
              <a:rPr lang="es-PR" altLang="x-none" sz="1300"/>
              <a:t>Decidir cuando ir uno a uno o utilizar los pases de uno y dos toques.</a:t>
            </a:r>
          </a:p>
          <a:p>
            <a:pPr eaLnBrk="1" hangingPunct="1"/>
            <a:endParaRPr lang="en-US" altLang="x-none" sz="800"/>
          </a:p>
          <a:p>
            <a:pPr eaLnBrk="1" hangingPunct="1"/>
            <a:r>
              <a:rPr lang="en-US" altLang="x-none" sz="1600" b="1" i="1"/>
              <a:t>Defensiva:  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300"/>
              <a:t> </a:t>
            </a:r>
            <a:r>
              <a:rPr lang="es-PR" altLang="x-none" sz="1300"/>
              <a:t>Saber cuando marcar a un oponente o defender un espacio. ¿Quién defiende cual </a:t>
            </a:r>
          </a:p>
          <a:p>
            <a:pPr eaLnBrk="1" hangingPunct="1"/>
            <a:r>
              <a:rPr lang="es-PR" altLang="x-none" sz="1300"/>
              <a:t>    portería?</a:t>
            </a:r>
            <a:endParaRPr lang="en-US" altLang="x-none" sz="1300"/>
          </a:p>
          <a:p>
            <a:pPr eaLnBrk="1" hangingPunct="1"/>
            <a:r>
              <a:rPr lang="en-US" altLang="x-none" sz="1300"/>
              <a:t>2. </a:t>
            </a:r>
            <a:r>
              <a:rPr lang="es-PR" altLang="x-none" sz="1300"/>
              <a:t>Utilizar el juego de piernas y saber cuando quitar la pelota.</a:t>
            </a:r>
            <a:endParaRPr lang="en-US" altLang="x-none" sz="1300"/>
          </a:p>
          <a:p>
            <a:pPr eaLnBrk="1" hangingPunct="1"/>
            <a:r>
              <a:rPr lang="en-US" altLang="x-none" sz="1300"/>
              <a:t>3. </a:t>
            </a:r>
            <a:r>
              <a:rPr lang="es-PR" altLang="x-none" sz="1300"/>
              <a:t>Leer la posición y movimientos del oponente.</a:t>
            </a:r>
            <a:endParaRPr lang="en-US" altLang="x-none" sz="1300"/>
          </a:p>
          <a:p>
            <a:pPr eaLnBrk="1" hangingPunct="1"/>
            <a:r>
              <a:rPr lang="en-US" altLang="x-none" sz="1300"/>
              <a:t>4. </a:t>
            </a:r>
            <a:r>
              <a:rPr lang="es-PR" altLang="x-none" sz="1300"/>
              <a:t>Escanee continuamente para determinar la posición y movimientos de compañeros </a:t>
            </a:r>
          </a:p>
          <a:p>
            <a:pPr eaLnBrk="1" hangingPunct="1"/>
            <a:r>
              <a:rPr lang="es-PR" altLang="x-none" sz="1300"/>
              <a:t>    y oponentes.</a:t>
            </a:r>
          </a:p>
          <a:p>
            <a:pPr eaLnBrk="1" hangingPunct="1"/>
            <a:r>
              <a:rPr lang="en-US" altLang="x-none" sz="1300"/>
              <a:t>5. </a:t>
            </a:r>
            <a:r>
              <a:rPr lang="es-PR" altLang="x-none" sz="1300"/>
              <a:t>Comuníquese con sus compañeros. </a:t>
            </a:r>
            <a:endParaRPr lang="en-US" altLang="x-none" sz="1300"/>
          </a:p>
        </p:txBody>
      </p:sp>
      <p:sp>
        <p:nvSpPr>
          <p:cNvPr id="19462" name="Text Box 26"/>
          <p:cNvSpPr txBox="1">
            <a:spLocks noChangeArrowheads="1"/>
          </p:cNvSpPr>
          <p:nvPr/>
        </p:nvSpPr>
        <p:spPr bwMode="auto">
          <a:xfrm>
            <a:off x="2154238" y="381000"/>
            <a:ext cx="2641600" cy="36988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s-PR" altLang="x-none" sz="1800" b="1" i="1"/>
              <a:t>Futbol Con Dos Porterías</a:t>
            </a:r>
          </a:p>
        </p:txBody>
      </p:sp>
      <p:sp>
        <p:nvSpPr>
          <p:cNvPr id="19463" name="Text Box 2"/>
          <p:cNvSpPr txBox="1">
            <a:spLocks noChangeArrowheads="1"/>
          </p:cNvSpPr>
          <p:nvPr/>
        </p:nvSpPr>
        <p:spPr bwMode="auto">
          <a:xfrm>
            <a:off x="152400" y="6692900"/>
            <a:ext cx="6324600" cy="18002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Posibles Preguntas Para Sus Jugadores: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300"/>
              <a:t>¿En que se enfoca usted como defensor</a:t>
            </a:r>
            <a:r>
              <a:rPr lang="en-US" altLang="x-none" sz="1300"/>
              <a:t>?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300"/>
              <a:t>¿En que se deben enfocar si su equipo tiene la posesión de la pelota</a:t>
            </a:r>
            <a:r>
              <a:rPr lang="en-US" altLang="x-none" sz="1300"/>
              <a:t>?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300"/>
              <a:t>¿Cómo podría extender su defensa (por ejemplo, forzar al oponente a que se esparza)? ¿Cómo puede tomar ventaja de una segunda portería?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300"/>
              <a:t>¿Cuándo es un buen o mal momento para driblar la pelota?</a:t>
            </a:r>
            <a:endParaRPr lang="en-US" altLang="x-none" sz="1300"/>
          </a:p>
          <a:p>
            <a:pPr eaLnBrk="1" hangingPunct="1">
              <a:buFontTx/>
              <a:buAutoNum type="arabicPeriod"/>
            </a:pPr>
            <a:r>
              <a:rPr lang="es-PR" altLang="x-none" sz="1300"/>
              <a:t>¿Qué puede hacer para saber donde están tus compañeros?</a:t>
            </a:r>
            <a:endParaRPr lang="en-US" altLang="x-none" sz="1300"/>
          </a:p>
          <a:p>
            <a:pPr eaLnBrk="1" hangingPunct="1">
              <a:buFontTx/>
              <a:buAutoNum type="arabicPeriod"/>
            </a:pPr>
            <a:r>
              <a:rPr lang="es-PR" altLang="x-none" sz="1300"/>
              <a:t>¿Cuándo seria un buen momento para intentar  interceptar un pase?</a:t>
            </a:r>
            <a:endParaRPr lang="en-US" altLang="x-none" sz="1300"/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447800" y="5283200"/>
            <a:ext cx="4191000" cy="2667000"/>
          </a:xfrm>
          <a:prstGeom prst="rect">
            <a:avLst/>
          </a:prstGeom>
          <a:solidFill>
            <a:srgbClr val="24C335"/>
          </a:solidFill>
          <a:ln w="50800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endParaRPr lang="x-none" altLang="x-none" sz="18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483" name="Text Box 26"/>
          <p:cNvSpPr txBox="1">
            <a:spLocks noChangeArrowheads="1"/>
          </p:cNvSpPr>
          <p:nvPr/>
        </p:nvSpPr>
        <p:spPr bwMode="auto">
          <a:xfrm>
            <a:off x="663575" y="908050"/>
            <a:ext cx="5965825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s-PR" altLang="x-none" sz="2800" b="1" i="1">
                <a:solidFill>
                  <a:srgbClr val="FF3300"/>
                </a:solidFill>
              </a:rPr>
              <a:t>Futbol de Zona Final </a:t>
            </a:r>
          </a:p>
        </p:txBody>
      </p:sp>
      <p:sp>
        <p:nvSpPr>
          <p:cNvPr id="20484" name="Text Box 33"/>
          <p:cNvSpPr txBox="1">
            <a:spLocks noChangeArrowheads="1"/>
          </p:cNvSpPr>
          <p:nvPr/>
        </p:nvSpPr>
        <p:spPr bwMode="auto">
          <a:xfrm>
            <a:off x="698500" y="1601788"/>
            <a:ext cx="5930900" cy="1970087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b="1" i="1">
                <a:solidFill>
                  <a:srgbClr val="FF3300"/>
                </a:solidFill>
              </a:rPr>
              <a:t> </a:t>
            </a:r>
            <a:r>
              <a:rPr lang="es-PR" altLang="x-none" b="1" i="1">
                <a:solidFill>
                  <a:srgbClr val="FF3300"/>
                </a:solidFill>
              </a:rPr>
              <a:t>Formato del Juego / Reglas: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600">
                <a:solidFill>
                  <a:srgbClr val="FF3300"/>
                </a:solidFill>
              </a:rPr>
              <a:t>Juegue 4 vs. 4 o 5 vs. 5 (Discuta su elección con el maestro).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600">
                <a:solidFill>
                  <a:srgbClr val="FF3300"/>
                </a:solidFill>
              </a:rPr>
              <a:t>La línea completa de la zona final es la portería.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600">
                <a:solidFill>
                  <a:srgbClr val="FF3300"/>
                </a:solidFill>
              </a:rPr>
              <a:t>Los goles son obtenidos al pasar la pelota a un compañero en la zona final, el cual debe detener el balón completamente utilizando el “sole trap”.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600">
                <a:solidFill>
                  <a:srgbClr val="FF3300"/>
                </a:solidFill>
              </a:rPr>
              <a:t> ¡Ningún portero!</a:t>
            </a:r>
          </a:p>
        </p:txBody>
      </p:sp>
      <p:sp>
        <p:nvSpPr>
          <p:cNvPr id="20485" name="Text Box 3"/>
          <p:cNvSpPr txBox="1">
            <a:spLocks noChangeArrowheads="1"/>
          </p:cNvSpPr>
          <p:nvPr/>
        </p:nvSpPr>
        <p:spPr bwMode="auto">
          <a:xfrm>
            <a:off x="1028700" y="381000"/>
            <a:ext cx="4800600" cy="4000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2000" b="1">
                <a:solidFill>
                  <a:srgbClr val="FF3300"/>
                </a:solidFill>
              </a:rPr>
              <a:t>CARTA DE PRACTICA DEL EQUIPO</a:t>
            </a:r>
          </a:p>
        </p:txBody>
      </p:sp>
      <p:sp>
        <p:nvSpPr>
          <p:cNvPr id="20487" name="Text Box 8"/>
          <p:cNvSpPr txBox="1">
            <a:spLocks noChangeArrowheads="1"/>
          </p:cNvSpPr>
          <p:nvPr/>
        </p:nvSpPr>
        <p:spPr bwMode="auto">
          <a:xfrm>
            <a:off x="4848225" y="0"/>
            <a:ext cx="205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del Jugador</a:t>
            </a:r>
          </a:p>
        </p:txBody>
      </p:sp>
      <p:sp>
        <p:nvSpPr>
          <p:cNvPr id="20488" name="Text Box 33"/>
          <p:cNvSpPr txBox="1">
            <a:spLocks noChangeArrowheads="1"/>
          </p:cNvSpPr>
          <p:nvPr/>
        </p:nvSpPr>
        <p:spPr bwMode="auto">
          <a:xfrm>
            <a:off x="685800" y="3759200"/>
            <a:ext cx="5943600" cy="43084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800" b="1" i="1">
                <a:solidFill>
                  <a:srgbClr val="FF3300"/>
                </a:solidFill>
              </a:rPr>
              <a:t>Organización: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600">
                <a:solidFill>
                  <a:srgbClr val="FF3300"/>
                </a:solidFill>
              </a:rPr>
              <a:t>La zona final debe mantenerse estrecha (4-5 pies de ancho).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600">
                <a:solidFill>
                  <a:srgbClr val="FF3300"/>
                </a:solidFill>
              </a:rPr>
              <a:t>El ancho del campo puede ser ajustado por igual (Campo acho = mayores oportunidades de goles). </a:t>
            </a:r>
          </a:p>
          <a:p>
            <a:pPr eaLnBrk="1" hangingPunct="1">
              <a:buFont typeface="Lucida Grande" charset="0"/>
              <a:buChar char="•"/>
            </a:pPr>
            <a:r>
              <a:rPr lang="es-PR" altLang="x-none" sz="1600">
                <a:solidFill>
                  <a:srgbClr val="FF3300"/>
                </a:solidFill>
              </a:rPr>
              <a:t>Los equipos siempre portan prendas de colores diferentes.</a:t>
            </a:r>
            <a:endParaRPr lang="en-US" altLang="x-none" sz="1600">
              <a:solidFill>
                <a:srgbClr val="FF33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>
              <a:buFont typeface="Lucida Grande" charset="0"/>
              <a:buChar char="•"/>
            </a:pPr>
            <a:endParaRPr lang="en-US" altLang="x-none" sz="1600">
              <a:solidFill>
                <a:srgbClr val="FF0000"/>
              </a:solidFill>
            </a:endParaRPr>
          </a:p>
          <a:p>
            <a:pPr eaLnBrk="1" hangingPunct="1"/>
            <a:endParaRPr lang="en-US" altLang="x-none" sz="16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905000" y="5283200"/>
            <a:ext cx="3276600" cy="2667000"/>
          </a:xfrm>
          <a:prstGeom prst="rect">
            <a:avLst/>
          </a:prstGeom>
          <a:solidFill>
            <a:srgbClr val="24C335"/>
          </a:solidFill>
          <a:ln w="50800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endParaRPr lang="x-none" altLang="x-none" sz="1800">
              <a:solidFill>
                <a:srgbClr val="FFFFFF"/>
              </a:solidFill>
              <a:latin typeface="Arial" charset="0"/>
            </a:endParaRPr>
          </a:p>
        </p:txBody>
      </p:sp>
      <p:cxnSp>
        <p:nvCxnSpPr>
          <p:cNvPr id="20" name="Straight Connector 19"/>
          <p:cNvCxnSpPr>
            <a:cxnSpLocks noChangeShapeType="1"/>
          </p:cNvCxnSpPr>
          <p:nvPr/>
        </p:nvCxnSpPr>
        <p:spPr bwMode="auto">
          <a:xfrm rot="5400000">
            <a:off x="-266699" y="6616700"/>
            <a:ext cx="2667000" cy="31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lg" len="lg"/>
            <a:tailEnd type="stealth" w="lg" len="lg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8"/>
          <p:cNvSpPr txBox="1">
            <a:spLocks noChangeArrowheads="1"/>
          </p:cNvSpPr>
          <p:nvPr/>
        </p:nvSpPr>
        <p:spPr bwMode="auto">
          <a:xfrm>
            <a:off x="2436813" y="0"/>
            <a:ext cx="4462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2000" b="1" i="1"/>
              <a:t>Lado de Entrenador de Equipo/ Maestro</a:t>
            </a:r>
          </a:p>
        </p:txBody>
      </p:sp>
      <p:sp>
        <p:nvSpPr>
          <p:cNvPr id="21508" name="Text Box 26"/>
          <p:cNvSpPr txBox="1">
            <a:spLocks noChangeArrowheads="1"/>
          </p:cNvSpPr>
          <p:nvPr/>
        </p:nvSpPr>
        <p:spPr bwMode="auto">
          <a:xfrm>
            <a:off x="2354263" y="457200"/>
            <a:ext cx="2241550" cy="36988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1800" b="1" i="1">
                <a:solidFill>
                  <a:srgbClr val="000000"/>
                </a:solidFill>
              </a:rPr>
              <a:t>Futbol de Zona Final</a:t>
            </a:r>
          </a:p>
        </p:txBody>
      </p:sp>
      <p:sp>
        <p:nvSpPr>
          <p:cNvPr id="21509" name="Text Box 3"/>
          <p:cNvSpPr txBox="1">
            <a:spLocks noChangeArrowheads="1"/>
          </p:cNvSpPr>
          <p:nvPr/>
        </p:nvSpPr>
        <p:spPr bwMode="auto">
          <a:xfrm>
            <a:off x="152400" y="838200"/>
            <a:ext cx="6324600" cy="167798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1900" b="1" i="1"/>
              <a:t>Entrenador de Equipo/ Maestro :</a:t>
            </a:r>
          </a:p>
          <a:p>
            <a:pPr eaLnBrk="1" hangingPunct="1">
              <a:buFont typeface="Lucida Grande" charset="0"/>
              <a:buChar char="•"/>
            </a:pPr>
            <a:r>
              <a:rPr lang="en-US" altLang="x-none" sz="1400"/>
              <a:t>   </a:t>
            </a:r>
            <a:r>
              <a:rPr lang="es-PR" altLang="x-none" sz="1400"/>
              <a:t>Con cada práctica, tenga un enfoque específico (vea “Focus of this Practice </a:t>
            </a:r>
          </a:p>
          <a:p>
            <a:pPr eaLnBrk="1" hangingPunct="1"/>
            <a:r>
              <a:rPr lang="es-PR" altLang="x-none" sz="1400"/>
              <a:t>     Game”).</a:t>
            </a:r>
            <a:endParaRPr lang="en-US" altLang="x-none" sz="1400"/>
          </a:p>
          <a:p>
            <a:pPr eaLnBrk="1" hangingPunct="1">
              <a:buFont typeface="Lucida Grande" charset="0"/>
              <a:buChar char="•"/>
            </a:pPr>
            <a:r>
              <a:rPr lang="en-US" altLang="x-none" sz="1400"/>
              <a:t> </a:t>
            </a:r>
            <a:r>
              <a:rPr lang="es-PR" altLang="x-none" sz="1400"/>
              <a:t>¿Qué usted ve que ocurre?</a:t>
            </a:r>
            <a:r>
              <a:rPr lang="es-PR" altLang="x-none" sz="1400" b="1" i="1"/>
              <a:t> </a:t>
            </a:r>
            <a:r>
              <a:rPr lang="es-PR" altLang="x-none" sz="1400"/>
              <a:t>¿Cómo los defensores defienden el espacio? ¿Cuán bien </a:t>
            </a:r>
          </a:p>
          <a:p>
            <a:pPr eaLnBrk="1" hangingPunct="1"/>
            <a:r>
              <a:rPr lang="es-PR" altLang="x-none" sz="1400"/>
              <a:t>     la ofensiva maneja el balón?</a:t>
            </a:r>
            <a:r>
              <a:rPr lang="en-US" altLang="x-none" sz="1400"/>
              <a:t> </a:t>
            </a:r>
            <a:r>
              <a:rPr lang="es-PR" altLang="x-none" sz="1400"/>
              <a:t>¿Toman ventaja de la amplia portería?</a:t>
            </a:r>
            <a:endParaRPr lang="en-US" altLang="x-none" sz="1400"/>
          </a:p>
          <a:p>
            <a:pPr eaLnBrk="1" hangingPunct="1">
              <a:buFont typeface="Lucida Grande" charset="0"/>
              <a:buChar char="•"/>
            </a:pPr>
            <a:r>
              <a:rPr lang="en-US" altLang="x-none" sz="1400"/>
              <a:t>   RECUERDE: </a:t>
            </a:r>
            <a:r>
              <a:rPr lang="es-PR" altLang="x-none" sz="1400"/>
              <a:t>Juzgue lo que su jugador está haciendo bien y lo que no está </a:t>
            </a:r>
          </a:p>
          <a:p>
            <a:pPr eaLnBrk="1" hangingPunct="1"/>
            <a:r>
              <a:rPr lang="es-PR" altLang="x-none" sz="1400"/>
              <a:t>    funcionando bien.</a:t>
            </a:r>
            <a:r>
              <a:rPr lang="en-US" altLang="x-none" sz="1400"/>
              <a:t> </a:t>
            </a:r>
            <a:r>
              <a:rPr lang="es-PR" altLang="x-none" sz="1400" b="1"/>
              <a:t>¡Déjale saber! </a:t>
            </a:r>
            <a:r>
              <a:rPr lang="es-PR" altLang="x-none" sz="1400" b="1" i="1">
                <a:sym typeface="Wingdings" charset="2"/>
              </a:rPr>
              <a:t></a:t>
            </a:r>
            <a:endParaRPr lang="en-US" altLang="x-none" sz="1400" b="1">
              <a:sym typeface="Wingdings" charset="2"/>
            </a:endParaRPr>
          </a:p>
        </p:txBody>
      </p:sp>
      <p:sp>
        <p:nvSpPr>
          <p:cNvPr id="21510" name="Text Box 5"/>
          <p:cNvSpPr txBox="1">
            <a:spLocks noChangeArrowheads="1"/>
          </p:cNvSpPr>
          <p:nvPr/>
        </p:nvSpPr>
        <p:spPr bwMode="auto">
          <a:xfrm>
            <a:off x="152400" y="2600325"/>
            <a:ext cx="6332538" cy="403066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Enfoque de este Juego de Práctica: </a:t>
            </a:r>
          </a:p>
          <a:p>
            <a:pPr eaLnBrk="1" hangingPunct="1"/>
            <a:r>
              <a:rPr lang="es-PR" altLang="x-none" sz="1600" b="1" i="1"/>
              <a:t>Ofensiva: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 Manejar la posesión del balón. 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400"/>
              <a:t> </a:t>
            </a:r>
            <a:r>
              <a:rPr lang="es-PR" altLang="x-none" sz="1400"/>
              <a:t>Sacarle provecho a la amplia portería.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400"/>
              <a:t> </a:t>
            </a:r>
            <a:r>
              <a:rPr lang="es-PR" altLang="x-none" sz="1400"/>
              <a:t>Apoye a su compañero con el balón al moverse a espacios abiertos.</a:t>
            </a:r>
            <a:endParaRPr lang="en-US" altLang="x-none" sz="1400"/>
          </a:p>
          <a:p>
            <a:pPr eaLnBrk="1" hangingPunct="1">
              <a:buFontTx/>
              <a:buAutoNum type="arabicPeriod"/>
            </a:pPr>
            <a:r>
              <a:rPr lang="en-US" altLang="x-none" sz="1400"/>
              <a:t> </a:t>
            </a:r>
            <a:r>
              <a:rPr lang="es-PR" altLang="x-none" sz="1400"/>
              <a:t>Escanee continuamente para determinar la posición y movimientos de sus  </a:t>
            </a:r>
          </a:p>
          <a:p>
            <a:pPr eaLnBrk="1" hangingPunct="1"/>
            <a:r>
              <a:rPr lang="es-PR" altLang="x-none" sz="1400"/>
              <a:t>    compañeros y oponentes </a:t>
            </a:r>
            <a:r>
              <a:rPr lang="en-US" altLang="x-none" sz="1400"/>
              <a:t>(</a:t>
            </a:r>
            <a:r>
              <a:rPr lang="es-PR" altLang="x-none" sz="1400"/>
              <a:t>¿La otra portería es mejor opción? ¿El compañero esta en </a:t>
            </a:r>
          </a:p>
          <a:p>
            <a:pPr eaLnBrk="1" hangingPunct="1"/>
            <a:r>
              <a:rPr lang="es-PR" altLang="x-none" sz="1400"/>
              <a:t>    buena posición en la otra portería?</a:t>
            </a:r>
            <a:r>
              <a:rPr lang="en-US" altLang="x-none" sz="1400"/>
              <a:t>). </a:t>
            </a:r>
          </a:p>
          <a:p>
            <a:pPr eaLnBrk="1" hangingPunct="1"/>
            <a:r>
              <a:rPr lang="en-US" altLang="x-none" sz="1400"/>
              <a:t>6. </a:t>
            </a:r>
            <a:r>
              <a:rPr lang="es-PR" altLang="x-none" sz="1400"/>
              <a:t>Decidir cuando ir uno a uno o utilizar los pases de uno y dos toques.</a:t>
            </a:r>
          </a:p>
          <a:p>
            <a:pPr eaLnBrk="1" hangingPunct="1"/>
            <a:endParaRPr lang="en-US" altLang="x-none" sz="800"/>
          </a:p>
          <a:p>
            <a:pPr eaLnBrk="1" hangingPunct="1"/>
            <a:r>
              <a:rPr lang="en-US" altLang="x-none" sz="1600" b="1" i="1"/>
              <a:t>Defensiva:  </a:t>
            </a:r>
          </a:p>
          <a:p>
            <a:pPr eaLnBrk="1" hangingPunct="1">
              <a:buFontTx/>
              <a:buAutoNum type="arabicPeriod"/>
            </a:pPr>
            <a:r>
              <a:rPr lang="en-US" altLang="x-none" sz="1400"/>
              <a:t> </a:t>
            </a:r>
            <a:r>
              <a:rPr lang="es-PR" altLang="x-none" sz="1400"/>
              <a:t>Saber cuando marcar a un oponente o defender un espacio. ¿Quién defiende cual </a:t>
            </a:r>
          </a:p>
          <a:p>
            <a:pPr eaLnBrk="1" hangingPunct="1"/>
            <a:r>
              <a:rPr lang="es-PR" altLang="x-none" sz="1400"/>
              <a:t>    parte portería(zona final)?</a:t>
            </a:r>
            <a:endParaRPr lang="en-US" altLang="x-none" sz="1400"/>
          </a:p>
          <a:p>
            <a:pPr eaLnBrk="1" hangingPunct="1"/>
            <a:r>
              <a:rPr lang="en-US" altLang="x-none" sz="1400"/>
              <a:t>2. </a:t>
            </a:r>
            <a:r>
              <a:rPr lang="es-PR" altLang="x-none" sz="1400"/>
              <a:t>Utilizar el juego de piernas y saber cuando quitar la pelota.</a:t>
            </a:r>
            <a:endParaRPr lang="en-US" altLang="x-none" sz="1400"/>
          </a:p>
          <a:p>
            <a:pPr eaLnBrk="1" hangingPunct="1"/>
            <a:r>
              <a:rPr lang="en-US" altLang="x-none" sz="1400"/>
              <a:t>3. </a:t>
            </a:r>
            <a:r>
              <a:rPr lang="es-PR" altLang="x-none" sz="1400"/>
              <a:t>Leer la posición y movimientos del oponente.</a:t>
            </a:r>
            <a:endParaRPr lang="en-US" altLang="x-none" sz="1400"/>
          </a:p>
          <a:p>
            <a:pPr eaLnBrk="1" hangingPunct="1"/>
            <a:r>
              <a:rPr lang="en-US" altLang="x-none" sz="1400"/>
              <a:t>4. </a:t>
            </a:r>
            <a:r>
              <a:rPr lang="es-PR" altLang="x-none" sz="1400"/>
              <a:t>Escanee continuamente para determinar la posición y movimientos de compañeros </a:t>
            </a:r>
          </a:p>
          <a:p>
            <a:pPr eaLnBrk="1" hangingPunct="1"/>
            <a:r>
              <a:rPr lang="es-PR" altLang="x-none" sz="1400"/>
              <a:t>    y oponentes.</a:t>
            </a:r>
          </a:p>
          <a:p>
            <a:pPr eaLnBrk="1" hangingPunct="1"/>
            <a:r>
              <a:rPr lang="en-US" altLang="x-none" sz="1400"/>
              <a:t>5. </a:t>
            </a:r>
            <a:r>
              <a:rPr lang="es-PR" altLang="x-none" sz="1400"/>
              <a:t>Comuníquese con sus compañeros. </a:t>
            </a:r>
            <a:endParaRPr lang="en-US" altLang="x-none" sz="1400"/>
          </a:p>
        </p:txBody>
      </p:sp>
      <p:sp>
        <p:nvSpPr>
          <p:cNvPr id="21511" name="Text Box 2"/>
          <p:cNvSpPr txBox="1">
            <a:spLocks noChangeArrowheads="1"/>
          </p:cNvSpPr>
          <p:nvPr/>
        </p:nvSpPr>
        <p:spPr bwMode="auto">
          <a:xfrm>
            <a:off x="152400" y="6705600"/>
            <a:ext cx="6324600" cy="19081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es-PR" altLang="x-none" sz="2000" b="1" i="1"/>
              <a:t>Posibles Preguntas Para Sus Jugadores: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¿En que se enfoca usted como defensor</a:t>
            </a:r>
            <a:r>
              <a:rPr lang="en-US" altLang="x-none" sz="1400"/>
              <a:t>?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¿En que se deben enfocar si su equipo tiene la posesión de la pelota</a:t>
            </a:r>
            <a:r>
              <a:rPr lang="en-US" altLang="x-none" sz="1400"/>
              <a:t>?  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¿Cómo podría extender su defensa (por ejemplo, forzar al oponente a que se esparza)?</a:t>
            </a:r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¿Cuándo es un buen o mal momento para driblar la pelota?</a:t>
            </a:r>
            <a:endParaRPr lang="en-US" altLang="x-none" sz="1400"/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¿Qué puede hacer para saber donde están tus compañeros?</a:t>
            </a:r>
            <a:endParaRPr lang="en-US" altLang="x-none" sz="1400"/>
          </a:p>
          <a:p>
            <a:pPr eaLnBrk="1" hangingPunct="1">
              <a:buFontTx/>
              <a:buAutoNum type="arabicPeriod"/>
            </a:pPr>
            <a:r>
              <a:rPr lang="es-PR" altLang="x-none" sz="1400"/>
              <a:t>¿Cuándo seria un buen momento para intentar  interceptar un pase?</a:t>
            </a:r>
            <a:endParaRPr lang="en-US" altLang="x-none" sz="1400"/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600200" y="8743950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x-none" sz="1000" b="1" i="1" dirty="0">
                <a:latin typeface="Times New Roman" charset="0"/>
              </a:rPr>
              <a:t> </a:t>
            </a:r>
            <a:r>
              <a:rPr lang="en-US" altLang="x-none" sz="1000" b="1" i="1" dirty="0" smtClean="0">
                <a:latin typeface="Times New Roman" charset="0"/>
              </a:rPr>
              <a:t>From Complete Guide to Sport Education (3rd ed.); Siedentop, Hastie, </a:t>
            </a:r>
          </a:p>
          <a:p>
            <a:pPr algn="r" eaLnBrk="1" hangingPunct="1"/>
            <a:r>
              <a:rPr lang="en-US" altLang="x-none" sz="1000" b="1" i="1" dirty="0" smtClean="0">
                <a:latin typeface="Times New Roman" charset="0"/>
              </a:rPr>
              <a:t>&amp; van der Mars, 2020, Champaign, IL:  Human Kinetics</a:t>
            </a:r>
            <a:endParaRPr lang="en-US" altLang="x-none" sz="1000" b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29012</TotalTime>
  <Words>4231</Words>
  <Application>Microsoft Office PowerPoint</Application>
  <PresentationFormat>On-screen Show (4:3)</PresentationFormat>
  <Paragraphs>474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ＭＳ Ｐゴシック</vt:lpstr>
      <vt:lpstr>Arial</vt:lpstr>
      <vt:lpstr>Lucida Grande</vt:lpstr>
      <vt:lpstr>Times New Roman</vt:lpstr>
      <vt:lpstr>Wingdings</vt:lpstr>
      <vt:lpstr>Default Design</vt:lpstr>
      <vt:lpstr>Carta de Práctica del Equipo para Dirigir las Prácticas de Futbol en Equipo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OSU/CN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Hans van der Mars</dc:creator>
  <cp:lastModifiedBy>Melissa Feld</cp:lastModifiedBy>
  <cp:revision>138</cp:revision>
  <dcterms:created xsi:type="dcterms:W3CDTF">2010-07-16T00:57:10Z</dcterms:created>
  <dcterms:modified xsi:type="dcterms:W3CDTF">2019-01-22T20:08:15Z</dcterms:modified>
</cp:coreProperties>
</file>