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67" r:id="rId2"/>
    <p:sldId id="327" r:id="rId3"/>
    <p:sldId id="338" r:id="rId4"/>
    <p:sldId id="328" r:id="rId5"/>
    <p:sldId id="258" r:id="rId6"/>
    <p:sldId id="303" r:id="rId7"/>
    <p:sldId id="325" r:id="rId8"/>
    <p:sldId id="326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7" r:id="rId17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24C335"/>
    <a:srgbClr val="A0A155"/>
    <a:srgbClr val="9A8127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7697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9499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0074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4841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7452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7521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5612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14872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78855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06187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39776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66713"/>
            <a:ext cx="6172200" cy="19954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Team Practice Cards for conducting Team Practices in Striking-Fielding Games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667000"/>
            <a:ext cx="6172200" cy="6034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Sample ways of creating games-based team practices: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Play a game!!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Modify the playing rules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Alter </a:t>
            </a:r>
            <a:r>
              <a:rPr lang="en-GB" b="1" dirty="0">
                <a:latin typeface="Times New Roman"/>
                <a:ea typeface="ＭＳ Ｐゴシック" pitchFamily="-106" charset="-128"/>
                <a:cs typeface="Times New Roman"/>
              </a:rPr>
              <a:t>the size and shape of the playing </a:t>
            </a: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area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Restrict players movement/actions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GB" b="1" dirty="0" smtClean="0">
                <a:latin typeface="Times New Roman"/>
                <a:ea typeface="ＭＳ Ｐゴシック" pitchFamily="-106" charset="-128"/>
                <a:cs typeface="Times New Roman"/>
              </a:rPr>
              <a:t>Use differential scoring</a:t>
            </a: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3000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What can you do to help the pitcher hit his/her target?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How do you adjust to a pitch that is thrown low ( e.g., on the ground)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Hitter: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pitches are harder to judge on whether they are balls/strikes?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can you do to keep your eye on the pitch as long as possible?</a:t>
            </a:r>
          </a:p>
          <a:p>
            <a:pPr eaLnBrk="1" hangingPunct="1"/>
            <a:endParaRPr lang="en-US" altLang="x-none" sz="1500"/>
          </a:p>
          <a:p>
            <a:pPr eaLnBrk="1" hangingPunct="1"/>
            <a:r>
              <a:rPr lang="en-US" altLang="x-none" sz="1800" b="1" i="1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important to vary your pitch location?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not a good idea to throw as hard as possible?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2534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“Guess the pitch-On the line”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2924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Pitcher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Throwing strikes, and preferably the corners/edges of the strike zone.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Hitting a ball on the sweet spot.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Hitter practices: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Judging pitch location. (i.e., decision-making)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Catcher practices: (when used in open field set-up)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Catching balls.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Setting clear targets for pitcher; varying the target with every pitch.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Adjusting glove work when catching balls.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“Guess the pitch-On the line” </a:t>
            </a:r>
          </a:p>
        </p:txBody>
      </p:sp>
      <p:sp>
        <p:nvSpPr>
          <p:cNvPr id="23555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94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Pairs of players: 1 hitter in batting stance and 1 pitcher.  Hitter does not have a bat (or can have a bat, </a:t>
            </a:r>
            <a:r>
              <a:rPr lang="en-US" altLang="x-none" sz="1500" b="1" i="1">
                <a:solidFill>
                  <a:srgbClr val="FF3300"/>
                </a:solidFill>
              </a:rPr>
              <a:t>but is not allowed to swing at pitches!!</a:t>
            </a:r>
            <a:r>
              <a:rPr lang="en-US" altLang="x-none" sz="15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Pitcher tries to hit the strike zone (preferably the lines that outline the strike zone); while the hitter guesses whether each pitch is a strike.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Hitter must call the pitch “Ball!” or “Strike!” BEFORE IT CROSSES HOME PLATE.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For the pitcher:  A strike=1 pt.; a strike “on the line”=3 pts.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For the hitter:  Guessing a pitch correctly as either Ball or Strike =1 pt.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This can be used with underhand pitching and overhand pitching.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Games go to 10.  Then switch roles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3559" name="Text Box 33"/>
          <p:cNvSpPr txBox="1">
            <a:spLocks noChangeArrowheads="1"/>
          </p:cNvSpPr>
          <p:nvPr/>
        </p:nvSpPr>
        <p:spPr bwMode="auto">
          <a:xfrm>
            <a:off x="685800" y="4595813"/>
            <a:ext cx="5943600" cy="3355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Tape or chalk to outline strike zones on a mat that is leaning up against a wall.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Mark off several strike zones at appropriate height, and far enough apart so multiple pairs can play.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If on open field, form groups of 4, where the third person becomes catcher, and the fourth practices Umpiring (i.e., calling Balls and Strikes).    </a:t>
            </a:r>
          </a:p>
          <a:p>
            <a:pPr eaLnBrk="1" hangingPunct="1"/>
            <a:endParaRPr lang="en-US" altLang="x-none" sz="15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 i="1">
                <a:solidFill>
                  <a:srgbClr val="FF3300"/>
                </a:solidFill>
              </a:rPr>
              <a:t>Possible modification: </a:t>
            </a:r>
            <a:r>
              <a:rPr lang="en-US" altLang="x-none" sz="1500">
                <a:solidFill>
                  <a:srgbClr val="FF3300"/>
                </a:solidFill>
              </a:rPr>
              <a:t>Use Tennis balls as a possible substitute.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 i="1">
                <a:solidFill>
                  <a:srgbClr val="FF3300"/>
                </a:solidFill>
              </a:rPr>
              <a:t>Possible additional challenge:  </a:t>
            </a:r>
            <a:r>
              <a:rPr lang="en-US" altLang="x-none" sz="1500">
                <a:solidFill>
                  <a:srgbClr val="FF3300"/>
                </a:solidFill>
              </a:rPr>
              <a:t>You get 20 pitches and see what percentage of those are called Strike; and what percentage is “on the line.”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3560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3561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3000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Catcher: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What can you do to help the pitcher hit his/her target?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 How do you adjust to a pitch that is thrown low ( e.g., on the ground)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Hitter: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pitches are harder to judge on whether they are balls/strikes?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can you do to keep your eye on the pitch as long as possible?</a:t>
            </a:r>
          </a:p>
          <a:p>
            <a:pPr eaLnBrk="1" hangingPunct="1"/>
            <a:endParaRPr lang="en-US" altLang="x-none" sz="1500"/>
          </a:p>
          <a:p>
            <a:pPr eaLnBrk="1" hangingPunct="1"/>
            <a:r>
              <a:rPr lang="en-US" altLang="x-none" sz="1800" b="1" i="1"/>
              <a:t>Pitcher: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important to vary your pitch location?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not a good idea to throw as hard as possible?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4582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“Guess the pitch-On the line”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2924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Pitcher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Throwing strikes, and preferably the corners/edges of the strike zone.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Hitting a ball on the sweet spot.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Hitter practices: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Judging pitch location. (i.e., decision-making) </a:t>
            </a:r>
          </a:p>
          <a:p>
            <a:pPr marL="342900" indent="-342900"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 marL="342900" indent="-342900"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Catcher practices: (in open field set-up)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Catching balls.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Setting clear targets for pitcher; varying the target with every pitch.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Adjusting glove work when catching balls.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3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“1-2-3-4” </a:t>
            </a:r>
          </a:p>
        </p:txBody>
      </p:sp>
      <p:sp>
        <p:nvSpPr>
          <p:cNvPr id="25604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8003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Teams of 4 - 5.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Batter gets to hit the ball off a batting tee three times in a row.  Teammates should help with getting balls placed on the batting tee quickly.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Innings can be timed (e.g., 3 minutes).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Batted balls are fair when they would land between the diverting foul lines.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Wherever the ball is fielded indicates how many points the batter earns.  If ball is hit on the fly past the “4 pts. sector” it is considered a “sacrifice, and results in a 2-point deduction for the offense.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 batted ball touching the ground in front of the short line (RED solid line) in the shaded grey area is a foul ball (counts as one of the three swings).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After fielding the ball, fielders return ball to batting tee area.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300">
                <a:solidFill>
                  <a:srgbClr val="FF3300"/>
                </a:solidFill>
              </a:rPr>
              <a:t>Any caught fly-ball earns the fielding team 2 pts. </a:t>
            </a:r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5608" name="Text Box 33"/>
          <p:cNvSpPr txBox="1">
            <a:spLocks noChangeArrowheads="1"/>
          </p:cNvSpPr>
          <p:nvPr/>
        </p:nvSpPr>
        <p:spPr bwMode="auto">
          <a:xfrm>
            <a:off x="685800" y="4495800"/>
            <a:ext cx="5943600" cy="1430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300">
                <a:solidFill>
                  <a:srgbClr val="FF3300"/>
                </a:solidFill>
              </a:rPr>
              <a:t>Distance between cones that mark the sectors, can be extended or shortened depending on hitting skills.  Suggested distance 12 yds.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300">
                <a:solidFill>
                  <a:srgbClr val="FF3300"/>
                </a:solidFill>
              </a:rPr>
              <a:t>Angle of the diverting lines can be adjusted as well.  Suggested angle:  45 degrees.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5609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610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6" name="Straight Connector 25"/>
          <p:cNvCxnSpPr>
            <a:stCxn id="23" idx="2"/>
            <a:endCxn id="24" idx="2"/>
          </p:cNvCxnSpPr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0"/>
            <a:endCxn id="22" idx="2"/>
          </p:cNvCxnSpPr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9" idx="0"/>
            <a:endCxn id="20" idx="2"/>
          </p:cNvCxnSpPr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24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5625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5626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5627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6" name="Straight Connector 45"/>
          <p:cNvCxnSpPr>
            <a:stCxn id="44" idx="0"/>
            <a:endCxn id="45" idx="2"/>
          </p:cNvCxnSpPr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32" name="TextBox 50"/>
          <p:cNvSpPr txBox="1">
            <a:spLocks noChangeArrowheads="1"/>
          </p:cNvSpPr>
          <p:nvPr/>
        </p:nvSpPr>
        <p:spPr bwMode="auto">
          <a:xfrm>
            <a:off x="6248400" y="6288088"/>
            <a:ext cx="2286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SACRIFICE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3429000" y="8382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636" name="TextBox 66"/>
          <p:cNvSpPr txBox="1">
            <a:spLocks noChangeArrowheads="1"/>
          </p:cNvSpPr>
          <p:nvPr/>
        </p:nvSpPr>
        <p:spPr bwMode="auto">
          <a:xfrm>
            <a:off x="3551238" y="8289925"/>
            <a:ext cx="77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Cones</a:t>
            </a:r>
          </a:p>
        </p:txBody>
      </p:sp>
      <p:sp>
        <p:nvSpPr>
          <p:cNvPr id="25637" name="TextBox 74"/>
          <p:cNvSpPr txBox="1">
            <a:spLocks noChangeArrowheads="1"/>
          </p:cNvSpPr>
          <p:nvPr/>
        </p:nvSpPr>
        <p:spPr bwMode="auto">
          <a:xfrm>
            <a:off x="2514600" y="6096000"/>
            <a:ext cx="822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/>
              <a:t>Foul line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3347244" y="6211094"/>
            <a:ext cx="331788" cy="46990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39" name="TextBox 85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1" i="1"/>
              <a:t>Hitters’ waiting area</a:t>
            </a:r>
          </a:p>
        </p:txBody>
      </p:sp>
      <p:sp>
        <p:nvSpPr>
          <p:cNvPr id="25640" name="TextBox 87"/>
          <p:cNvSpPr txBox="1">
            <a:spLocks noChangeArrowheads="1"/>
          </p:cNvSpPr>
          <p:nvPr/>
        </p:nvSpPr>
        <p:spPr bwMode="auto">
          <a:xfrm>
            <a:off x="1371600" y="7518400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Short line</a:t>
            </a:r>
          </a:p>
        </p:txBody>
      </p:sp>
      <p:cxnSp>
        <p:nvCxnSpPr>
          <p:cNvPr id="89" name="Straight Connector 88"/>
          <p:cNvCxnSpPr/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Freeform 89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72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Offense: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is the disadvantage of swinging the bat as hard as possible?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is it harder to hit the ball well when you swing up instead of level?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can you make sure you get as many batters up to hit during your inning?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Where/How do you want to position yourselves as a team?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Why would it not help to position yourself past the4 pts. sector?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will help you keep the batters from scoring too many points?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a specific focus (</a:t>
            </a:r>
            <a:r>
              <a:rPr lang="en-US" altLang="x-none" sz="1400"/>
              <a:t>see “Focus of this Practice Game”).</a:t>
            </a:r>
            <a:endParaRPr lang="en-US" altLang="x-none" sz="1500"/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6630" name="Text Box 26"/>
          <p:cNvSpPr txBox="1">
            <a:spLocks noChangeArrowheads="1"/>
          </p:cNvSpPr>
          <p:nvPr/>
        </p:nvSpPr>
        <p:spPr bwMode="auto">
          <a:xfrm>
            <a:off x="2881313" y="457200"/>
            <a:ext cx="11874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“1-2-3-4”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689225"/>
            <a:ext cx="6324600" cy="24161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stroke (swinging level).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a ball on the sweet spot.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ball away from fielders (i.e., decision-making). 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Fielding ground balls; catching fly balls.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Positioning on the field to cover entire field (i.e., decision-making). </a:t>
            </a:r>
          </a:p>
          <a:p>
            <a:pPr eaLnBrk="1" hangingPunct="1"/>
            <a:endParaRPr lang="en-US" altLang="x-none" sz="100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72"/>
          <p:cNvSpPr/>
          <p:nvPr/>
        </p:nvSpPr>
        <p:spPr>
          <a:xfrm>
            <a:off x="1231900" y="7007225"/>
            <a:ext cx="1054100" cy="587375"/>
          </a:xfrm>
          <a:custGeom>
            <a:avLst/>
            <a:gdLst>
              <a:gd name="connsiteX0" fmla="*/ 1016000 w 1016000"/>
              <a:gd name="connsiteY0" fmla="*/ 0 h 587375"/>
              <a:gd name="connsiteX1" fmla="*/ 1012825 w 1016000"/>
              <a:gd name="connsiteY1" fmla="*/ 587375 h 587375"/>
              <a:gd name="connsiteX2" fmla="*/ 0 w 1016000"/>
              <a:gd name="connsiteY2" fmla="*/ 390525 h 587375"/>
              <a:gd name="connsiteX3" fmla="*/ 0 w 1016000"/>
              <a:gd name="connsiteY3" fmla="*/ 222250 h 587375"/>
              <a:gd name="connsiteX4" fmla="*/ 1016000 w 1016000"/>
              <a:gd name="connsiteY4" fmla="*/ 0 h 5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587375">
                <a:moveTo>
                  <a:pt x="1016000" y="0"/>
                </a:moveTo>
                <a:cubicBezTo>
                  <a:pt x="1014942" y="195792"/>
                  <a:pt x="1012825" y="587375"/>
                  <a:pt x="1012825" y="587375"/>
                </a:cubicBezTo>
                <a:lnTo>
                  <a:pt x="0" y="390525"/>
                </a:lnTo>
                <a:lnTo>
                  <a:pt x="0" y="222250"/>
                </a:lnTo>
                <a:lnTo>
                  <a:pt x="101600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51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“1-2-3-4 PLUS” </a:t>
            </a:r>
          </a:p>
        </p:txBody>
      </p:sp>
      <p:sp>
        <p:nvSpPr>
          <p:cNvPr id="27652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246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Played just like “1-2-3-4”, . . . </a:t>
            </a:r>
            <a:r>
              <a:rPr lang="en-US" altLang="x-none" sz="1500" b="1" i="1">
                <a:solidFill>
                  <a:srgbClr val="FF3300"/>
                </a:solidFill>
              </a:rPr>
              <a:t>but with the following addition/change:</a:t>
            </a:r>
          </a:p>
          <a:p>
            <a:pPr eaLnBrk="1" hangingPunct="1">
              <a:buFontTx/>
              <a:buAutoNum type="arabicPeriod"/>
            </a:pPr>
            <a:endParaRPr lang="en-US" altLang="x-none" sz="1500" b="1" i="1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Hitting team now earn the points only if after they hit the ball fair, they reach the red-colored base (see base location in diagram below), before the fielding team gets the ball there. </a:t>
            </a:r>
          </a:p>
          <a:p>
            <a:pPr eaLnBrk="1" hangingPunct="1"/>
            <a:endParaRPr lang="en-US" altLang="x-none" sz="15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500">
                <a:solidFill>
                  <a:srgbClr val="FF3300"/>
                </a:solidFill>
              </a:rPr>
              <a:t>After reaching the base safely, they return to hitting team waiting area.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7656" name="Text Box 33"/>
          <p:cNvSpPr txBox="1">
            <a:spLocks noChangeArrowheads="1"/>
          </p:cNvSpPr>
          <p:nvPr/>
        </p:nvSpPr>
        <p:spPr bwMode="auto">
          <a:xfrm>
            <a:off x="685800" y="3886200"/>
            <a:ext cx="5943600" cy="155416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Distance between sector cones can be extended or shortened depending on hitting skills.  Suggested distance 12 yds.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Suggested angle of the diverting foul lines:  45 degrees.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>
                <a:solidFill>
                  <a:srgbClr val="FF3300"/>
                </a:solidFill>
              </a:rPr>
              <a:t>Distance to the base can be adjusted.  Suggested distance:  20 yds.  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500">
              <a:solidFill>
                <a:srgbClr val="FF3300"/>
              </a:solidFill>
            </a:endParaRPr>
          </a:p>
        </p:txBody>
      </p: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7658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85800" y="6096000"/>
            <a:ext cx="5943600" cy="12192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5800" y="7315200"/>
            <a:ext cx="5943600" cy="114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09800" y="69262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209800" y="7551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124200" y="67135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124200" y="7726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038600" y="65357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038600" y="7899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29200" y="63293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29200" y="80899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9" name="Straight Connector 28"/>
          <p:cNvCxnSpPr>
            <a:stCxn id="17" idx="0"/>
            <a:endCxn id="18" idx="2"/>
          </p:cNvCxnSpPr>
          <p:nvPr/>
        </p:nvCxnSpPr>
        <p:spPr>
          <a:xfrm rot="16200000" flipH="1">
            <a:off x="1896270" y="7314406"/>
            <a:ext cx="779462" cy="3175"/>
          </a:xfrm>
          <a:prstGeom prst="line">
            <a:avLst/>
          </a:prstGeom>
          <a:ln w="3810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70" name="TextBox 37"/>
          <p:cNvSpPr txBox="1">
            <a:spLocks noChangeArrowheads="1"/>
          </p:cNvSpPr>
          <p:nvPr/>
        </p:nvSpPr>
        <p:spPr bwMode="auto">
          <a:xfrm>
            <a:off x="2476500" y="70866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1 pt.</a:t>
            </a:r>
          </a:p>
        </p:txBody>
      </p:sp>
      <p:sp>
        <p:nvSpPr>
          <p:cNvPr id="27671" name="TextBox 39"/>
          <p:cNvSpPr txBox="1">
            <a:spLocks noChangeArrowheads="1"/>
          </p:cNvSpPr>
          <p:nvPr/>
        </p:nvSpPr>
        <p:spPr bwMode="auto">
          <a:xfrm>
            <a:off x="52578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/>
              <a:t>4 pts.</a:t>
            </a:r>
          </a:p>
        </p:txBody>
      </p:sp>
      <p:sp>
        <p:nvSpPr>
          <p:cNvPr id="27672" name="TextBox 40"/>
          <p:cNvSpPr txBox="1">
            <a:spLocks noChangeArrowheads="1"/>
          </p:cNvSpPr>
          <p:nvPr/>
        </p:nvSpPr>
        <p:spPr bwMode="auto">
          <a:xfrm>
            <a:off x="3319463" y="7086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2 pts.</a:t>
            </a:r>
          </a:p>
        </p:txBody>
      </p:sp>
      <p:sp>
        <p:nvSpPr>
          <p:cNvPr id="27673" name="TextBox 41"/>
          <p:cNvSpPr txBox="1">
            <a:spLocks noChangeArrowheads="1"/>
          </p:cNvSpPr>
          <p:nvPr/>
        </p:nvSpPr>
        <p:spPr bwMode="auto">
          <a:xfrm>
            <a:off x="4267200" y="708660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3 pts.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800" y="7196138"/>
            <a:ext cx="525463" cy="228600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019800" y="6126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6027738" y="8280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77" name="TextBox 50"/>
          <p:cNvSpPr txBox="1">
            <a:spLocks noChangeArrowheads="1"/>
          </p:cNvSpPr>
          <p:nvPr/>
        </p:nvSpPr>
        <p:spPr bwMode="auto">
          <a:xfrm>
            <a:off x="6248400" y="6288088"/>
            <a:ext cx="2286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 b="1">
                <a:solidFill>
                  <a:srgbClr val="FF0000"/>
                </a:solidFill>
              </a:rPr>
              <a:t>SACRIFICE </a:t>
            </a:r>
          </a:p>
        </p:txBody>
      </p:sp>
      <p:sp>
        <p:nvSpPr>
          <p:cNvPr id="53" name="Oval 52"/>
          <p:cNvSpPr/>
          <p:nvPr/>
        </p:nvSpPr>
        <p:spPr>
          <a:xfrm>
            <a:off x="701675" y="7229475"/>
            <a:ext cx="498475" cy="1524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3" name="Straight Connector 62"/>
          <p:cNvCxnSpPr>
            <a:cxnSpLocks noChangeShapeType="1"/>
          </p:cNvCxnSpPr>
          <p:nvPr/>
        </p:nvCxnSpPr>
        <p:spPr bwMode="auto">
          <a:xfrm rot="5400000" flipH="1" flipV="1">
            <a:off x="721519" y="7085806"/>
            <a:ext cx="4572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4965700" y="83947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81" name="TextBox 66"/>
          <p:cNvSpPr txBox="1">
            <a:spLocks noChangeArrowheads="1"/>
          </p:cNvSpPr>
          <p:nvPr/>
        </p:nvSpPr>
        <p:spPr bwMode="auto">
          <a:xfrm>
            <a:off x="5087938" y="8302625"/>
            <a:ext cx="779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Cones</a:t>
            </a:r>
          </a:p>
        </p:txBody>
      </p:sp>
      <p:sp>
        <p:nvSpPr>
          <p:cNvPr id="27682" name="TextBox 71"/>
          <p:cNvSpPr txBox="1">
            <a:spLocks noChangeArrowheads="1"/>
          </p:cNvSpPr>
          <p:nvPr/>
        </p:nvSpPr>
        <p:spPr bwMode="auto">
          <a:xfrm>
            <a:off x="1371600" y="7518400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Short line</a:t>
            </a:r>
          </a:p>
        </p:txBody>
      </p:sp>
      <p:sp>
        <p:nvSpPr>
          <p:cNvPr id="74" name="Freeform 73"/>
          <p:cNvSpPr/>
          <p:nvPr/>
        </p:nvSpPr>
        <p:spPr>
          <a:xfrm>
            <a:off x="1825625" y="7391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7684" name="TextBox 74"/>
          <p:cNvSpPr txBox="1">
            <a:spLocks noChangeArrowheads="1"/>
          </p:cNvSpPr>
          <p:nvPr/>
        </p:nvSpPr>
        <p:spPr bwMode="auto">
          <a:xfrm>
            <a:off x="4152900" y="5975350"/>
            <a:ext cx="822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/>
              <a:t>Foul line</a:t>
            </a:r>
          </a:p>
        </p:txBody>
      </p:sp>
      <p:sp>
        <p:nvSpPr>
          <p:cNvPr id="76" name="Freeform 75"/>
          <p:cNvSpPr/>
          <p:nvPr/>
        </p:nvSpPr>
        <p:spPr>
          <a:xfrm rot="5666134">
            <a:off x="5137945" y="5892006"/>
            <a:ext cx="87312" cy="638175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chemeClr val="tx1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rot="5400000">
            <a:off x="4224338" y="7361238"/>
            <a:ext cx="176212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3357563" y="7292975"/>
            <a:ext cx="1514475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2618582" y="7295356"/>
            <a:ext cx="1163638" cy="317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4946650" y="7275513"/>
            <a:ext cx="2306637" cy="79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124200" y="8077200"/>
            <a:ext cx="1524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691" name="TextBox 56"/>
          <p:cNvSpPr txBox="1">
            <a:spLocks noChangeArrowheads="1"/>
          </p:cNvSpPr>
          <p:nvPr/>
        </p:nvSpPr>
        <p:spPr bwMode="auto">
          <a:xfrm rot="-730571">
            <a:off x="182563" y="6203950"/>
            <a:ext cx="1066800" cy="400050"/>
          </a:xfrm>
          <a:prstGeom prst="rect">
            <a:avLst/>
          </a:prstGeom>
          <a:solidFill>
            <a:srgbClr val="24C335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000" b="1" i="1"/>
              <a:t>Hitters’ waiting area</a:t>
            </a:r>
          </a:p>
        </p:txBody>
      </p:sp>
      <p:sp>
        <p:nvSpPr>
          <p:cNvPr id="27692" name="TextBox 57"/>
          <p:cNvSpPr txBox="1">
            <a:spLocks noChangeArrowheads="1"/>
          </p:cNvSpPr>
          <p:nvPr/>
        </p:nvSpPr>
        <p:spPr bwMode="auto">
          <a:xfrm>
            <a:off x="2217738" y="8280400"/>
            <a:ext cx="728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 b="1" i="1">
                <a:solidFill>
                  <a:srgbClr val="FF0000"/>
                </a:solidFill>
              </a:rPr>
              <a:t>1</a:t>
            </a:r>
            <a:r>
              <a:rPr lang="en-US" altLang="x-none" sz="1200" b="1" i="1" baseline="30000">
                <a:solidFill>
                  <a:srgbClr val="FF0000"/>
                </a:solidFill>
              </a:rPr>
              <a:t>st</a:t>
            </a:r>
            <a:r>
              <a:rPr lang="en-US" altLang="x-none" sz="1200" b="1" i="1">
                <a:solidFill>
                  <a:srgbClr val="FF0000"/>
                </a:solidFill>
              </a:rPr>
              <a:t> Base</a:t>
            </a:r>
          </a:p>
        </p:txBody>
      </p:sp>
      <p:sp>
        <p:nvSpPr>
          <p:cNvPr id="59" name="Freeform 58"/>
          <p:cNvSpPr/>
          <p:nvPr/>
        </p:nvSpPr>
        <p:spPr>
          <a:xfrm>
            <a:off x="2671763" y="8153400"/>
            <a:ext cx="409575" cy="222250"/>
          </a:xfrm>
          <a:custGeom>
            <a:avLst/>
            <a:gdLst>
              <a:gd name="connsiteX0" fmla="*/ 0 w 409575"/>
              <a:gd name="connsiteY0" fmla="*/ 222250 h 222250"/>
              <a:gd name="connsiteX1" fmla="*/ 139700 w 409575"/>
              <a:gd name="connsiteY1" fmla="*/ 44450 h 222250"/>
              <a:gd name="connsiteX2" fmla="*/ 409575 w 409575"/>
              <a:gd name="connsiteY2" fmla="*/ 0 h 22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575" h="222250">
                <a:moveTo>
                  <a:pt x="0" y="222250"/>
                </a:moveTo>
                <a:cubicBezTo>
                  <a:pt x="35718" y="151871"/>
                  <a:pt x="71437" y="81492"/>
                  <a:pt x="139700" y="44450"/>
                </a:cubicBezTo>
                <a:cubicBezTo>
                  <a:pt x="207963" y="7408"/>
                  <a:pt x="409575" y="0"/>
                  <a:pt x="409575" y="0"/>
                </a:cubicBezTo>
              </a:path>
            </a:pathLst>
          </a:custGeom>
          <a:ln w="12700">
            <a:solidFill>
              <a:srgbClr val="FF0000"/>
            </a:solidFill>
            <a:tail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2400" y="5411788"/>
            <a:ext cx="6324600" cy="30464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800" b="1" i="1"/>
              <a:t>Offense: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does the addition of having to reach the base, change your approach to hitting?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is the disadvantage of swinging the bat as hard as possible?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Why is it harder to hit the ball well when you swing up instead of level?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can you make sure you get as many batters up to hit during your inning?</a:t>
            </a:r>
          </a:p>
          <a:p>
            <a:pPr eaLnBrk="1" hangingPunct="1"/>
            <a:endParaRPr lang="en-US" altLang="x-none" sz="1000" b="1" i="1"/>
          </a:p>
          <a:p>
            <a:pPr eaLnBrk="1" hangingPunct="1"/>
            <a:r>
              <a:rPr lang="en-US" altLang="x-none" sz="1800" b="1" i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With the addition of having to make an out at the base, how does this affect your positioning and movement on the field?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Where/How do you want to position yourselves as a team?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will help you keep the batters from scoring too many points?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a specific focus (</a:t>
            </a:r>
            <a:r>
              <a:rPr lang="en-US" altLang="x-none" sz="1400"/>
              <a:t>see “Focus of this Practice Game”).</a:t>
            </a:r>
            <a:endParaRPr lang="en-US" altLang="x-none" sz="1500"/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8678" name="Text Box 26"/>
          <p:cNvSpPr txBox="1">
            <a:spLocks noChangeArrowheads="1"/>
          </p:cNvSpPr>
          <p:nvPr/>
        </p:nvSpPr>
        <p:spPr bwMode="auto">
          <a:xfrm>
            <a:off x="2554288" y="457200"/>
            <a:ext cx="18415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“1-2-3-4-PLUS”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54275"/>
            <a:ext cx="6324600" cy="277018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stroke (swinging level).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a ball on the sweet spot.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Hitting ball away from fielders (i.e., decision-making).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Base running (e.g., moving from batter to runner; running through the base).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Fielding ground balls; catching fly balls; making accurate throws to a base.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Positioning on the field to cover entire field, plus having a player “play 1</a:t>
            </a:r>
            <a:r>
              <a:rPr lang="en-US" altLang="x-none" sz="1400" baseline="30000"/>
              <a:t>st</a:t>
            </a:r>
            <a:r>
              <a:rPr lang="en-US" altLang="x-none" sz="1400"/>
              <a:t> Base” (i.e., decision-making). </a:t>
            </a:r>
          </a:p>
          <a:p>
            <a:pPr eaLnBrk="1" hangingPunct="1"/>
            <a:endParaRPr lang="en-US" altLang="x-none" sz="100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762000" y="30480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40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609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when using regular diamond-shaped field spaces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5838" y="302895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H="1" flipV="1">
            <a:off x="2193132" y="3771106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49650" y="30400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07038" y="30353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07038" y="49101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8896742">
            <a:off x="3530600" y="4938713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525838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2213769" y="7047706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68700" y="762158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03863" y="57658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507038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18896742">
            <a:off x="3552825" y="5748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66763" y="5719763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69938" y="7620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69938" y="57705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05100" y="76152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rot="18896742">
            <a:off x="2732088" y="5746750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1545432" y="7052469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66763" y="30527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2705100" y="30480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62000" y="49022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rot="18896742">
            <a:off x="2728913" y="494188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>
            <a:off x="2971800" y="4800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2590800" y="54864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9" name="Oval 48"/>
          <p:cNvSpPr>
            <a:spLocks noChangeArrowheads="1"/>
          </p:cNvSpPr>
          <p:nvPr/>
        </p:nvSpPr>
        <p:spPr bwMode="auto">
          <a:xfrm>
            <a:off x="3657600" y="51435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0" name="Oval 49"/>
          <p:cNvSpPr>
            <a:spLocks noChangeArrowheads="1"/>
          </p:cNvSpPr>
          <p:nvPr/>
        </p:nvSpPr>
        <p:spPr bwMode="auto">
          <a:xfrm>
            <a:off x="3276600" y="59436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368" name="TextBox 50"/>
          <p:cNvSpPr txBox="1">
            <a:spLocks noChangeArrowheads="1"/>
          </p:cNvSpPr>
          <p:nvPr/>
        </p:nvSpPr>
        <p:spPr bwMode="auto">
          <a:xfrm>
            <a:off x="3843338" y="5372100"/>
            <a:ext cx="1012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 area</a:t>
            </a:r>
          </a:p>
        </p:txBody>
      </p:sp>
      <p:sp>
        <p:nvSpPr>
          <p:cNvPr id="56" name="Freeform 55"/>
          <p:cNvSpPr/>
          <p:nvPr/>
        </p:nvSpPr>
        <p:spPr>
          <a:xfrm>
            <a:off x="3695700" y="53213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502025" y="50800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28600" y="5078413"/>
            <a:ext cx="2667000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3812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521075" y="5740400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1543844" y="3758406"/>
            <a:ext cx="26670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75" name="TextBox 45"/>
          <p:cNvSpPr txBox="1">
            <a:spLocks noChangeArrowheads="1"/>
          </p:cNvSpPr>
          <p:nvPr/>
        </p:nvSpPr>
        <p:spPr bwMode="auto">
          <a:xfrm>
            <a:off x="685800" y="1447800"/>
            <a:ext cx="5903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x-none" sz="1800"/>
              <a:t>Space between the individual field should be at least 25 ft.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800"/>
              <a:t>Be sure to include designated bat drop areas </a:t>
            </a:r>
          </a:p>
        </p:txBody>
      </p:sp>
      <p:sp>
        <p:nvSpPr>
          <p:cNvPr id="4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Oval 117"/>
          <p:cNvSpPr/>
          <p:nvPr/>
        </p:nvSpPr>
        <p:spPr>
          <a:xfrm>
            <a:off x="838200" y="2971800"/>
            <a:ext cx="4800600" cy="4648200"/>
          </a:xfrm>
          <a:prstGeom prst="ellipse">
            <a:avLst/>
          </a:prstGeom>
          <a:solidFill>
            <a:srgbClr val="24C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" name="Rectangle 110"/>
          <p:cNvSpPr/>
          <p:nvPr/>
        </p:nvSpPr>
        <p:spPr>
          <a:xfrm rot="2639254">
            <a:off x="650875" y="5110163"/>
            <a:ext cx="5108575" cy="22383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Rectangle 108"/>
          <p:cNvSpPr/>
          <p:nvPr/>
        </p:nvSpPr>
        <p:spPr>
          <a:xfrm rot="18893454">
            <a:off x="613569" y="5018881"/>
            <a:ext cx="5303838" cy="2698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830263" y="5062538"/>
            <a:ext cx="4808537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7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609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when using narrow shaped field spaces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274763" y="3505200"/>
            <a:ext cx="1608137" cy="1574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 flipH="1">
            <a:off x="1858963" y="4043363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447800" y="3357563"/>
            <a:ext cx="1608138" cy="157003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378200" y="5562600"/>
            <a:ext cx="1651000" cy="16002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525838" y="5354638"/>
            <a:ext cx="1609725" cy="157003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 flipH="1" flipV="1">
            <a:off x="2354262" y="6586538"/>
            <a:ext cx="2055813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4579938" y="4330700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 flipH="1" flipV="1">
            <a:off x="2016126" y="6604000"/>
            <a:ext cx="2055812" cy="1587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6200000" flipH="1">
            <a:off x="4584700" y="4043363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1862138" y="4330700"/>
            <a:ext cx="0" cy="20574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358900" y="5559425"/>
            <a:ext cx="1693863" cy="16811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10800000" flipV="1">
            <a:off x="1214438" y="5351463"/>
            <a:ext cx="1693862" cy="1681162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 flipV="1">
            <a:off x="3551238" y="3398838"/>
            <a:ext cx="1693862" cy="1681162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0800000" flipV="1">
            <a:off x="3365500" y="3213100"/>
            <a:ext cx="1693863" cy="16811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5400000" flipH="1" flipV="1">
            <a:off x="2355057" y="4001294"/>
            <a:ext cx="2055812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 flipH="1" flipV="1">
            <a:off x="2012156" y="3999707"/>
            <a:ext cx="2055813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2824163" y="4837113"/>
            <a:ext cx="762000" cy="76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Rectangle 103"/>
          <p:cNvSpPr/>
          <p:nvPr/>
        </p:nvSpPr>
        <p:spPr>
          <a:xfrm rot="5400000">
            <a:off x="886619" y="5141119"/>
            <a:ext cx="4652962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637213" y="4953000"/>
            <a:ext cx="249237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Rectangle 109"/>
          <p:cNvSpPr/>
          <p:nvPr/>
        </p:nvSpPr>
        <p:spPr>
          <a:xfrm rot="18900136">
            <a:off x="1184275" y="6783388"/>
            <a:ext cx="37782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 rot="2773621">
            <a:off x="4906963" y="6781800"/>
            <a:ext cx="330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Rectangle 112"/>
          <p:cNvSpPr/>
          <p:nvPr/>
        </p:nvSpPr>
        <p:spPr>
          <a:xfrm rot="2681398">
            <a:off x="1287463" y="3236913"/>
            <a:ext cx="32385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Rectangle 113"/>
          <p:cNvSpPr/>
          <p:nvPr/>
        </p:nvSpPr>
        <p:spPr>
          <a:xfrm rot="18656404">
            <a:off x="4794250" y="3151188"/>
            <a:ext cx="48577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Rectangle 115"/>
          <p:cNvSpPr/>
          <p:nvPr/>
        </p:nvSpPr>
        <p:spPr>
          <a:xfrm rot="5400000">
            <a:off x="3139281" y="2645569"/>
            <a:ext cx="109538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7" name="Rectangle 116"/>
          <p:cNvSpPr/>
          <p:nvPr/>
        </p:nvSpPr>
        <p:spPr>
          <a:xfrm rot="16200000">
            <a:off x="3142456" y="7435057"/>
            <a:ext cx="141287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457200" y="4932363"/>
            <a:ext cx="37782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95" name="TextBox 119"/>
          <p:cNvSpPr txBox="1">
            <a:spLocks noChangeArrowheads="1"/>
          </p:cNvSpPr>
          <p:nvPr/>
        </p:nvSpPr>
        <p:spPr bwMode="auto">
          <a:xfrm>
            <a:off x="457200" y="1447800"/>
            <a:ext cx="5903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x-none" sz="1800"/>
              <a:t>Space between the individual field should be at least 25 ft.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800"/>
              <a:t>Be sure to include designated bat drop areas </a:t>
            </a:r>
          </a:p>
        </p:txBody>
      </p:sp>
      <p:sp>
        <p:nvSpPr>
          <p:cNvPr id="3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381000" y="457200"/>
            <a:ext cx="6172200" cy="762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x-none" sz="2000" b="1"/>
              <a:t>Suggested field layout for striking-fielding games </a:t>
            </a:r>
            <a:r>
              <a:rPr lang="en-GB" altLang="x-none" sz="2000" b="1" i="1"/>
              <a:t>(cont’d.)</a:t>
            </a:r>
          </a:p>
        </p:txBody>
      </p:sp>
      <p:sp>
        <p:nvSpPr>
          <p:cNvPr id="33" name="Rectangle 5"/>
          <p:cNvSpPr txBox="1">
            <a:spLocks noChangeArrowheads="1"/>
          </p:cNvSpPr>
          <p:nvPr/>
        </p:nvSpPr>
        <p:spPr bwMode="auto">
          <a:xfrm>
            <a:off x="368300" y="1447800"/>
            <a:ext cx="61722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Bases (incl. home base and field) need not be official bases.  They can be spray-painted, or medium- to large-sized hula-hoops can be used as well.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Distance between individual fields should be at least 25 feet.</a:t>
            </a:r>
          </a:p>
          <a:p>
            <a:pPr marL="514350" indent="-514350">
              <a:spcBef>
                <a:spcPct val="20000"/>
              </a:spcBef>
              <a:buFontTx/>
              <a:buAutoNum type="arabicPeriod"/>
              <a:defRPr/>
            </a:pPr>
            <a:r>
              <a:rPr lang="en-GB" sz="2000" b="1" kern="0" dirty="0">
                <a:latin typeface="Times New Roman"/>
                <a:ea typeface="ＭＳ Ｐゴシック" pitchFamily="-106" charset="-128"/>
                <a:cs typeface="Times New Roman"/>
              </a:rPr>
              <a:t>After batting the ball, hitters should be required to drop bat inside a hula hoop, located just outside the base path.  Failure to do so could be considered an out.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6"/>
          <p:cNvSpPr txBox="1">
            <a:spLocks noChangeArrowheads="1"/>
          </p:cNvSpPr>
          <p:nvPr/>
        </p:nvSpPr>
        <p:spPr bwMode="auto">
          <a:xfrm>
            <a:off x="685800" y="8382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“Hit the ground” </a:t>
            </a:r>
          </a:p>
        </p:txBody>
      </p:sp>
      <p:sp>
        <p:nvSpPr>
          <p:cNvPr id="17411" name="Text Box 33"/>
          <p:cNvSpPr txBox="1">
            <a:spLocks noChangeArrowheads="1"/>
          </p:cNvSpPr>
          <p:nvPr/>
        </p:nvSpPr>
        <p:spPr bwMode="auto">
          <a:xfrm>
            <a:off x="698500" y="1524000"/>
            <a:ext cx="5930900" cy="21859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Teams of 5.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Standard playing rules (e.g., 3 strikes-4 balls; no base-stealing, etc.  . . . . </a:t>
            </a:r>
            <a:r>
              <a:rPr lang="en-US" altLang="x-none" sz="1400" b="1" i="1">
                <a:solidFill>
                  <a:srgbClr val="FF3300"/>
                </a:solidFill>
              </a:rPr>
              <a:t>HOWEVER: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Any fair ball ball batted must hit the ground inside the diamond (green area shown below).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Fly balls/pop fly’s are automatic outs. Runners do not advance.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Line drives are an out, but the batter gets 1</a:t>
            </a:r>
            <a:r>
              <a:rPr lang="en-US" altLang="x-none" sz="1400" baseline="30000">
                <a:solidFill>
                  <a:srgbClr val="FF3300"/>
                </a:solidFill>
              </a:rPr>
              <a:t>st.</a:t>
            </a:r>
            <a:r>
              <a:rPr lang="en-US" altLang="x-none" sz="1400">
                <a:solidFill>
                  <a:srgbClr val="FF3300"/>
                </a:solidFill>
              </a:rPr>
              <a:t> Base.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Hitting teams provide their own pitcher, who will not field balls.    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7415" name="Text Box 33"/>
          <p:cNvSpPr txBox="1">
            <a:spLocks noChangeArrowheads="1"/>
          </p:cNvSpPr>
          <p:nvPr/>
        </p:nvSpPr>
        <p:spPr bwMode="auto">
          <a:xfrm>
            <a:off x="685800" y="3886200"/>
            <a:ext cx="5943600" cy="800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Regular diamond infield.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Three balls, 2-3 bats of different size/weight.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85800" y="6248400"/>
            <a:ext cx="2133600" cy="2057400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-647699" y="6970712"/>
            <a:ext cx="2667000" cy="3175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0400" y="8305800"/>
            <a:ext cx="3149600" cy="1588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65163" y="6253163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667000" y="6248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67000" y="8174038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2795717">
            <a:off x="1658144" y="7223919"/>
            <a:ext cx="290513" cy="73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8896742">
            <a:off x="693738" y="8161338"/>
            <a:ext cx="130175" cy="1301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7424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715000"/>
            <a:ext cx="2032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5" name="TextBox 17"/>
          <p:cNvSpPr txBox="1">
            <a:spLocks noChangeArrowheads="1"/>
          </p:cNvSpPr>
          <p:nvPr/>
        </p:nvSpPr>
        <p:spPr bwMode="auto">
          <a:xfrm>
            <a:off x="1905000" y="5638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6" name="TextBox 17"/>
          <p:cNvSpPr txBox="1">
            <a:spLocks noChangeArrowheads="1"/>
          </p:cNvSpPr>
          <p:nvPr/>
        </p:nvSpPr>
        <p:spPr bwMode="auto">
          <a:xfrm>
            <a:off x="855663" y="5715000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7" name="TextBox 17"/>
          <p:cNvSpPr txBox="1">
            <a:spLocks noChangeArrowheads="1"/>
          </p:cNvSpPr>
          <p:nvPr/>
        </p:nvSpPr>
        <p:spPr bwMode="auto">
          <a:xfrm>
            <a:off x="2971800" y="6553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7428" name="TextBox 17"/>
          <p:cNvSpPr txBox="1">
            <a:spLocks noChangeArrowheads="1"/>
          </p:cNvSpPr>
          <p:nvPr/>
        </p:nvSpPr>
        <p:spPr bwMode="auto">
          <a:xfrm>
            <a:off x="2819400" y="7391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5400000">
            <a:off x="-304800" y="7239000"/>
            <a:ext cx="11430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430" name="TextBox 17"/>
          <p:cNvSpPr txBox="1">
            <a:spLocks noChangeArrowheads="1"/>
          </p:cNvSpPr>
          <p:nvPr/>
        </p:nvSpPr>
        <p:spPr bwMode="auto">
          <a:xfrm>
            <a:off x="1536700" y="6959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1" name="TextBox 17"/>
          <p:cNvSpPr txBox="1">
            <a:spLocks noChangeArrowheads="1"/>
          </p:cNvSpPr>
          <p:nvPr/>
        </p:nvSpPr>
        <p:spPr bwMode="auto">
          <a:xfrm>
            <a:off x="136525" y="7064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2" name="TextBox 17"/>
          <p:cNvSpPr txBox="1">
            <a:spLocks noChangeArrowheads="1"/>
          </p:cNvSpPr>
          <p:nvPr/>
        </p:nvSpPr>
        <p:spPr bwMode="auto">
          <a:xfrm rot="5400000">
            <a:off x="304007" y="698896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3" name="TextBox 17"/>
          <p:cNvSpPr txBox="1">
            <a:spLocks noChangeArrowheads="1"/>
          </p:cNvSpPr>
          <p:nvPr/>
        </p:nvSpPr>
        <p:spPr bwMode="auto">
          <a:xfrm rot="5400000">
            <a:off x="96044" y="6685756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434" name="TextBox 17"/>
          <p:cNvSpPr txBox="1">
            <a:spLocks noChangeArrowheads="1"/>
          </p:cNvSpPr>
          <p:nvPr/>
        </p:nvSpPr>
        <p:spPr bwMode="auto">
          <a:xfrm rot="5400000">
            <a:off x="96044" y="69318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" name="Oval 43"/>
          <p:cNvSpPr/>
          <p:nvPr/>
        </p:nvSpPr>
        <p:spPr>
          <a:xfrm>
            <a:off x="881063" y="84201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36" name="TextBox 44"/>
          <p:cNvSpPr txBox="1">
            <a:spLocks noChangeArrowheads="1"/>
          </p:cNvSpPr>
          <p:nvPr/>
        </p:nvSpPr>
        <p:spPr bwMode="auto">
          <a:xfrm>
            <a:off x="1066800" y="86106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46" name="Freeform 45"/>
          <p:cNvSpPr/>
          <p:nvPr/>
        </p:nvSpPr>
        <p:spPr>
          <a:xfrm>
            <a:off x="919163" y="8597900"/>
            <a:ext cx="228600" cy="228600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438" name="TextBox 17"/>
          <p:cNvSpPr txBox="1">
            <a:spLocks noChangeArrowheads="1"/>
          </p:cNvSpPr>
          <p:nvPr/>
        </p:nvSpPr>
        <p:spPr bwMode="auto">
          <a:xfrm rot="5400000">
            <a:off x="96044" y="7236619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2400" y="6172200"/>
            <a:ext cx="6324600" cy="1692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Hitters: What can you do to avoid hitting fly balls?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Hitters:  Why are hard ground balls oftentimes more effective than fly balls?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Base runners: What do you look for to see if you can take an extra base?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Fielders:  Why is it important to remember how many outs there are?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Fielders:  Given the rules in effect, how does this affect where you might position yourselves? Shorter or deeper?  Why?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78435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This game really is one that targets hitting; emphasizing controlled swing.</a:t>
            </a:r>
          </a:p>
          <a:p>
            <a:pPr eaLnBrk="1" hangingPunct="1"/>
            <a:r>
              <a:rPr lang="en-US" altLang="x-none" sz="1500"/>
              <a:t>      However, fielders still can practice their fielding skills and decision-making.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8438" name="Text Box 26"/>
          <p:cNvSpPr txBox="1">
            <a:spLocks noChangeArrowheads="1"/>
          </p:cNvSpPr>
          <p:nvPr/>
        </p:nvSpPr>
        <p:spPr bwMode="auto">
          <a:xfrm>
            <a:off x="2613025" y="457200"/>
            <a:ext cx="17240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Hit the Ground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940050"/>
            <a:ext cx="6324600" cy="29559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>
                <a:latin typeface="Times New Roman" pitchFamily="-106" charset="0"/>
                <a:ea typeface="+mn-ea"/>
              </a:rPr>
              <a:t>Focus of this Practice Game: </a:t>
            </a: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Offense practices: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Not over-swinging when hitting (hitters).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Level swings (hitters).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Quick reaction to batted balls.</a:t>
            </a:r>
          </a:p>
          <a:p>
            <a:pPr>
              <a:defRPr/>
            </a:pPr>
            <a:endParaRPr lang="en-US" sz="1000" dirty="0">
              <a:latin typeface="Times New Roman" pitchFamily="-106" charset="0"/>
              <a:ea typeface="+mn-ea"/>
            </a:endParaRPr>
          </a:p>
          <a:p>
            <a:pPr>
              <a:defRPr/>
            </a:pPr>
            <a:r>
              <a:rPr lang="en-US" b="1" i="1" dirty="0">
                <a:latin typeface="Times New Roman" pitchFamily="-106" charset="0"/>
                <a:ea typeface="+mn-ea"/>
              </a:rPr>
              <a:t>Defense practices: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Practice proper positioning on field.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Fielding groundballs and catching line-drives.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Deciding which base to throw to given the number of outs, and runners on base.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500" dirty="0">
                <a:latin typeface="Times New Roman" pitchFamily="-106" charset="0"/>
                <a:ea typeface="+mn-ea"/>
              </a:rPr>
              <a:t>Communicating with teammates.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“Stay or Go?” </a:t>
            </a:r>
          </a:p>
        </p:txBody>
      </p:sp>
      <p:sp>
        <p:nvSpPr>
          <p:cNvPr id="19459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246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Teams of 5, 6 or 7 (depending on overall team size and season design).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No Pitcher.  Batter tosses ball and aims to hit it fair.  You get 4 tosses.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Outs are recorded as follows:  Fielders goal is to return batted ball fair, to the team’s catcher.  Catcher has to “down the ball” on home plate.   Any base runner who is not in contact with a base is called out.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Caught fly ball are not considered an out.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Batted ball cannot bounce inside the red triangle; if it does, it is considered a “foul ball.”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Runners go in counter clock-wise direction, around the outside of the bases.  Once you have left a base you cannot return – you must go for the next base.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200">
                <a:solidFill>
                  <a:srgbClr val="FF3300"/>
                </a:solidFill>
              </a:rPr>
              <a:t>Coming around touching all bases = 1 point. Hitting a ”home-run” = 2 points. 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9463" name="Text Box 33"/>
          <p:cNvSpPr txBox="1">
            <a:spLocks noChangeArrowheads="1"/>
          </p:cNvSpPr>
          <p:nvPr/>
        </p:nvSpPr>
        <p:spPr bwMode="auto">
          <a:xfrm>
            <a:off x="685800" y="3733800"/>
            <a:ext cx="5943600" cy="203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>
                <a:solidFill>
                  <a:srgbClr val="FF3300"/>
                </a:solidFill>
              </a:rPr>
              <a:t>1 home plate and 7 field bases, spaced evenly. Suggested distance between bases:  20-25ft. (adjustable based on teacher’s judgment).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 b="1" i="1">
                <a:solidFill>
                  <a:srgbClr val="FF3300"/>
                </a:solidFill>
              </a:rPr>
              <a:t>Possible modifications: </a:t>
            </a:r>
            <a:r>
              <a:rPr lang="en-US" altLang="x-none" sz="1200">
                <a:solidFill>
                  <a:srgbClr val="FF3300"/>
                </a:solidFill>
              </a:rPr>
              <a:t>Games can be timed as well (offense and defense can both score points  (runs and outs, respectively); Using a bat with a flat side; use a Tennis ball, instead of a Softball (no need for gloves then either); Use a batting tee.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200" b="1" i="1">
                <a:solidFill>
                  <a:srgbClr val="FF3300"/>
                </a:solidFill>
              </a:rPr>
              <a:t>Possible other ways of making an out:  </a:t>
            </a:r>
            <a:r>
              <a:rPr lang="en-US" altLang="x-none" sz="1200">
                <a:solidFill>
                  <a:srgbClr val="FF3300"/>
                </a:solidFill>
              </a:rPr>
              <a:t>Any combination of 3 or 4 foul balls and “swings-and misses”;  base runners run inside the bases; fly balls that are caught; Throwing to a base (like a “force out”) to get an out - any runner approaching that base would be out.  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 rot="-2745188">
            <a:off x="3087687" y="7294563"/>
            <a:ext cx="1014413" cy="1023938"/>
          </a:xfrm>
          <a:prstGeom prst="rect">
            <a:avLst/>
          </a:prstGeom>
          <a:solidFill>
            <a:srgbClr val="24C335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16200000" flipV="1">
            <a:off x="17526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3581400" y="6705600"/>
            <a:ext cx="1828800" cy="182880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16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3124200" y="5562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69" name="TextBox 17"/>
          <p:cNvSpPr txBox="1">
            <a:spLocks noChangeArrowheads="1"/>
          </p:cNvSpPr>
          <p:nvPr/>
        </p:nvSpPr>
        <p:spPr bwMode="auto">
          <a:xfrm>
            <a:off x="2836863" y="6835775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70" name="TextBox 17"/>
          <p:cNvSpPr txBox="1">
            <a:spLocks noChangeArrowheads="1"/>
          </p:cNvSpPr>
          <p:nvPr/>
        </p:nvSpPr>
        <p:spPr bwMode="auto">
          <a:xfrm>
            <a:off x="5072063" y="7577138"/>
            <a:ext cx="363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 rot="-2798984">
            <a:off x="1740694" y="7444582"/>
            <a:ext cx="631825" cy="12906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72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3" name="TextBox 17"/>
          <p:cNvSpPr txBox="1">
            <a:spLocks noChangeArrowheads="1"/>
          </p:cNvSpPr>
          <p:nvPr/>
        </p:nvSpPr>
        <p:spPr bwMode="auto">
          <a:xfrm>
            <a:off x="2079625" y="7645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4" name="TextBox 17"/>
          <p:cNvSpPr txBox="1">
            <a:spLocks noChangeArrowheads="1"/>
          </p:cNvSpPr>
          <p:nvPr/>
        </p:nvSpPr>
        <p:spPr bwMode="auto">
          <a:xfrm>
            <a:off x="2232025" y="7950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5" name="TextBox 17"/>
          <p:cNvSpPr txBox="1">
            <a:spLocks noChangeArrowheads="1"/>
          </p:cNvSpPr>
          <p:nvPr/>
        </p:nvSpPr>
        <p:spPr bwMode="auto">
          <a:xfrm>
            <a:off x="1622425" y="74930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76" name="TextBox 17"/>
          <p:cNvSpPr txBox="1">
            <a:spLocks noChangeArrowheads="1"/>
          </p:cNvSpPr>
          <p:nvPr/>
        </p:nvSpPr>
        <p:spPr bwMode="auto">
          <a:xfrm>
            <a:off x="1851025" y="79279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819400" y="77343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505200" y="5867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 flipV="1">
            <a:off x="41148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44196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2743200" y="6248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3505200" y="84582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181600" y="75438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84" name="TextBox 54"/>
          <p:cNvSpPr txBox="1">
            <a:spLocks noChangeArrowheads="1"/>
          </p:cNvSpPr>
          <p:nvPr/>
        </p:nvSpPr>
        <p:spPr bwMode="auto">
          <a:xfrm>
            <a:off x="5321300" y="7429500"/>
            <a:ext cx="719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bases</a:t>
            </a:r>
          </a:p>
        </p:txBody>
      </p:sp>
      <p:sp>
        <p:nvSpPr>
          <p:cNvPr id="19485" name="TextBox 17"/>
          <p:cNvSpPr txBox="1">
            <a:spLocks noChangeArrowheads="1"/>
          </p:cNvSpPr>
          <p:nvPr/>
        </p:nvSpPr>
        <p:spPr bwMode="auto">
          <a:xfrm>
            <a:off x="1927225" y="7569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486" name="TextBox 57"/>
          <p:cNvSpPr txBox="1">
            <a:spLocks noChangeArrowheads="1"/>
          </p:cNvSpPr>
          <p:nvPr/>
        </p:nvSpPr>
        <p:spPr bwMode="auto">
          <a:xfrm>
            <a:off x="5321300" y="7764463"/>
            <a:ext cx="868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400"/>
              <a:t>= fielders</a:t>
            </a:r>
          </a:p>
        </p:txBody>
      </p:sp>
      <p:sp>
        <p:nvSpPr>
          <p:cNvPr id="19487" name="TextBox 58"/>
          <p:cNvSpPr txBox="1">
            <a:spLocks noChangeArrowheads="1"/>
          </p:cNvSpPr>
          <p:nvPr/>
        </p:nvSpPr>
        <p:spPr bwMode="auto">
          <a:xfrm>
            <a:off x="990600" y="8458200"/>
            <a:ext cx="863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100"/>
              <a:t>hitting team</a:t>
            </a:r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 flipV="1">
            <a:off x="1219200" y="8153400"/>
            <a:ext cx="338138" cy="393700"/>
          </a:xfrm>
          <a:custGeom>
            <a:avLst/>
            <a:gdLst>
              <a:gd name="T0" fmla="*/ 245918 w 217312"/>
              <a:gd name="T1" fmla="*/ 0 h 393700"/>
              <a:gd name="T2" fmla="*/ 15370 w 217312"/>
              <a:gd name="T3" fmla="*/ 127000 h 393700"/>
              <a:gd name="T4" fmla="*/ 338138 w 217312"/>
              <a:gd name="T5" fmla="*/ 393700 h 393700"/>
              <a:gd name="T6" fmla="*/ 0 60000 65536"/>
              <a:gd name="T7" fmla="*/ 0 60000 65536"/>
              <a:gd name="T8" fmla="*/ 0 60000 65536"/>
              <a:gd name="T9" fmla="*/ 0 w 217312"/>
              <a:gd name="T10" fmla="*/ 0 h 393700"/>
              <a:gd name="T11" fmla="*/ 217312 w 217312"/>
              <a:gd name="T12" fmla="*/ 393700 h 393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312" h="393700">
                <a:moveTo>
                  <a:pt x="158045" y="0"/>
                </a:moveTo>
                <a:cubicBezTo>
                  <a:pt x="79022" y="30691"/>
                  <a:pt x="0" y="61383"/>
                  <a:pt x="9878" y="127000"/>
                </a:cubicBezTo>
                <a:cubicBezTo>
                  <a:pt x="19756" y="192617"/>
                  <a:pt x="217312" y="393700"/>
                  <a:pt x="217312" y="39370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19489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3048000" y="8001000"/>
            <a:ext cx="1066800" cy="500063"/>
          </a:xfrm>
          <a:custGeom>
            <a:avLst/>
            <a:gdLst>
              <a:gd name="T0" fmla="*/ 0 w 1824566"/>
              <a:gd name="T1" fmla="*/ 0 h 914400"/>
              <a:gd name="T2" fmla="*/ 527212 w 1824566"/>
              <a:gd name="T3" fmla="*/ 500063 h 914400"/>
              <a:gd name="T4" fmla="*/ 1066800 w 1824566"/>
              <a:gd name="T5" fmla="*/ 2315 h 914400"/>
              <a:gd name="T6" fmla="*/ 0 w 1824566"/>
              <a:gd name="T7" fmla="*/ 0 h 914400"/>
              <a:gd name="T8" fmla="*/ 0 60000 65536"/>
              <a:gd name="T9" fmla="*/ 0 60000 65536"/>
              <a:gd name="T10" fmla="*/ 0 60000 65536"/>
              <a:gd name="T11" fmla="*/ 0 60000 65536"/>
              <a:gd name="T12" fmla="*/ 0 w 1824566"/>
              <a:gd name="T13" fmla="*/ 0 h 914400"/>
              <a:gd name="T14" fmla="*/ 1824566 w 1824566"/>
              <a:gd name="T15" fmla="*/ 914400 h 914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4566" h="914400">
                <a:moveTo>
                  <a:pt x="0" y="0"/>
                </a:moveTo>
                <a:lnTo>
                  <a:pt x="901700" y="914400"/>
                </a:lnTo>
                <a:lnTo>
                  <a:pt x="1824566" y="423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438400" y="7010400"/>
            <a:ext cx="152400" cy="1524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92" name="TextBox 17"/>
          <p:cNvSpPr txBox="1">
            <a:spLocks noChangeArrowheads="1"/>
          </p:cNvSpPr>
          <p:nvPr/>
        </p:nvSpPr>
        <p:spPr bwMode="auto">
          <a:xfrm>
            <a:off x="4572000" y="58674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3" name="TextBox 17"/>
          <p:cNvSpPr txBox="1">
            <a:spLocks noChangeArrowheads="1"/>
          </p:cNvSpPr>
          <p:nvPr/>
        </p:nvSpPr>
        <p:spPr bwMode="auto">
          <a:xfrm>
            <a:off x="3886200" y="6683375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4" name="TextBox 17"/>
          <p:cNvSpPr txBox="1">
            <a:spLocks noChangeArrowheads="1"/>
          </p:cNvSpPr>
          <p:nvPr/>
        </p:nvSpPr>
        <p:spPr bwMode="auto">
          <a:xfrm>
            <a:off x="3429000" y="7924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19495" name="TextBox 17"/>
          <p:cNvSpPr txBox="1">
            <a:spLocks noChangeArrowheads="1"/>
          </p:cNvSpPr>
          <p:nvPr/>
        </p:nvSpPr>
        <p:spPr bwMode="auto">
          <a:xfrm>
            <a:off x="1981200" y="59436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/>
              <a:t> </a:t>
            </a:r>
          </a:p>
        </p:txBody>
      </p:sp>
      <p:sp>
        <p:nvSpPr>
          <p:cNvPr id="70" name="Oval 69"/>
          <p:cNvSpPr/>
          <p:nvPr/>
        </p:nvSpPr>
        <p:spPr>
          <a:xfrm>
            <a:off x="3814763" y="8382000"/>
            <a:ext cx="1524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497" name="TextBox 70"/>
          <p:cNvSpPr txBox="1">
            <a:spLocks noChangeArrowheads="1"/>
          </p:cNvSpPr>
          <p:nvPr/>
        </p:nvSpPr>
        <p:spPr bwMode="auto">
          <a:xfrm>
            <a:off x="4305300" y="8382000"/>
            <a:ext cx="723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200"/>
              <a:t>Bat drop</a:t>
            </a:r>
          </a:p>
        </p:txBody>
      </p:sp>
      <p:sp>
        <p:nvSpPr>
          <p:cNvPr id="72" name="Freeform 71"/>
          <p:cNvSpPr/>
          <p:nvPr/>
        </p:nvSpPr>
        <p:spPr>
          <a:xfrm rot="20283314">
            <a:off x="3867150" y="8470900"/>
            <a:ext cx="522288" cy="261938"/>
          </a:xfrm>
          <a:custGeom>
            <a:avLst/>
            <a:gdLst>
              <a:gd name="connsiteX0" fmla="*/ 143227 w 143227"/>
              <a:gd name="connsiteY0" fmla="*/ 50800 h 71967"/>
              <a:gd name="connsiteX1" fmla="*/ 20461 w 143227"/>
              <a:gd name="connsiteY1" fmla="*/ 63500 h 71967"/>
              <a:gd name="connsiteX2" fmla="*/ 20461 w 143227"/>
              <a:gd name="connsiteY2" fmla="*/ 0 h 7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227" h="71967">
                <a:moveTo>
                  <a:pt x="143227" y="50800"/>
                </a:moveTo>
                <a:cubicBezTo>
                  <a:pt x="92074" y="61383"/>
                  <a:pt x="40922" y="71967"/>
                  <a:pt x="20461" y="63500"/>
                </a:cubicBezTo>
                <a:cubicBezTo>
                  <a:pt x="0" y="55033"/>
                  <a:pt x="10230" y="27516"/>
                  <a:pt x="20461" y="0"/>
                </a:cubicBezTo>
              </a:path>
            </a:pathLst>
          </a:cu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2400" y="5562600"/>
            <a:ext cx="6324600" cy="23383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Possible questions to ask your players:</a:t>
            </a:r>
          </a:p>
          <a:p>
            <a:pPr eaLnBrk="1" hangingPunct="1"/>
            <a:r>
              <a:rPr lang="en-US" altLang="x-none" sz="1400" b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might be good spots to hit the ball to?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will help you decide whether to advance another base.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can prevent you from hitting easy fly balls?  What fly balls are more effective? Which are less effective? </a:t>
            </a:r>
          </a:p>
          <a:p>
            <a:pPr eaLnBrk="1" hangingPunct="1"/>
            <a:r>
              <a:rPr lang="en-US" altLang="x-none" sz="1400" b="1"/>
              <a:t>Defense: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How can you help your team when trying to get the ball back to the catcher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can you do when the ball is hit really far?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/>
              <a:t>What might influence you in where you position yourself in the field?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6324600" cy="13239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With each practice, have  specific focus (see “Focus of this Practice Game”).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20486" name="Text Box 26"/>
          <p:cNvSpPr txBox="1">
            <a:spLocks noChangeArrowheads="1"/>
          </p:cNvSpPr>
          <p:nvPr/>
        </p:nvSpPr>
        <p:spPr bwMode="auto">
          <a:xfrm>
            <a:off x="2657475" y="457200"/>
            <a:ext cx="16351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“Stay or Go?”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438400"/>
            <a:ext cx="6324600" cy="31861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/>
              <a:t>Focus of this Practice Game: </a:t>
            </a:r>
          </a:p>
          <a:p>
            <a:pPr eaLnBrk="1" hangingPunct="1"/>
            <a:r>
              <a:rPr lang="en-US" altLang="x-none" sz="1800" b="1" i="1"/>
              <a:t>Offense practices: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Primarily a game for learning about making decisions in base running.  With the increase in the number of bases, there should be increased opportunity for making the decision.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Hitting a ball on the sweet spot (whether from a self-toss or batting tee). </a:t>
            </a:r>
          </a:p>
          <a:p>
            <a:pPr eaLnBrk="1" hangingPunct="1">
              <a:buFontTx/>
              <a:buAutoNum type="arabicPeriod"/>
            </a:pPr>
            <a:endParaRPr lang="en-US" altLang="x-none" sz="1000"/>
          </a:p>
          <a:p>
            <a:pPr eaLnBrk="1" hangingPunct="1"/>
            <a:r>
              <a:rPr lang="en-US" altLang="x-none" sz="1800" b="1" i="1"/>
              <a:t>Defense practices: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Catching and fielding balls; throwing.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Working together to get ball back to catcher to “down the ball.”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Communicating with teammates; adjusting your position to help get ball back to catcher.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positioning to cover the entire field.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6"/>
          <p:cNvSpPr txBox="1">
            <a:spLocks noChangeArrowheads="1"/>
          </p:cNvSpPr>
          <p:nvPr/>
        </p:nvSpPr>
        <p:spPr bwMode="auto">
          <a:xfrm>
            <a:off x="685800" y="76200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“Guess the pitch-On the line” </a:t>
            </a:r>
          </a:p>
        </p:txBody>
      </p:sp>
      <p:sp>
        <p:nvSpPr>
          <p:cNvPr id="21507" name="Text Box 33"/>
          <p:cNvSpPr txBox="1">
            <a:spLocks noChangeArrowheads="1"/>
          </p:cNvSpPr>
          <p:nvPr/>
        </p:nvSpPr>
        <p:spPr bwMode="auto">
          <a:xfrm>
            <a:off x="685800" y="1371600"/>
            <a:ext cx="5930900" cy="25542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3300"/>
                </a:solidFill>
              </a:rPr>
              <a:t>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Pairs of players: 1 hitter in batting stance and 1 pitcher.  Hitter does not have a bat (or can have a bat, </a:t>
            </a:r>
            <a:r>
              <a:rPr lang="en-US" altLang="x-none" sz="1400" b="1" i="1">
                <a:solidFill>
                  <a:srgbClr val="FF3300"/>
                </a:solidFill>
              </a:rPr>
              <a:t>but is not allowed to swing at pitches!!</a:t>
            </a:r>
            <a:r>
              <a:rPr lang="en-US" altLang="x-none" sz="1400">
                <a:solidFill>
                  <a:srgbClr val="FF3300"/>
                </a:solidFill>
              </a:rPr>
              <a:t>).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Pitcher tries to hit the strike zone (preferably the lines that outline the strike zone); while the hitter guesses whether each pitch is a strike.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Hitter must call the pitch “Ball!” or “Strike!” BEFORE IT CROSSES HOME PLATE.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For the pitcher:  A strike=1 pt.; a strike “on the line”=3 pts.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For the hitter:  Guessing a pitch correctly as either Ball or Strike =1 pt.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This can be used with underhand pitching and overhand pitching.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400">
                <a:solidFill>
                  <a:srgbClr val="FF3300"/>
                </a:solidFill>
              </a:rPr>
              <a:t>Games go to 10.  Then switch roles.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21511" name="Text Box 33"/>
          <p:cNvSpPr txBox="1">
            <a:spLocks noChangeArrowheads="1"/>
          </p:cNvSpPr>
          <p:nvPr/>
        </p:nvSpPr>
        <p:spPr bwMode="auto">
          <a:xfrm>
            <a:off x="685800" y="4114800"/>
            <a:ext cx="5943600" cy="28924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 i="1">
                <a:solidFill>
                  <a:srgbClr val="FF0000"/>
                </a:solidFill>
              </a:rPr>
              <a:t>Organization &amp; modifications: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Tape or chalk to outline strike zones on a mat that is leaning up against a wall.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Mark off several strike zones at appropriate height, and far enough apart so multiple pairs can play.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>
                <a:solidFill>
                  <a:srgbClr val="FF3300"/>
                </a:solidFill>
              </a:rPr>
              <a:t>If on open field, form groups of 4, where the third person becomes catcher, and the fourth practices Umpiring (i.e., calling Balls and Strikes).   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 b="1" i="1">
                <a:solidFill>
                  <a:srgbClr val="FF3300"/>
                </a:solidFill>
              </a:rPr>
              <a:t>Possible modification: </a:t>
            </a:r>
            <a:r>
              <a:rPr lang="en-US" altLang="x-none" sz="1400">
                <a:solidFill>
                  <a:srgbClr val="FF3300"/>
                </a:solidFill>
              </a:rPr>
              <a:t>Use Tennis balls as a possible substitute.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400" b="1" i="1">
                <a:solidFill>
                  <a:srgbClr val="FF3300"/>
                </a:solidFill>
              </a:rPr>
              <a:t>Possible additional challenge:  </a:t>
            </a:r>
            <a:r>
              <a:rPr lang="en-US" altLang="x-none" sz="1400">
                <a:solidFill>
                  <a:srgbClr val="FF3300"/>
                </a:solidFill>
              </a:rPr>
              <a:t>You get 20 pitches;  See what percentage of those are called Strike; and what percentage is “on the line.”  For ex. </a:t>
            </a:r>
          </a:p>
          <a:p>
            <a:pPr eaLnBrk="1" hangingPunct="1"/>
            <a:r>
              <a:rPr lang="en-US" altLang="x-none" sz="1400">
                <a:solidFill>
                  <a:srgbClr val="FF3300"/>
                </a:solidFill>
              </a:rPr>
              <a:t>	(12 strikes/20 pitches) * 100 = 60% of pitches thrown were a Strike.</a:t>
            </a:r>
          </a:p>
          <a:p>
            <a:pPr eaLnBrk="1" hangingPunct="1">
              <a:buFont typeface="Lucida Grande" charset="0"/>
              <a:buChar char="•"/>
            </a:pPr>
            <a:endParaRPr lang="en-US" altLang="x-none" sz="1200">
              <a:solidFill>
                <a:srgbClr val="FF3300"/>
              </a:solidFill>
            </a:endParaRPr>
          </a:p>
        </p:txBody>
      </p:sp>
      <p:sp>
        <p:nvSpPr>
          <p:cNvPr id="21512" name="TextBox 17"/>
          <p:cNvSpPr txBox="1">
            <a:spLocks noChangeArrowheads="1"/>
          </p:cNvSpPr>
          <p:nvPr/>
        </p:nvSpPr>
        <p:spPr bwMode="auto">
          <a:xfrm>
            <a:off x="1828800" y="83058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1513" name="TextBox 17"/>
          <p:cNvSpPr txBox="1">
            <a:spLocks noChangeArrowheads="1"/>
          </p:cNvSpPr>
          <p:nvPr/>
        </p:nvSpPr>
        <p:spPr bwMode="auto">
          <a:xfrm>
            <a:off x="2133600" y="8077200"/>
            <a:ext cx="363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altLang="x-none" sz="4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28490</TotalTime>
  <Words>3482</Words>
  <Application>Microsoft Macintosh PowerPoint</Application>
  <PresentationFormat>On-screen Show (4:3)</PresentationFormat>
  <Paragraphs>367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Times New Roman</vt:lpstr>
      <vt:lpstr>ＭＳ Ｐゴシック</vt:lpstr>
      <vt:lpstr>Arial</vt:lpstr>
      <vt:lpstr>Calibri</vt:lpstr>
      <vt:lpstr>Lucida Grande</vt:lpstr>
      <vt:lpstr>Wingdings</vt:lpstr>
      <vt:lpstr>Default Design</vt:lpstr>
      <vt:lpstr>Team Practice Cards for conducting Team Practices in Striking-Fielding Games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Hans Van Der Mars</cp:lastModifiedBy>
  <cp:revision>84</cp:revision>
  <dcterms:created xsi:type="dcterms:W3CDTF">2010-06-09T21:58:11Z</dcterms:created>
  <dcterms:modified xsi:type="dcterms:W3CDTF">2018-07-10T20:48:45Z</dcterms:modified>
</cp:coreProperties>
</file>