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81" r:id="rId3"/>
    <p:sldId id="272" r:id="rId4"/>
    <p:sldId id="282" r:id="rId5"/>
    <p:sldId id="277" r:id="rId6"/>
    <p:sldId id="283" r:id="rId7"/>
    <p:sldId id="278" r:id="rId8"/>
    <p:sldId id="284" r:id="rId9"/>
    <p:sldId id="279" r:id="rId10"/>
    <p:sldId id="285" r:id="rId11"/>
    <p:sldId id="280" r:id="rId12"/>
    <p:sldId id="286" r:id="rId13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63227" autoAdjust="0"/>
  </p:normalViewPr>
  <p:slideViewPr>
    <p:cSldViewPr>
      <p:cViewPr varScale="1">
        <p:scale>
          <a:sx n="51" d="100"/>
          <a:sy n="51" d="100"/>
        </p:scale>
        <p:origin x="2436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3221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783008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38541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788937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907840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000967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13230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620419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55665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17392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836147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14900" y="8821738"/>
            <a:ext cx="2171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FF3300"/>
                </a:solidFill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04800"/>
            <a:ext cx="6172200" cy="1143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</a:t>
            </a:r>
            <a:b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</a:b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304800" y="4800600"/>
            <a:ext cx="62484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Badminton Rules in effect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Rally Scoring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Games go to 10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China down 1 game to 0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Second Game score:  China 2- Demark 4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China has the serve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3316" name="Rectangle 8"/>
          <p:cNvSpPr>
            <a:spLocks noChangeArrowheads="1"/>
          </p:cNvSpPr>
          <p:nvPr/>
        </p:nvSpPr>
        <p:spPr bwMode="auto">
          <a:xfrm>
            <a:off x="152400" y="4724400"/>
            <a:ext cx="6553200" cy="2895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1524000" y="1003300"/>
            <a:ext cx="37496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Doubles Badminton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World Championships</a:t>
            </a:r>
          </a:p>
          <a:p>
            <a:pPr algn="ctr" eaLnBrk="1" hangingPunct="1"/>
            <a:endParaRPr lang="en-US" altLang="x-none" sz="2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Denmark vs. China</a:t>
            </a:r>
          </a:p>
        </p:txBody>
      </p:sp>
      <p:pic>
        <p:nvPicPr>
          <p:cNvPr id="13318" name="Picture 12" descr="Danish_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95600"/>
            <a:ext cx="2192338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3" descr="China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895600"/>
            <a:ext cx="2362200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3321" name="TextBox 11"/>
          <p:cNvSpPr txBox="1">
            <a:spLocks noChangeArrowheads="1"/>
          </p:cNvSpPr>
          <p:nvPr/>
        </p:nvSpPr>
        <p:spPr bwMode="auto">
          <a:xfrm>
            <a:off x="228600" y="7772400"/>
            <a:ext cx="6324600" cy="7080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 i="1">
                <a:solidFill>
                  <a:srgbClr val="FF0000"/>
                </a:solidFill>
                <a:latin typeface="Times New Roman" charset="0"/>
              </a:rPr>
              <a:t>If time permits, play out the scenario three times . . . </a:t>
            </a:r>
          </a:p>
          <a:p>
            <a:pPr algn="ctr" eaLnBrk="1" hangingPunct="1"/>
            <a:r>
              <a:rPr lang="en-US" altLang="x-none" sz="2000" b="1" i="1">
                <a:solidFill>
                  <a:srgbClr val="FF0000"/>
                </a:solidFill>
                <a:latin typeface="Times New Roman" charset="0"/>
              </a:rPr>
              <a:t>Like a “best of three.” 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Doubles play . . . Questions to consider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88900" y="3581400"/>
            <a:ext cx="6400800" cy="2400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What tactical moves might be critical? 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n-US" altLang="x-none" sz="1600" b="1" i="1">
                <a:latin typeface="Times New Roman" charset="0"/>
              </a:rPr>
              <a:t>Offensive</a:t>
            </a:r>
            <a:r>
              <a:rPr lang="en-US" altLang="x-none" sz="1600">
                <a:latin typeface="Times New Roman" charset="0"/>
              </a:rPr>
              <a:t> – Decision-making (i.e., When to go for the winner?  What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         shot to use?  Shuttle placement?; Remembering to return to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         Base?)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Defensive</a:t>
            </a:r>
            <a:r>
              <a:rPr lang="en-US" altLang="x-none" sz="1600">
                <a:latin typeface="Times New Roman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       court).  Maintain/return to base pos.?</a:t>
            </a:r>
            <a:r>
              <a:rPr lang="en-US" altLang="x-none" sz="1800">
                <a:latin typeface="Times New Roman" charset="0"/>
              </a:rPr>
              <a:t> 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Both</a:t>
            </a:r>
            <a:r>
              <a:rPr lang="en-US" altLang="x-none" sz="1600">
                <a:latin typeface="Times New Roman" charset="0"/>
              </a:rPr>
              <a:t> – Seeing your opponents’ moves; Recognizing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strengths and weaknesses; Anticipate their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actions.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138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ahead</a:t>
            </a:r>
            <a:r>
              <a:rPr lang="en-US" altLang="x-none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behind</a:t>
            </a:r>
            <a:r>
              <a:rPr lang="en-US" altLang="x-none" sz="1600">
                <a:latin typeface="Times New Roman" charset="0"/>
              </a:rPr>
              <a:t> –  More or less aggressive attack? Go for more risky shots?  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seem to be the stronger areas of play of the opponents?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Which shots seem to cause more difficulty for the opponents?</a:t>
            </a:r>
            <a:r>
              <a:rPr lang="en-US" altLang="x-none" sz="2000" b="1" i="1">
                <a:latin typeface="Times New Roman" charset="0"/>
              </a:rPr>
              <a:t> </a:t>
            </a: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27000"/>
            <a:ext cx="6172200" cy="1143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</a:t>
            </a:r>
            <a:b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</a:b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304800" y="4572000"/>
            <a:ext cx="6248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 dirty="0">
                <a:latin typeface="Times New Roman" charset="0"/>
              </a:rPr>
              <a:t>Rules: </a:t>
            </a:r>
            <a:r>
              <a:rPr lang="en-US" altLang="x-none" sz="1800" b="1" dirty="0">
                <a:latin typeface="Times New Roman" charset="0"/>
              </a:rPr>
              <a:t>Basic Badminton rules in effect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	  Best of 3 games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	  Rally Scoring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	  Games go to 10</a:t>
            </a:r>
          </a:p>
          <a:p>
            <a:pPr eaLnBrk="1" hangingPunct="1"/>
            <a:endParaRPr lang="en-US" altLang="x-none" sz="1800" b="1" dirty="0">
              <a:latin typeface="Times New Roman" charset="0"/>
            </a:endParaRPr>
          </a:p>
          <a:p>
            <a:pPr eaLnBrk="1" hangingPunct="1"/>
            <a:r>
              <a:rPr lang="en-US" altLang="x-none" sz="2800" b="1" i="1" dirty="0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	  </a:t>
            </a:r>
            <a:r>
              <a:rPr lang="en-US" altLang="x-none" sz="1800" b="1" dirty="0" err="1">
                <a:latin typeface="Times New Roman" charset="0"/>
              </a:rPr>
              <a:t>Emms</a:t>
            </a:r>
            <a:r>
              <a:rPr lang="en-US" altLang="x-none" sz="1800" b="1" dirty="0">
                <a:latin typeface="Times New Roman" charset="0"/>
              </a:rPr>
              <a:t>/Robertson are up 1 game to 0 </a:t>
            </a: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	  Game 2 score: 4 – 3 in favor of </a:t>
            </a:r>
            <a:r>
              <a:rPr lang="en-US" altLang="x-none" sz="1800" b="1" dirty="0" err="1">
                <a:latin typeface="Times New Roman" charset="0"/>
              </a:rPr>
              <a:t>Emms</a:t>
            </a:r>
            <a:r>
              <a:rPr lang="en-US" altLang="x-none" sz="1800" b="1" dirty="0">
                <a:latin typeface="Times New Roman" charset="0"/>
              </a:rPr>
              <a:t> </a:t>
            </a:r>
            <a:r>
              <a:rPr lang="en-US" altLang="x-none" sz="1800" b="1">
                <a:latin typeface="Times New Roman" charset="0"/>
              </a:rPr>
              <a:t>/</a:t>
            </a:r>
            <a:r>
              <a:rPr lang="en-US" altLang="x-none" sz="1800" b="1" smtClean="0">
                <a:latin typeface="Times New Roman" charset="0"/>
              </a:rPr>
              <a:t>Robertson</a:t>
            </a:r>
            <a:endParaRPr lang="en-US" altLang="x-none" sz="1800" b="1" dirty="0">
              <a:latin typeface="Times New Roman" charset="0"/>
            </a:endParaRPr>
          </a:p>
          <a:p>
            <a:pPr eaLnBrk="1" hangingPunct="1"/>
            <a:r>
              <a:rPr lang="en-US" altLang="x-none" sz="1800" b="1" dirty="0">
                <a:latin typeface="Times New Roman" charset="0"/>
              </a:rPr>
              <a:t>	  </a:t>
            </a:r>
            <a:r>
              <a:rPr lang="en-US" altLang="x-none" sz="1800" b="1" dirty="0" err="1">
                <a:latin typeface="Times New Roman" charset="0"/>
              </a:rPr>
              <a:t>Rayappan</a:t>
            </a:r>
            <a:r>
              <a:rPr lang="en-US" altLang="x-none" sz="1800" b="1" dirty="0">
                <a:latin typeface="Times New Roman" charset="0"/>
              </a:rPr>
              <a:t>/Lindley have the serve</a:t>
            </a:r>
          </a:p>
          <a:p>
            <a:pPr eaLnBrk="1" hangingPunct="1"/>
            <a:endParaRPr lang="en-GB" altLang="x-none" sz="1800" b="1" dirty="0">
              <a:latin typeface="Times New Roman" charset="0"/>
            </a:endParaRP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152400" y="44958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3557" name="Rectangle 9"/>
          <p:cNvSpPr>
            <a:spLocks noChangeArrowheads="1"/>
          </p:cNvSpPr>
          <p:nvPr/>
        </p:nvSpPr>
        <p:spPr bwMode="auto">
          <a:xfrm>
            <a:off x="407988" y="698500"/>
            <a:ext cx="59817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Mixed Doubles Badminton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English National Championship Final</a:t>
            </a:r>
          </a:p>
          <a:p>
            <a:pPr algn="ctr" eaLnBrk="1" hangingPunct="1"/>
            <a:endParaRPr lang="en-US" altLang="x-none" sz="2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Gail Emms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&amp; Nathan Robertson</a:t>
            </a: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 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Suzanne Rayappan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&amp; Dave Lindley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2113" y="2286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Players’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Picture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Here</a:t>
            </a:r>
          </a:p>
          <a:p>
            <a:pPr algn="ctr" eaLnBrk="1" hangingPunct="1"/>
            <a:endParaRPr lang="en-US" altLang="x-none" sz="1800"/>
          </a:p>
          <a:p>
            <a:pPr algn="ctr" eaLnBrk="1" hangingPunct="1"/>
            <a:endParaRPr lang="en-US" altLang="x-none" sz="1800"/>
          </a:p>
          <a:p>
            <a:pPr algn="ctr" eaLnBrk="1" hangingPunct="1"/>
            <a:r>
              <a:rPr lang="en-US" altLang="x-none" sz="180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53000" y="2286000"/>
            <a:ext cx="1512888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Players’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Picture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Here</a:t>
            </a:r>
          </a:p>
          <a:p>
            <a:pPr algn="ctr" eaLnBrk="1" hangingPunct="1"/>
            <a:endParaRPr lang="en-US" altLang="x-none" sz="1800"/>
          </a:p>
          <a:p>
            <a:pPr algn="ctr" eaLnBrk="1" hangingPunct="1"/>
            <a:endParaRPr lang="en-US" altLang="x-none" sz="1800"/>
          </a:p>
          <a:p>
            <a:pPr algn="ctr" eaLnBrk="1" hangingPunct="1"/>
            <a:r>
              <a:rPr lang="en-US" altLang="x-none" sz="1800"/>
              <a:t> </a:t>
            </a:r>
          </a:p>
        </p:txBody>
      </p:sp>
      <p:sp>
        <p:nvSpPr>
          <p:cNvPr id="23560" name="TextBox 11"/>
          <p:cNvSpPr txBox="1">
            <a:spLocks noChangeArrowheads="1"/>
          </p:cNvSpPr>
          <p:nvPr/>
        </p:nvSpPr>
        <p:spPr bwMode="auto">
          <a:xfrm>
            <a:off x="228600" y="7902575"/>
            <a:ext cx="6324600" cy="7080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 i="1">
                <a:solidFill>
                  <a:srgbClr val="FF0000"/>
                </a:solidFill>
                <a:latin typeface="Times New Roman" charset="0"/>
              </a:rPr>
              <a:t>If time permits, play out the scenario three times . . . </a:t>
            </a:r>
          </a:p>
          <a:p>
            <a:pPr algn="ctr" eaLnBrk="1" hangingPunct="1"/>
            <a:r>
              <a:rPr lang="en-US" altLang="x-none" sz="2000" b="1" i="1">
                <a:solidFill>
                  <a:srgbClr val="FF0000"/>
                </a:solidFill>
                <a:latin typeface="Times New Roman" charset="0"/>
              </a:rPr>
              <a:t>Like a “best of three.”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Doubles play . . . Questions to consider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88900" y="3581400"/>
            <a:ext cx="6400800" cy="2400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What tactical moves might be critical? 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n-US" altLang="x-none" sz="1600" b="1" i="1">
                <a:latin typeface="Times New Roman" charset="0"/>
              </a:rPr>
              <a:t>Offensive</a:t>
            </a:r>
            <a:r>
              <a:rPr lang="en-US" altLang="x-none" sz="1600">
                <a:latin typeface="Times New Roman" charset="0"/>
              </a:rPr>
              <a:t> – Decision-making (i.e., When to go for the winner?  What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         shot to use?  Shuttle placement?; Remembering to return to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         Base?)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Defensive</a:t>
            </a:r>
            <a:r>
              <a:rPr lang="en-US" altLang="x-none" sz="1600">
                <a:latin typeface="Times New Roman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       court).  Maintain/return to base pos.?</a:t>
            </a:r>
            <a:r>
              <a:rPr lang="en-US" altLang="x-none" sz="1800">
                <a:latin typeface="Times New Roman" charset="0"/>
              </a:rPr>
              <a:t> 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Both</a:t>
            </a:r>
            <a:r>
              <a:rPr lang="en-US" altLang="x-none" sz="1600">
                <a:latin typeface="Times New Roman" charset="0"/>
              </a:rPr>
              <a:t> – Seeing your opponents’ moves; Recognizing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strengths and weaknesses; Anticipate their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actions.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138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ahead</a:t>
            </a:r>
            <a:r>
              <a:rPr lang="en-US" altLang="x-none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behind</a:t>
            </a:r>
            <a:r>
              <a:rPr lang="en-US" altLang="x-none" sz="1600">
                <a:latin typeface="Times New Roman" charset="0"/>
              </a:rPr>
              <a:t> –  More or less aggressive attack? Go for more risky shots?  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seem to be the stronger areas of play of the opponents?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Which shots seem to cause more difficulty for the opponents?</a:t>
            </a:r>
            <a:r>
              <a:rPr lang="en-US" altLang="x-none" sz="2000" b="1" i="1">
                <a:latin typeface="Times New Roman" charset="0"/>
              </a:rPr>
              <a:t> </a:t>
            </a: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Doubles play . . . Questions to consider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8900" y="3581400"/>
            <a:ext cx="6400800" cy="2400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What tactical moves might be critical? 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n-US" altLang="x-none" sz="1600" b="1" i="1">
                <a:latin typeface="Times New Roman" charset="0"/>
              </a:rPr>
              <a:t>Offensive</a:t>
            </a:r>
            <a:r>
              <a:rPr lang="en-US" altLang="x-none" sz="1600">
                <a:latin typeface="Times New Roman" charset="0"/>
              </a:rPr>
              <a:t> – Decision-making (i.e., When to go for the winner?  What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          shot to use?  Shuttle placement?; Remembering to return to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          Base?)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Defensive</a:t>
            </a:r>
            <a:r>
              <a:rPr lang="en-US" altLang="x-none" sz="1600">
                <a:latin typeface="Times New Roman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       court).  Maintain/return to base pos.?</a:t>
            </a:r>
            <a:r>
              <a:rPr lang="en-US" altLang="x-none" sz="1800">
                <a:latin typeface="Times New Roman" charset="0"/>
              </a:rPr>
              <a:t> 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Both</a:t>
            </a:r>
            <a:r>
              <a:rPr lang="en-US" altLang="x-none" sz="1600">
                <a:latin typeface="Times New Roman" charset="0"/>
              </a:rPr>
              <a:t> – Seeing your opponents’ moves; Recognizing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strengths and weaknesses; Anticipate their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actions.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138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ahead</a:t>
            </a:r>
            <a:r>
              <a:rPr lang="en-US" altLang="x-none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behind</a:t>
            </a:r>
            <a:r>
              <a:rPr lang="en-US" altLang="x-none" sz="1600">
                <a:latin typeface="Times New Roman" charset="0"/>
              </a:rPr>
              <a:t> –  More or less aggressive attack? Go for more risky shots? 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seem to be the stronger areas of play of the opponents?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Which shots seem to cause more difficulty for the opponents?</a:t>
            </a:r>
            <a:r>
              <a:rPr lang="en-US" altLang="x-none" sz="2000" b="1" i="1">
                <a:latin typeface="Times New Roman" charset="0"/>
              </a:rPr>
              <a:t> 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04800"/>
            <a:ext cx="6172200" cy="6858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304800" y="4800600"/>
            <a:ext cx="62484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600" b="1">
                <a:latin typeface="Times New Roman" charset="0"/>
              </a:rPr>
              <a:t>Basic Badminton rules in effect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  Best of 3 Games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  Rally Scoring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  Games go to 10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  Match is tied @ 1 game each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  Game 3:  Lin Dan leading 7 to 5</a:t>
            </a:r>
          </a:p>
          <a:p>
            <a:pPr eaLnBrk="1" hangingPunct="1"/>
            <a:r>
              <a:rPr lang="en-US" altLang="x-none" sz="1600" b="1">
                <a:latin typeface="Times New Roman" charset="0"/>
              </a:rPr>
              <a:t>	  Gade has the serve</a:t>
            </a:r>
            <a:endParaRPr lang="en-GB" altLang="x-none" sz="1600" b="1">
              <a:latin typeface="Times New Roman" charset="0"/>
            </a:endParaRPr>
          </a:p>
        </p:txBody>
      </p:sp>
      <p:sp>
        <p:nvSpPr>
          <p:cNvPr id="15364" name="Rectangle 8"/>
          <p:cNvSpPr>
            <a:spLocks noChangeArrowheads="1"/>
          </p:cNvSpPr>
          <p:nvPr/>
        </p:nvSpPr>
        <p:spPr bwMode="auto">
          <a:xfrm>
            <a:off x="152400" y="4876800"/>
            <a:ext cx="6553200" cy="26670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512763" y="838200"/>
            <a:ext cx="57721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Men’s Singles Badminton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World Championship Final </a:t>
            </a:r>
          </a:p>
          <a:p>
            <a:pPr algn="ctr" eaLnBrk="1" hangingPunct="1"/>
            <a:endParaRPr lang="en-US" altLang="x-none" sz="2800" b="1">
              <a:latin typeface="Times New Roman" charset="0"/>
            </a:endParaRP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Peter Gade (Den.) vs. Lin Dan (Chi.)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30313" y="28067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49713" y="28067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5369" name="TextBox 11"/>
          <p:cNvSpPr txBox="1">
            <a:spLocks noChangeArrowheads="1"/>
          </p:cNvSpPr>
          <p:nvPr/>
        </p:nvSpPr>
        <p:spPr bwMode="auto">
          <a:xfrm>
            <a:off x="228600" y="7826375"/>
            <a:ext cx="6324600" cy="7080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 i="1">
                <a:solidFill>
                  <a:srgbClr val="FF0000"/>
                </a:solidFill>
                <a:latin typeface="Times New Roman" charset="0"/>
              </a:rPr>
              <a:t>If time permits, play out the scenario three times . . . </a:t>
            </a:r>
          </a:p>
          <a:p>
            <a:pPr algn="ctr" eaLnBrk="1" hangingPunct="1"/>
            <a:r>
              <a:rPr lang="en-US" altLang="x-none" sz="2000" b="1" i="1">
                <a:solidFill>
                  <a:srgbClr val="FF0000"/>
                </a:solidFill>
                <a:latin typeface="Times New Roman" charset="0"/>
              </a:rPr>
              <a:t>Like a “best of three.” 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Singles play . . . Questions to consider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138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ahead</a:t>
            </a:r>
            <a:r>
              <a:rPr lang="en-US" altLang="x-none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behind</a:t>
            </a:r>
            <a:r>
              <a:rPr lang="en-US" altLang="x-none" sz="1600">
                <a:latin typeface="Times New Roman" charset="0"/>
              </a:rPr>
              <a:t> –  More or less aggressive attack? Go for more risky shots?  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seem to be the stronger areas of play of the opponent?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Which shots seem to cause more difficulty for the opponent?</a:t>
            </a:r>
            <a:r>
              <a:rPr lang="en-US" altLang="x-none" sz="2000" b="1" i="1">
                <a:latin typeface="Times New Roman" charset="0"/>
              </a:rPr>
              <a:t> </a:t>
            </a:r>
          </a:p>
        </p:txBody>
      </p: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6390" name="Text Box 3"/>
          <p:cNvSpPr txBox="1">
            <a:spLocks noChangeArrowheads="1"/>
          </p:cNvSpPr>
          <p:nvPr/>
        </p:nvSpPr>
        <p:spPr bwMode="auto">
          <a:xfrm>
            <a:off x="88900" y="3581400"/>
            <a:ext cx="6400800" cy="2400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What tactical moves might be critical? 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n-US" altLang="x-none" sz="1600" b="1" i="1">
                <a:latin typeface="Times New Roman" charset="0"/>
              </a:rPr>
              <a:t>Offensive</a:t>
            </a:r>
            <a:r>
              <a:rPr lang="en-US" altLang="x-none" sz="1600">
                <a:latin typeface="Times New Roman" charset="0"/>
              </a:rPr>
              <a:t> – Decision-making (i.e., When to go for the winner?  What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          shot to use?  Shuttle placement?; Remembering to return to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          Base?)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Defensive</a:t>
            </a:r>
            <a:r>
              <a:rPr lang="en-US" altLang="x-none" sz="1600">
                <a:latin typeface="Times New Roman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       court).  Maintain/return to base pos.?</a:t>
            </a:r>
            <a:r>
              <a:rPr lang="en-US" altLang="x-none" sz="1800">
                <a:latin typeface="Times New Roman" charset="0"/>
              </a:rPr>
              <a:t> 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Both</a:t>
            </a:r>
            <a:r>
              <a:rPr lang="en-US" altLang="x-none" sz="1600">
                <a:latin typeface="Times New Roman" charset="0"/>
              </a:rPr>
              <a:t> – Seeing your opponent’s moves; Recognizing the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strengths and weaknesses; Anticipate his/her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actions.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55600"/>
            <a:ext cx="6172200" cy="7874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04800" y="4572000"/>
            <a:ext cx="6248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Badminton rules in effect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Best of 3 games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Rally Scoring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Games go to 10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Martin is up 1 game to none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Game two score:  Martin 7 – Ruina 7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Ruina has the serve 	</a:t>
            </a:r>
            <a:endParaRPr lang="en-GB" altLang="x-none" sz="1800" b="1">
              <a:latin typeface="Times New Roman" charset="0"/>
            </a:endParaRPr>
          </a:p>
        </p:txBody>
      </p:sp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152400" y="4572000"/>
            <a:ext cx="6553200" cy="30480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7413" name="Rectangle 9"/>
          <p:cNvSpPr>
            <a:spLocks noChangeArrowheads="1"/>
          </p:cNvSpPr>
          <p:nvPr/>
        </p:nvSpPr>
        <p:spPr bwMode="auto">
          <a:xfrm>
            <a:off x="361950" y="958850"/>
            <a:ext cx="60737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Ladies Singles Badminton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World Championship Final </a:t>
            </a:r>
            <a:endParaRPr lang="en-US" altLang="x-none" sz="1800" b="1">
              <a:latin typeface="Times New Roman" charset="0"/>
            </a:endParaRP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b="1">
                <a:latin typeface="Times New Roman" charset="0"/>
              </a:rPr>
              <a:t>Camilla Martin (Den.) vs. Gong Ruina (Chi.)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30313" y="2667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49713" y="2667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7417" name="TextBox 11"/>
          <p:cNvSpPr txBox="1">
            <a:spLocks noChangeArrowheads="1"/>
          </p:cNvSpPr>
          <p:nvPr/>
        </p:nvSpPr>
        <p:spPr bwMode="auto">
          <a:xfrm>
            <a:off x="228600" y="7772400"/>
            <a:ext cx="6324600" cy="7080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 i="1">
                <a:solidFill>
                  <a:srgbClr val="FF0000"/>
                </a:solidFill>
                <a:latin typeface="Times New Roman" charset="0"/>
              </a:rPr>
              <a:t>If time permits, play out the scenario three times . . . </a:t>
            </a:r>
          </a:p>
          <a:p>
            <a:pPr algn="ctr" eaLnBrk="1" hangingPunct="1"/>
            <a:r>
              <a:rPr lang="en-US" altLang="x-none" sz="2000" b="1" i="1">
                <a:solidFill>
                  <a:srgbClr val="FF0000"/>
                </a:solidFill>
                <a:latin typeface="Times New Roman" charset="0"/>
              </a:rPr>
              <a:t>Like a “best of three.” 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Singles play . . . Questions to consider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138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ahead</a:t>
            </a:r>
            <a:r>
              <a:rPr lang="en-US" altLang="x-none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behind</a:t>
            </a:r>
            <a:r>
              <a:rPr lang="en-US" altLang="x-none" sz="1600">
                <a:latin typeface="Times New Roman" charset="0"/>
              </a:rPr>
              <a:t> –  More or less aggressive attack? Go for more risky shots?  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seem to be the stronger areas of play of the opponent?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Which shots seem to cause more difficulty for the opponent?</a:t>
            </a:r>
            <a:r>
              <a:rPr lang="en-US" altLang="x-none" sz="2000" b="1" i="1">
                <a:latin typeface="Times New Roman" charset="0"/>
              </a:rPr>
              <a:t> 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18438" name="Text Box 3"/>
          <p:cNvSpPr txBox="1">
            <a:spLocks noChangeArrowheads="1"/>
          </p:cNvSpPr>
          <p:nvPr/>
        </p:nvSpPr>
        <p:spPr bwMode="auto">
          <a:xfrm>
            <a:off x="88900" y="3581400"/>
            <a:ext cx="6400800" cy="2400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What tactical moves might be critical? 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n-US" altLang="x-none" sz="1600" b="1" i="1">
                <a:latin typeface="Times New Roman" charset="0"/>
              </a:rPr>
              <a:t>Offensive</a:t>
            </a:r>
            <a:r>
              <a:rPr lang="en-US" altLang="x-none" sz="1600">
                <a:latin typeface="Times New Roman" charset="0"/>
              </a:rPr>
              <a:t> – Decision-making (i.e., When to go for the winner?  What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          shot to use?  Shuttle placement?; Remembering to return to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          Base?)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Defensive</a:t>
            </a:r>
            <a:r>
              <a:rPr lang="en-US" altLang="x-none" sz="1600">
                <a:latin typeface="Times New Roman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       court).  Maintain/return to base pos.?</a:t>
            </a:r>
            <a:r>
              <a:rPr lang="en-US" altLang="x-none" sz="1800">
                <a:latin typeface="Times New Roman" charset="0"/>
              </a:rPr>
              <a:t> 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Both</a:t>
            </a:r>
            <a:r>
              <a:rPr lang="en-US" altLang="x-none" sz="1600">
                <a:latin typeface="Times New Roman" charset="0"/>
              </a:rPr>
              <a:t> – Seeing your opponent’s moves; Recognizing the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strengths and weaknesses; Anticipate his/her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actions.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4800"/>
            <a:ext cx="6172200" cy="6096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</a:t>
            </a: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304800" y="4724400"/>
            <a:ext cx="6248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Badminton rules in effect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Best of 3 games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Rally Scoring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Games go to 10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Match  is tied at 1 game each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Game 3 score:  Hidayat 3 – Hong 4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Hong has the serve after being down   0-4</a:t>
            </a:r>
          </a:p>
          <a:p>
            <a:pPr eaLnBrk="1" hangingPunct="1"/>
            <a:endParaRPr lang="en-GB" altLang="x-none" sz="1800" b="1">
              <a:latin typeface="Times New Roman" charset="0"/>
            </a:endParaRPr>
          </a:p>
        </p:txBody>
      </p:sp>
      <p:sp>
        <p:nvSpPr>
          <p:cNvPr id="19460" name="Rectangle 8"/>
          <p:cNvSpPr>
            <a:spLocks noChangeArrowheads="1"/>
          </p:cNvSpPr>
          <p:nvPr/>
        </p:nvSpPr>
        <p:spPr bwMode="auto">
          <a:xfrm>
            <a:off x="152400" y="46482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19461" name="Rectangle 9"/>
          <p:cNvSpPr>
            <a:spLocks noChangeArrowheads="1"/>
          </p:cNvSpPr>
          <p:nvPr/>
        </p:nvSpPr>
        <p:spPr bwMode="auto">
          <a:xfrm>
            <a:off x="400050" y="976313"/>
            <a:ext cx="5997575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Men’s Singles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Olympic Final</a:t>
            </a:r>
            <a:endParaRPr lang="en-US" altLang="x-none" sz="1000" b="1">
              <a:latin typeface="Times New Roman" charset="0"/>
            </a:endParaRPr>
          </a:p>
          <a:p>
            <a:pPr algn="ctr" eaLnBrk="1" hangingPunct="1"/>
            <a:endParaRPr lang="en-US" altLang="x-none" sz="1400" b="1">
              <a:latin typeface="Times New Roman" charset="0"/>
            </a:endParaRPr>
          </a:p>
          <a:p>
            <a:pPr algn="ctr" eaLnBrk="1" hangingPunct="1"/>
            <a:r>
              <a:rPr lang="en-US" altLang="x-none" b="1">
                <a:latin typeface="Times New Roman" charset="0"/>
              </a:rPr>
              <a:t>Taufik Hidayat (Indo.) vs. Chen Hong (Chi.)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30313" y="2667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49713" y="2667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Player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Picture 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+mn-ea"/>
              </a:rPr>
              <a:t>Here</a:t>
            </a: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  <a:p>
            <a:pPr algn="ctr">
              <a:defRPr/>
            </a:pPr>
            <a:r>
              <a:rPr lang="en-US" dirty="0">
                <a:ea typeface="+mn-ea"/>
              </a:rPr>
              <a:t> 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Players’  Side</a:t>
            </a:r>
          </a:p>
        </p:txBody>
      </p:sp>
      <p:sp>
        <p:nvSpPr>
          <p:cNvPr id="19465" name="TextBox 11"/>
          <p:cNvSpPr txBox="1">
            <a:spLocks noChangeArrowheads="1"/>
          </p:cNvSpPr>
          <p:nvPr/>
        </p:nvSpPr>
        <p:spPr bwMode="auto">
          <a:xfrm>
            <a:off x="228600" y="8001000"/>
            <a:ext cx="6324600" cy="7080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 i="1">
                <a:solidFill>
                  <a:srgbClr val="FF0000"/>
                </a:solidFill>
                <a:latin typeface="Times New Roman" charset="0"/>
              </a:rPr>
              <a:t>If time permits, play out the scenario three times . . . </a:t>
            </a:r>
          </a:p>
          <a:p>
            <a:pPr algn="ctr" eaLnBrk="1" hangingPunct="1"/>
            <a:r>
              <a:rPr lang="en-US" altLang="x-none" sz="2000" b="1" i="1">
                <a:solidFill>
                  <a:srgbClr val="FF0000"/>
                </a:solidFill>
                <a:latin typeface="Times New Roman" charset="0"/>
              </a:rPr>
              <a:t>Like a “best of three.” 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54864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latin typeface="Times New Roman" charset="0"/>
              </a:rPr>
              <a:t>Action Fantasy Game</a:t>
            </a:r>
          </a:p>
          <a:p>
            <a:pPr algn="ctr" eaLnBrk="1" hangingPunct="1"/>
            <a:r>
              <a:rPr lang="en-US" altLang="x-none" sz="2800" b="1" i="1">
                <a:latin typeface="Times New Roman" charset="0"/>
              </a:rPr>
              <a:t>Singles play . . . Questions to consider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88900" y="2201863"/>
            <a:ext cx="6400800" cy="1138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ahead</a:t>
            </a:r>
            <a:r>
              <a:rPr lang="en-US" altLang="x-none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buClr>
                <a:schemeClr val="tx1"/>
              </a:buClr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	         </a:t>
            </a:r>
          </a:p>
          <a:p>
            <a:pPr eaLnBrk="1" hangingPunct="1">
              <a:buClr>
                <a:schemeClr val="tx1"/>
              </a:buClr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 </a:t>
            </a:r>
            <a:r>
              <a:rPr lang="en-US" altLang="x-none" sz="1600" b="1" i="1">
                <a:latin typeface="Times New Roman" charset="0"/>
              </a:rPr>
              <a:t>If behind</a:t>
            </a:r>
            <a:r>
              <a:rPr lang="en-US" altLang="x-none" sz="1600">
                <a:latin typeface="Times New Roman" charset="0"/>
              </a:rPr>
              <a:t> –  More or less aggressive attack? Go for more risky shots?  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114300" y="61722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Ask yourselves: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will the opponent’s game plan most likely be?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should you focus on? </a:t>
            </a:r>
          </a:p>
          <a:p>
            <a:pPr eaLnBrk="1" hangingPunct="1"/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What seem to be the stronger areas of play of the opponent? </a:t>
            </a:r>
          </a:p>
          <a:p>
            <a:pPr eaLnBrk="1" hangingPunct="1">
              <a:buFontTx/>
              <a:buChar char="•"/>
            </a:pPr>
            <a:endParaRPr lang="en-US" altLang="x-none" sz="1600">
              <a:latin typeface="Times New Roman" charset="0"/>
            </a:endParaRPr>
          </a:p>
          <a:p>
            <a:pPr eaLnBrk="1" hangingPunct="1">
              <a:buFontTx/>
              <a:buChar char="•"/>
            </a:pPr>
            <a:r>
              <a:rPr lang="en-US" altLang="x-none" sz="1600">
                <a:latin typeface="Times New Roman" charset="0"/>
              </a:rPr>
              <a:t>Which shots seem to cause more difficulty for the opponent?</a:t>
            </a:r>
            <a:r>
              <a:rPr lang="en-US" altLang="x-none" sz="2000" b="1" i="1">
                <a:latin typeface="Times New Roman" charset="0"/>
              </a:rPr>
              <a:t> </a:t>
            </a: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3676650" y="920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>
                <a:latin typeface="Calibri" charset="0"/>
              </a:rPr>
              <a:t>Teacher / Team Coach Side</a:t>
            </a:r>
          </a:p>
        </p:txBody>
      </p:sp>
      <p:sp>
        <p:nvSpPr>
          <p:cNvPr id="20486" name="Text Box 3"/>
          <p:cNvSpPr txBox="1">
            <a:spLocks noChangeArrowheads="1"/>
          </p:cNvSpPr>
          <p:nvPr/>
        </p:nvSpPr>
        <p:spPr bwMode="auto">
          <a:xfrm>
            <a:off x="88900" y="3581400"/>
            <a:ext cx="6400800" cy="24003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latin typeface="Times New Roman" charset="0"/>
              </a:rPr>
              <a:t>What tactical moves might be critical? </a:t>
            </a:r>
            <a:r>
              <a:rPr lang="en-US" altLang="x-none" sz="1800" b="1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Char char="v"/>
            </a:pPr>
            <a:r>
              <a:rPr lang="en-US" altLang="x-none" sz="1600">
                <a:latin typeface="Times New Roman" charset="0"/>
              </a:rPr>
              <a:t>  </a:t>
            </a:r>
            <a:r>
              <a:rPr lang="en-US" altLang="x-none" sz="1600" b="1" i="1">
                <a:latin typeface="Times New Roman" charset="0"/>
              </a:rPr>
              <a:t>Offensive</a:t>
            </a:r>
            <a:r>
              <a:rPr lang="en-US" altLang="x-none" sz="1600">
                <a:latin typeface="Times New Roman" charset="0"/>
              </a:rPr>
              <a:t> – Decision-making (i.e., When to go for the winner?  What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          shot to use?  Shuttle placement?; Remembering to return to</a:t>
            </a:r>
          </a:p>
          <a:p>
            <a:pPr eaLnBrk="1" hangingPunct="1"/>
            <a:r>
              <a:rPr lang="en-US" altLang="x-none" sz="1600">
                <a:latin typeface="Times New Roman" charset="0"/>
              </a:rPr>
              <a:t>                           Base?) </a:t>
            </a:r>
            <a:endParaRPr lang="en-US" altLang="x-none" sz="12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Defensive</a:t>
            </a:r>
            <a:r>
              <a:rPr lang="en-US" altLang="x-none" sz="1600">
                <a:latin typeface="Times New Roman" charset="0"/>
              </a:rPr>
              <a:t> – Decision making (i.e., Where to move, covering the entire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       court).  Maintain/return to base pos.?</a:t>
            </a:r>
            <a:r>
              <a:rPr lang="en-US" altLang="x-none" sz="1800">
                <a:latin typeface="Times New Roman" charset="0"/>
              </a:rPr>
              <a:t> </a:t>
            </a:r>
            <a:endParaRPr lang="en-US" altLang="x-none" sz="1600">
              <a:latin typeface="Times New Roman" charset="0"/>
            </a:endParaRPr>
          </a:p>
          <a:p>
            <a:pPr eaLnBrk="1" hangingPunct="1">
              <a:buFont typeface="Wingdings" charset="2"/>
              <a:buChar char="v"/>
            </a:pPr>
            <a:r>
              <a:rPr lang="en-US" altLang="x-none" sz="1600" b="1" i="1">
                <a:latin typeface="Times New Roman" charset="0"/>
              </a:rPr>
              <a:t>  Both</a:t>
            </a:r>
            <a:r>
              <a:rPr lang="en-US" altLang="x-none" sz="1600">
                <a:latin typeface="Times New Roman" charset="0"/>
              </a:rPr>
              <a:t> – Seeing your opponent’s moves; Recognizing the opponent’s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strengths and weaknesses; Anticipate his/her possible next</a:t>
            </a:r>
          </a:p>
          <a:p>
            <a:pPr eaLnBrk="1" hangingPunct="1">
              <a:buFont typeface="Wingdings" charset="2"/>
              <a:buNone/>
            </a:pPr>
            <a:r>
              <a:rPr lang="en-US" altLang="x-none" sz="1600">
                <a:latin typeface="Times New Roman" charset="0"/>
              </a:rPr>
              <a:t>                   actions.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27000"/>
            <a:ext cx="6172200" cy="1143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  <a:t>Action Fantasy Game</a:t>
            </a:r>
            <a:br>
              <a:rPr lang="en-US" altLang="x-none" sz="3200" b="1" i="1">
                <a:solidFill>
                  <a:srgbClr val="FF0000"/>
                </a:solidFill>
                <a:latin typeface="Times New Roman" charset="0"/>
              </a:rPr>
            </a:br>
            <a:endParaRPr lang="en-GB" altLang="x-none" sz="4000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04800" y="4572000"/>
            <a:ext cx="6248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800" b="1" i="1">
                <a:latin typeface="Times New Roman" charset="0"/>
              </a:rPr>
              <a:t>Rules: </a:t>
            </a:r>
            <a:r>
              <a:rPr lang="en-US" altLang="x-none" sz="1800" b="1">
                <a:latin typeface="Times New Roman" charset="0"/>
              </a:rPr>
              <a:t>Basic Badminton rules in effect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Best of 3 games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Rally Scoring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Games go to 10</a:t>
            </a:r>
          </a:p>
          <a:p>
            <a:pPr eaLnBrk="1" hangingPunct="1"/>
            <a:endParaRPr lang="en-US" altLang="x-none" sz="1800" b="1">
              <a:latin typeface="Times New Roman" charset="0"/>
            </a:endParaRPr>
          </a:p>
          <a:p>
            <a:pPr eaLnBrk="1" hangingPunct="1"/>
            <a:r>
              <a:rPr lang="en-US" altLang="x-none" sz="2800" b="1" i="1">
                <a:latin typeface="Times New Roman" charset="0"/>
              </a:rPr>
              <a:t>Game Status: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Lundegaard Hansen  &amp;  Eriksen are up 1 game to 0 	  Game 2 score: 7 – 7</a:t>
            </a:r>
          </a:p>
          <a:p>
            <a:pPr eaLnBrk="1" hangingPunct="1"/>
            <a:r>
              <a:rPr lang="en-US" altLang="x-none" sz="1800" b="1">
                <a:latin typeface="Times New Roman" charset="0"/>
              </a:rPr>
              <a:t>	  Larsen &amp; Vittinghus have the serve</a:t>
            </a:r>
          </a:p>
          <a:p>
            <a:pPr eaLnBrk="1" hangingPunct="1"/>
            <a:endParaRPr lang="en-GB" altLang="x-none" sz="1800" b="1">
              <a:latin typeface="Times New Roman" charset="0"/>
            </a:endParaRP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152400" y="4495800"/>
            <a:ext cx="655320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 sz="1800"/>
          </a:p>
        </p:txBody>
      </p:sp>
      <p:sp>
        <p:nvSpPr>
          <p:cNvPr id="21509" name="Rectangle 9"/>
          <p:cNvSpPr>
            <a:spLocks noChangeArrowheads="1"/>
          </p:cNvSpPr>
          <p:nvPr/>
        </p:nvSpPr>
        <p:spPr bwMode="auto">
          <a:xfrm>
            <a:off x="1600200" y="698500"/>
            <a:ext cx="3597275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>
                <a:latin typeface="Times New Roman" charset="0"/>
              </a:rPr>
              <a:t>Men’s Doubles 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World Championship</a:t>
            </a:r>
          </a:p>
          <a:p>
            <a:pPr algn="ctr" eaLnBrk="1" hangingPunct="1"/>
            <a:r>
              <a:rPr lang="en-US" altLang="x-none" sz="2800" b="1">
                <a:latin typeface="Times New Roman" charset="0"/>
              </a:rPr>
              <a:t>Semi-Finals</a:t>
            </a:r>
          </a:p>
          <a:p>
            <a:pPr algn="ctr" eaLnBrk="1" hangingPunct="1"/>
            <a:endParaRPr lang="en-US" altLang="x-none" sz="2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Martin Lundgaard Hansen (Den.)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&amp; Jens Eriksen (Den/)</a:t>
            </a:r>
          </a:p>
          <a:p>
            <a:pPr algn="ctr" eaLnBrk="1" hangingPunct="1"/>
            <a:endParaRPr lang="en-US" altLang="x-none" sz="1800" b="1">
              <a:latin typeface="Times New Roman" charset="0"/>
            </a:endParaRP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vs.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 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Poul Erik Hoyer Larsen (Den.) </a:t>
            </a:r>
          </a:p>
          <a:p>
            <a:pPr algn="ctr" eaLnBrk="1" hangingPunct="1"/>
            <a:r>
              <a:rPr lang="en-US" altLang="x-none" sz="1800" b="1">
                <a:latin typeface="Times New Roman" charset="0"/>
              </a:rPr>
              <a:t>&amp; Hans-Kristian Vittinghus (Den.)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3513" y="2286000"/>
            <a:ext cx="1512887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Players’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Picture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Here</a:t>
            </a:r>
          </a:p>
          <a:p>
            <a:pPr algn="ctr" eaLnBrk="1" hangingPunct="1"/>
            <a:endParaRPr lang="en-US" altLang="x-none" sz="1800"/>
          </a:p>
          <a:p>
            <a:pPr algn="ctr" eaLnBrk="1" hangingPunct="1"/>
            <a:endParaRPr lang="en-US" altLang="x-none" sz="1800"/>
          </a:p>
          <a:p>
            <a:pPr algn="ctr" eaLnBrk="1" hangingPunct="1"/>
            <a:r>
              <a:rPr lang="en-US" altLang="x-none" sz="180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81600" y="2286000"/>
            <a:ext cx="1512888" cy="17541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Players’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Picture </a:t>
            </a:r>
          </a:p>
          <a:p>
            <a:pPr algn="ctr" eaLnBrk="1" hangingPunct="1"/>
            <a:r>
              <a:rPr lang="en-US" altLang="x-none" sz="1800">
                <a:solidFill>
                  <a:srgbClr val="7F7F7F"/>
                </a:solidFill>
              </a:rPr>
              <a:t>Here</a:t>
            </a:r>
          </a:p>
          <a:p>
            <a:pPr algn="ctr" eaLnBrk="1" hangingPunct="1"/>
            <a:endParaRPr lang="en-US" altLang="x-none" sz="1800"/>
          </a:p>
          <a:p>
            <a:pPr algn="ctr" eaLnBrk="1" hangingPunct="1"/>
            <a:endParaRPr lang="en-US" altLang="x-none" sz="1800"/>
          </a:p>
          <a:p>
            <a:pPr algn="ctr" eaLnBrk="1" hangingPunct="1"/>
            <a:r>
              <a:rPr lang="en-US" altLang="x-none" sz="1800"/>
              <a:t> </a:t>
            </a:r>
          </a:p>
        </p:txBody>
      </p:sp>
      <p:sp>
        <p:nvSpPr>
          <p:cNvPr id="21512" name="TextBox 11"/>
          <p:cNvSpPr txBox="1">
            <a:spLocks noChangeArrowheads="1"/>
          </p:cNvSpPr>
          <p:nvPr/>
        </p:nvSpPr>
        <p:spPr bwMode="auto">
          <a:xfrm>
            <a:off x="228600" y="7902575"/>
            <a:ext cx="6324600" cy="7080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 i="1">
                <a:solidFill>
                  <a:srgbClr val="FF0000"/>
                </a:solidFill>
                <a:latin typeface="Times New Roman" charset="0"/>
              </a:rPr>
              <a:t>If time permits, play out the scenario three times . . . </a:t>
            </a:r>
          </a:p>
          <a:p>
            <a:pPr algn="ctr" eaLnBrk="1" hangingPunct="1"/>
            <a:r>
              <a:rPr lang="en-US" altLang="x-none" sz="2000" b="1" i="1">
                <a:solidFill>
                  <a:srgbClr val="FF0000"/>
                </a:solidFill>
                <a:latin typeface="Times New Roman" charset="0"/>
              </a:rPr>
              <a:t>Like a “best of three.”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1287</TotalTime>
  <Words>1711</Words>
  <Application>Microsoft Office PowerPoint</Application>
  <PresentationFormat>On-screen Show (4:3)</PresentationFormat>
  <Paragraphs>339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Calibri</vt:lpstr>
      <vt:lpstr>Times New Roman</vt:lpstr>
      <vt:lpstr>Wingdings</vt:lpstr>
      <vt:lpstr>Default Design</vt:lpstr>
      <vt:lpstr>Action Fantasy Game </vt:lpstr>
      <vt:lpstr>PowerPoint Presentation</vt:lpstr>
      <vt:lpstr>Action Fantasy Game</vt:lpstr>
      <vt:lpstr>PowerPoint Presentation</vt:lpstr>
      <vt:lpstr>Action Fantasy Game</vt:lpstr>
      <vt:lpstr>PowerPoint Presentation</vt:lpstr>
      <vt:lpstr>Action Fantasy Game</vt:lpstr>
      <vt:lpstr>PowerPoint Presentation</vt:lpstr>
      <vt:lpstr>Action Fantasy Game </vt:lpstr>
      <vt:lpstr>PowerPoint Presentation</vt:lpstr>
      <vt:lpstr>Action Fantasy Game </vt:lpstr>
      <vt:lpstr>PowerPoint Presentation</vt:lpstr>
    </vt:vector>
  </TitlesOfParts>
  <Company>Arizona State University Polytechnic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Fantasy Game  Pan–American Games Semi Final </dc:title>
  <dc:creator>Information Technology</dc:creator>
  <cp:lastModifiedBy>Melissa Feld</cp:lastModifiedBy>
  <cp:revision>12</cp:revision>
  <dcterms:created xsi:type="dcterms:W3CDTF">2010-02-14T20:11:23Z</dcterms:created>
  <dcterms:modified xsi:type="dcterms:W3CDTF">2019-02-13T20:55:06Z</dcterms:modified>
</cp:coreProperties>
</file>