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67" r:id="rId2"/>
    <p:sldId id="258" r:id="rId3"/>
    <p:sldId id="303" r:id="rId4"/>
    <p:sldId id="310" r:id="rId5"/>
    <p:sldId id="311" r:id="rId6"/>
    <p:sldId id="306" r:id="rId7"/>
    <p:sldId id="307" r:id="rId8"/>
    <p:sldId id="291" r:id="rId9"/>
    <p:sldId id="302" r:id="rId10"/>
    <p:sldId id="304" r:id="rId11"/>
    <p:sldId id="305" r:id="rId12"/>
    <p:sldId id="308" r:id="rId13"/>
    <p:sldId id="309" r:id="rId14"/>
    <p:sldId id="295" r:id="rId15"/>
    <p:sldId id="312" r:id="rId16"/>
    <p:sldId id="296" r:id="rId17"/>
    <p:sldId id="298" r:id="rId18"/>
    <p:sldId id="292" r:id="rId19"/>
    <p:sldId id="299" r:id="rId20"/>
  </p:sldIdLst>
  <p:sldSz cx="6858000" cy="9144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8127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 varScale="1">
        <p:scale>
          <a:sx n="74" d="100"/>
          <a:sy n="74" d="100"/>
        </p:scale>
        <p:origin x="149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46DEA-A81B-A94E-9938-D90956A0282E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2675" y="1171575"/>
            <a:ext cx="2371725" cy="3162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8500"/>
            <a:ext cx="5661025" cy="36893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4D939-96DF-004B-9300-7DFC21159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6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4D939-96DF-004B-9300-7DFC21159C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04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84641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5813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1225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0462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61468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38317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4105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43902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10903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910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9529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95888" y="8878888"/>
            <a:ext cx="1905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9954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Team Practice Cards for conducting Team Practices in Flag Football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667000"/>
            <a:ext cx="6172200" cy="6034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en-GB" altLang="x-none" b="1" dirty="0">
                <a:latin typeface="Times New Roman" charset="0"/>
                <a:ea typeface="ＭＳ Ｐゴシック" charset="-128"/>
              </a:rPr>
              <a:t>Sample ways of creating games-based team practices: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 dirty="0">
                <a:latin typeface="Times New Roman" charset="0"/>
                <a:ea typeface="ＭＳ Ｐゴシック" charset="-128"/>
              </a:rPr>
              <a:t>Play a game!!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 dirty="0">
                <a:latin typeface="Times New Roman" charset="0"/>
                <a:ea typeface="ＭＳ Ｐゴシック" charset="-128"/>
              </a:rPr>
              <a:t>Modify the playing rules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 dirty="0">
                <a:latin typeface="Times New Roman" charset="0"/>
                <a:ea typeface="ＭＳ Ｐゴシック" charset="-128"/>
              </a:rPr>
              <a:t>Alter the size and shape of the playing area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Restrict players </a:t>
            </a:r>
            <a:r>
              <a:rPr lang="en-GB" altLang="x-none" b="1" smtClean="0">
                <a:latin typeface="Times New Roman" charset="0"/>
                <a:ea typeface="ＭＳ Ｐゴシック" charset="-128"/>
              </a:rPr>
              <a:t>movement/actions</a:t>
            </a:r>
            <a:endParaRPr lang="en-GB" altLang="x-none" b="1">
              <a:latin typeface="Times New Roman" charset="0"/>
              <a:ea typeface="ＭＳ Ｐゴシック" charset="-128"/>
            </a:endParaRPr>
          </a:p>
          <a:p>
            <a:pPr eaLnBrk="1" hangingPunct="1">
              <a:buFontTx/>
              <a:buAutoNum type="arabicPeriod"/>
            </a:pPr>
            <a:r>
              <a:rPr lang="en-GB" altLang="x-none" b="1" dirty="0">
                <a:latin typeface="Times New Roman" charset="0"/>
                <a:ea typeface="ＭＳ Ｐゴシック" charset="-128"/>
              </a:rPr>
              <a:t>Use differential scoring</a:t>
            </a:r>
          </a:p>
          <a:p>
            <a:pPr eaLnBrk="1" hangingPunct="1">
              <a:buFontTx/>
              <a:buNone/>
            </a:pPr>
            <a:endParaRPr lang="en-GB" altLang="x-none" b="1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6"/>
          <p:cNvSpPr txBox="1">
            <a:spLocks noChangeArrowheads="1"/>
          </p:cNvSpPr>
          <p:nvPr/>
        </p:nvSpPr>
        <p:spPr bwMode="auto">
          <a:xfrm>
            <a:off x="1143000" y="844550"/>
            <a:ext cx="451485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Five on Four – no pass rush </a:t>
            </a:r>
          </a:p>
        </p:txBody>
      </p:sp>
      <p:sp>
        <p:nvSpPr>
          <p:cNvPr id="22531" name="Text Box 33"/>
          <p:cNvSpPr txBox="1">
            <a:spLocks noChangeArrowheads="1"/>
          </p:cNvSpPr>
          <p:nvPr/>
        </p:nvSpPr>
        <p:spPr bwMode="auto">
          <a:xfrm>
            <a:off x="698500" y="1663700"/>
            <a:ext cx="5930900" cy="32924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Five on offense and four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Defensive players may not rush quarterback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not an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253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388"/>
            <a:ext cx="180975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 Box 33"/>
          <p:cNvSpPr txBox="1">
            <a:spLocks noChangeArrowheads="1"/>
          </p:cNvSpPr>
          <p:nvPr/>
        </p:nvSpPr>
        <p:spPr bwMode="auto">
          <a:xfrm>
            <a:off x="2057400" y="5241925"/>
            <a:ext cx="4572000" cy="3140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622550"/>
            <a:ext cx="6332537" cy="3238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500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Practice batting away/intercepting the pass. </a:t>
            </a:r>
          </a:p>
        </p:txBody>
      </p:sp>
      <p:pic>
        <p:nvPicPr>
          <p:cNvPr id="23558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75638"/>
            <a:ext cx="12192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Box 26"/>
          <p:cNvSpPr txBox="1">
            <a:spLocks noChangeArrowheads="1"/>
          </p:cNvSpPr>
          <p:nvPr/>
        </p:nvSpPr>
        <p:spPr bwMode="auto">
          <a:xfrm>
            <a:off x="2076450" y="457200"/>
            <a:ext cx="279717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Five on Four no pass rush</a:t>
            </a:r>
          </a:p>
        </p:txBody>
      </p:sp>
      <p:sp>
        <p:nvSpPr>
          <p:cNvPr id="23560" name="Text Box 2"/>
          <p:cNvSpPr txBox="1">
            <a:spLocks noChangeArrowheads="1"/>
          </p:cNvSpPr>
          <p:nvPr/>
        </p:nvSpPr>
        <p:spPr bwMode="auto">
          <a:xfrm>
            <a:off x="152400" y="6118225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6"/>
          <p:cNvSpPr txBox="1">
            <a:spLocks noChangeArrowheads="1"/>
          </p:cNvSpPr>
          <p:nvPr/>
        </p:nvSpPr>
        <p:spPr bwMode="auto">
          <a:xfrm>
            <a:off x="1092200" y="844550"/>
            <a:ext cx="461645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Four – no pass rush </a:t>
            </a:r>
          </a:p>
        </p:txBody>
      </p:sp>
      <p:sp>
        <p:nvSpPr>
          <p:cNvPr id="24579" name="Text Box 33"/>
          <p:cNvSpPr txBox="1">
            <a:spLocks noChangeArrowheads="1"/>
          </p:cNvSpPr>
          <p:nvPr/>
        </p:nvSpPr>
        <p:spPr bwMode="auto">
          <a:xfrm>
            <a:off x="698500" y="1663700"/>
            <a:ext cx="5930900" cy="2954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  <a:endParaRPr lang="en-US" altLang="x-none" sz="1600">
              <a:solidFill>
                <a:srgbClr val="FF3300"/>
              </a:solidFill>
            </a:endParaRP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may not rush quarterback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an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4583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388"/>
            <a:ext cx="180975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33"/>
          <p:cNvSpPr txBox="1">
            <a:spLocks noChangeArrowheads="1"/>
          </p:cNvSpPr>
          <p:nvPr/>
        </p:nvSpPr>
        <p:spPr bwMode="auto">
          <a:xfrm>
            <a:off x="2057400" y="4953000"/>
            <a:ext cx="4572000" cy="3140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52400" y="957263"/>
            <a:ext cx="6324600" cy="1354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5604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519363"/>
            <a:ext cx="6332537" cy="337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Practice batting away/intercepting the pass. </a:t>
            </a:r>
          </a:p>
        </p:txBody>
      </p:sp>
      <p:pic>
        <p:nvPicPr>
          <p:cNvPr id="2560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0075"/>
            <a:ext cx="129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26"/>
          <p:cNvSpPr txBox="1">
            <a:spLocks noChangeArrowheads="1"/>
          </p:cNvSpPr>
          <p:nvPr/>
        </p:nvSpPr>
        <p:spPr bwMode="auto">
          <a:xfrm>
            <a:off x="2076450" y="457200"/>
            <a:ext cx="279717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Five on Four no pass rush</a:t>
            </a:r>
          </a:p>
        </p:txBody>
      </p:sp>
      <p:sp>
        <p:nvSpPr>
          <p:cNvPr id="25608" name="Text Box 2"/>
          <p:cNvSpPr txBox="1">
            <a:spLocks noChangeArrowheads="1"/>
          </p:cNvSpPr>
          <p:nvPr/>
        </p:nvSpPr>
        <p:spPr bwMode="auto">
          <a:xfrm>
            <a:off x="152400" y="6137275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6"/>
          <p:cNvSpPr txBox="1">
            <a:spLocks noChangeArrowheads="1"/>
          </p:cNvSpPr>
          <p:nvPr/>
        </p:nvSpPr>
        <p:spPr bwMode="auto">
          <a:xfrm>
            <a:off x="2279650" y="844550"/>
            <a:ext cx="2260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3</a:t>
            </a:r>
            <a:r>
              <a:rPr lang="en-US" altLang="x-none" sz="2800" b="1" i="1" baseline="30000">
                <a:solidFill>
                  <a:srgbClr val="FF3300"/>
                </a:solidFill>
              </a:rPr>
              <a:t>rd</a:t>
            </a:r>
            <a:r>
              <a:rPr lang="en-US" altLang="x-none" sz="2800" b="1" i="1">
                <a:solidFill>
                  <a:srgbClr val="FF3300"/>
                </a:solidFill>
              </a:rPr>
              <a:t> And Long</a:t>
            </a:r>
          </a:p>
        </p:txBody>
      </p:sp>
      <p:sp>
        <p:nvSpPr>
          <p:cNvPr id="26627" name="Text Box 33"/>
          <p:cNvSpPr txBox="1">
            <a:spLocks noChangeArrowheads="1"/>
          </p:cNvSpPr>
          <p:nvPr/>
        </p:nvSpPr>
        <p:spPr bwMode="auto">
          <a:xfrm>
            <a:off x="457200" y="1511300"/>
            <a:ext cx="6172200" cy="2954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4 vs. 4 or 5 vs. 5 (Depends on team members present).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Each play is “3</a:t>
            </a:r>
            <a:r>
              <a:rPr lang="en-US" altLang="x-none" sz="1600" baseline="30000">
                <a:solidFill>
                  <a:srgbClr val="FF3300"/>
                </a:solidFill>
              </a:rPr>
              <a:t>rd</a:t>
            </a:r>
            <a:r>
              <a:rPr lang="en-US" altLang="x-none" sz="1600">
                <a:solidFill>
                  <a:srgbClr val="FF3300"/>
                </a:solidFill>
              </a:rPr>
              <a:t>. And long.”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and reaching 1</a:t>
            </a:r>
            <a:r>
              <a:rPr lang="en-US" altLang="x-none" sz="1600" baseline="30000">
                <a:solidFill>
                  <a:srgbClr val="FF3300"/>
                </a:solidFill>
              </a:rPr>
              <a:t>st</a:t>
            </a:r>
            <a:r>
              <a:rPr lang="en-US" altLang="x-none" sz="1600">
                <a:solidFill>
                  <a:srgbClr val="FF3300"/>
                </a:solidFill>
              </a:rPr>
              <a:t> down mark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Team with most points (offensive and defensive pts. Combined) wins game.</a:t>
            </a: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6631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56"/>
          <a:stretch>
            <a:fillRect/>
          </a:stretch>
        </p:blipFill>
        <p:spPr bwMode="auto">
          <a:xfrm>
            <a:off x="0" y="7924800"/>
            <a:ext cx="116681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 Box 33"/>
          <p:cNvSpPr txBox="1">
            <a:spLocks noChangeArrowheads="1"/>
          </p:cNvSpPr>
          <p:nvPr/>
        </p:nvSpPr>
        <p:spPr bwMode="auto">
          <a:xfrm>
            <a:off x="457200" y="5165725"/>
            <a:ext cx="6172200" cy="2555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need to get your team to focus on when to go for a longer or shorter pass.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3300"/>
                </a:solidFill>
              </a:rPr>
              <a:t>Each team gets five attempts in a row at 3</a:t>
            </a:r>
            <a:r>
              <a:rPr lang="en-US" altLang="x-none" sz="1600" baseline="30000">
                <a:solidFill>
                  <a:srgbClr val="FF3300"/>
                </a:solidFill>
              </a:rPr>
              <a:t>rd</a:t>
            </a:r>
            <a:r>
              <a:rPr lang="en-US" altLang="x-none" sz="1600">
                <a:solidFill>
                  <a:srgbClr val="FF3300"/>
                </a:solidFill>
              </a:rPr>
              <a:t> and long, regardless of the outcome of each play. 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152400" y="957263"/>
            <a:ext cx="6324600" cy="152241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With each play, focus on one aspect of the performance (e.g., footwork, or the quarterback’s decision or his/her passing technique).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7652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667000"/>
            <a:ext cx="6332537" cy="33162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sp>
        <p:nvSpPr>
          <p:cNvPr id="27654" name="Text Box 26"/>
          <p:cNvSpPr txBox="1">
            <a:spLocks noChangeArrowheads="1"/>
          </p:cNvSpPr>
          <p:nvPr/>
        </p:nvSpPr>
        <p:spPr bwMode="auto">
          <a:xfrm>
            <a:off x="2714625" y="457200"/>
            <a:ext cx="15208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3</a:t>
            </a:r>
            <a:r>
              <a:rPr lang="en-US" altLang="x-none" sz="1800" b="1" i="1" baseline="30000">
                <a:solidFill>
                  <a:srgbClr val="000000"/>
                </a:solidFill>
              </a:rPr>
              <a:t>rd</a:t>
            </a:r>
            <a:r>
              <a:rPr lang="en-US" altLang="x-none" sz="1800" b="1" i="1">
                <a:solidFill>
                  <a:srgbClr val="000000"/>
                </a:solidFill>
              </a:rPr>
              <a:t> And Long</a:t>
            </a:r>
          </a:p>
        </p:txBody>
      </p:sp>
      <p:sp>
        <p:nvSpPr>
          <p:cNvPr id="27655" name="Text Box 2"/>
          <p:cNvSpPr txBox="1">
            <a:spLocks noChangeArrowheads="1"/>
          </p:cNvSpPr>
          <p:nvPr/>
        </p:nvSpPr>
        <p:spPr bwMode="auto">
          <a:xfrm>
            <a:off x="152400" y="6137275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pic>
        <p:nvPicPr>
          <p:cNvPr id="27656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56"/>
          <a:stretch>
            <a:fillRect/>
          </a:stretch>
        </p:blipFill>
        <p:spPr bwMode="auto">
          <a:xfrm>
            <a:off x="5297488" y="4749800"/>
            <a:ext cx="11668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6"/>
          <p:cNvSpPr txBox="1">
            <a:spLocks noChangeArrowheads="1"/>
          </p:cNvSpPr>
          <p:nvPr/>
        </p:nvSpPr>
        <p:spPr bwMode="auto">
          <a:xfrm>
            <a:off x="2006600" y="844550"/>
            <a:ext cx="28067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“Getting By . . .”</a:t>
            </a:r>
          </a:p>
        </p:txBody>
      </p:sp>
      <p:sp>
        <p:nvSpPr>
          <p:cNvPr id="28675" name="Text Box 33"/>
          <p:cNvSpPr txBox="1">
            <a:spLocks noChangeArrowheads="1"/>
          </p:cNvSpPr>
          <p:nvPr/>
        </p:nvSpPr>
        <p:spPr bwMode="auto">
          <a:xfrm>
            <a:off x="457200" y="1511300"/>
            <a:ext cx="6172200" cy="36925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Game is played between 1 ball carrier vs. 1 defender.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Ball carrier tries to reach/cross goal line without going out-of-bounds; defender seek to grab ball carrier’s flag. No other physical contact allowed.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Play on field that is 10 or 15 yds. wide.  Length of play area can   vary (e.g.. 10-20 yds.).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Reaching the goal line = 1 pt.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Defender grabbing flag before goal line is reached or ball carrier steps out-of-bounce  = 1pt. for defender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person to 6 pts. wins game.  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209800" y="7088188"/>
            <a:ext cx="2895600" cy="990600"/>
          </a:xfrm>
          <a:prstGeom prst="rect">
            <a:avLst/>
          </a:prstGeom>
          <a:solidFill>
            <a:srgbClr val="9A8127"/>
          </a:solidFill>
          <a:ln w="15875" cap="rnd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0" name="TextBox 11"/>
          <p:cNvSpPr txBox="1">
            <a:spLocks noChangeArrowheads="1"/>
          </p:cNvSpPr>
          <p:nvPr/>
        </p:nvSpPr>
        <p:spPr bwMode="auto">
          <a:xfrm>
            <a:off x="2209800" y="7469188"/>
            <a:ext cx="444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O</a:t>
            </a:r>
            <a:r>
              <a:rPr lang="en-US" altLang="x-none" baseline="26000">
                <a:latin typeface="Wingdings" charset="2"/>
              </a:rPr>
              <a:t></a:t>
            </a:r>
            <a:endParaRPr lang="en-US" altLang="x-none" sz="1800" baseline="26000"/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2717800" y="7532688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D</a:t>
            </a:r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582863" y="7316788"/>
            <a:ext cx="1912937" cy="674687"/>
          </a:xfrm>
          <a:custGeom>
            <a:avLst/>
            <a:gdLst>
              <a:gd name="T0" fmla="*/ 0 w 1913467"/>
              <a:gd name="T1" fmla="*/ 333110 h 674511"/>
              <a:gd name="T2" fmla="*/ 220072 w 1913467"/>
              <a:gd name="T3" fmla="*/ 231483 h 674511"/>
              <a:gd name="T4" fmla="*/ 389359 w 1913467"/>
              <a:gd name="T5" fmla="*/ 95981 h 674511"/>
              <a:gd name="T6" fmla="*/ 541717 w 1913467"/>
              <a:gd name="T7" fmla="*/ 383923 h 674511"/>
              <a:gd name="T8" fmla="*/ 897218 w 1913467"/>
              <a:gd name="T9" fmla="*/ 621051 h 674511"/>
              <a:gd name="T10" fmla="*/ 1083433 w 1913467"/>
              <a:gd name="T11" fmla="*/ 62105 h 674511"/>
              <a:gd name="T12" fmla="*/ 1557435 w 1913467"/>
              <a:gd name="T13" fmla="*/ 248421 h 674511"/>
              <a:gd name="T14" fmla="*/ 1912937 w 1913467"/>
              <a:gd name="T15" fmla="*/ 197608 h 6745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13467"/>
              <a:gd name="T25" fmla="*/ 0 h 674511"/>
              <a:gd name="T26" fmla="*/ 1913467 w 1913467"/>
              <a:gd name="T27" fmla="*/ 674511 h 6745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13467" h="674511">
                <a:moveTo>
                  <a:pt x="0" y="333023"/>
                </a:moveTo>
                <a:cubicBezTo>
                  <a:pt x="77611" y="301978"/>
                  <a:pt x="155222" y="270934"/>
                  <a:pt x="220133" y="231423"/>
                </a:cubicBezTo>
                <a:cubicBezTo>
                  <a:pt x="285044" y="191912"/>
                  <a:pt x="335845" y="70556"/>
                  <a:pt x="389467" y="95956"/>
                </a:cubicBezTo>
                <a:cubicBezTo>
                  <a:pt x="443089" y="121356"/>
                  <a:pt x="457200" y="296334"/>
                  <a:pt x="541867" y="383823"/>
                </a:cubicBezTo>
                <a:cubicBezTo>
                  <a:pt x="626534" y="471312"/>
                  <a:pt x="807156" y="674511"/>
                  <a:pt x="897467" y="620889"/>
                </a:cubicBezTo>
                <a:cubicBezTo>
                  <a:pt x="987778" y="567267"/>
                  <a:pt x="973666" y="124178"/>
                  <a:pt x="1083733" y="62089"/>
                </a:cubicBezTo>
                <a:cubicBezTo>
                  <a:pt x="1193800" y="0"/>
                  <a:pt x="1419578" y="225778"/>
                  <a:pt x="1557867" y="248356"/>
                </a:cubicBezTo>
                <a:cubicBezTo>
                  <a:pt x="1696156" y="270934"/>
                  <a:pt x="1913467" y="197556"/>
                  <a:pt x="1913467" y="197556"/>
                </a:cubicBezTo>
              </a:path>
            </a:pathLst>
          </a:custGeom>
          <a:noFill/>
          <a:ln w="25400">
            <a:solidFill>
              <a:schemeClr val="accent1"/>
            </a:solidFill>
            <a:prstDash val="lgDash"/>
            <a:miter lim="800000"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838200" y="7175500"/>
            <a:ext cx="1249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O O O O O</a:t>
            </a: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838200" y="7697788"/>
            <a:ext cx="124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D D D D D</a:t>
            </a:r>
          </a:p>
        </p:txBody>
      </p: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rot="5400000">
            <a:off x="4609307" y="7582694"/>
            <a:ext cx="99060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2743200" y="7621588"/>
            <a:ext cx="63500" cy="193675"/>
          </a:xfrm>
          <a:custGeom>
            <a:avLst/>
            <a:gdLst>
              <a:gd name="T0" fmla="*/ 0 w 63499"/>
              <a:gd name="T1" fmla="*/ 193675 h 194733"/>
              <a:gd name="T2" fmla="*/ 59267 w 63499"/>
              <a:gd name="T3" fmla="*/ 105258 h 194733"/>
              <a:gd name="T4" fmla="*/ 25400 w 63499"/>
              <a:gd name="T5" fmla="*/ 0 h 194733"/>
              <a:gd name="T6" fmla="*/ 0 60000 65536"/>
              <a:gd name="T7" fmla="*/ 0 60000 65536"/>
              <a:gd name="T8" fmla="*/ 0 60000 65536"/>
              <a:gd name="T9" fmla="*/ 0 w 63499"/>
              <a:gd name="T10" fmla="*/ 0 h 194733"/>
              <a:gd name="T11" fmla="*/ 63499 w 63499"/>
              <a:gd name="T12" fmla="*/ 194733 h 1947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499" h="194733">
                <a:moveTo>
                  <a:pt x="0" y="194733"/>
                </a:moveTo>
                <a:cubicBezTo>
                  <a:pt x="27516" y="166511"/>
                  <a:pt x="55033" y="138289"/>
                  <a:pt x="59266" y="105833"/>
                </a:cubicBezTo>
                <a:cubicBezTo>
                  <a:pt x="63499" y="73378"/>
                  <a:pt x="25400" y="0"/>
                  <a:pt x="25400" y="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8687" name="TextBox 33"/>
          <p:cNvSpPr txBox="1">
            <a:spLocks noChangeArrowheads="1"/>
          </p:cNvSpPr>
          <p:nvPr/>
        </p:nvSpPr>
        <p:spPr bwMode="auto">
          <a:xfrm>
            <a:off x="4953000" y="8307388"/>
            <a:ext cx="1036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Goal line</a:t>
            </a:r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5160963" y="7578725"/>
            <a:ext cx="371475" cy="808038"/>
          </a:xfrm>
          <a:custGeom>
            <a:avLst/>
            <a:gdLst>
              <a:gd name="T0" fmla="*/ 354589 w 372534"/>
              <a:gd name="T1" fmla="*/ 808038 h 808566"/>
              <a:gd name="T2" fmla="*/ 312376 w 372534"/>
              <a:gd name="T3" fmla="*/ 135378 h 808566"/>
              <a:gd name="T4" fmla="*/ 0 w 372534"/>
              <a:gd name="T5" fmla="*/ 0 h 808566"/>
              <a:gd name="T6" fmla="*/ 0 60000 65536"/>
              <a:gd name="T7" fmla="*/ 0 60000 65536"/>
              <a:gd name="T8" fmla="*/ 0 60000 65536"/>
              <a:gd name="T9" fmla="*/ 0 w 372534"/>
              <a:gd name="T10" fmla="*/ 0 h 808566"/>
              <a:gd name="T11" fmla="*/ 372534 w 372534"/>
              <a:gd name="T12" fmla="*/ 808566 h 8085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534" h="808566">
                <a:moveTo>
                  <a:pt x="355600" y="808566"/>
                </a:moveTo>
                <a:cubicBezTo>
                  <a:pt x="364067" y="539396"/>
                  <a:pt x="372534" y="270227"/>
                  <a:pt x="313267" y="135466"/>
                </a:cubicBezTo>
                <a:cubicBezTo>
                  <a:pt x="254000" y="705"/>
                  <a:pt x="127000" y="352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cxnSp>
        <p:nvCxnSpPr>
          <p:cNvPr id="36" name="Straight Connector 35"/>
          <p:cNvCxnSpPr>
            <a:cxnSpLocks noChangeShapeType="1"/>
          </p:cNvCxnSpPr>
          <p:nvPr/>
        </p:nvCxnSpPr>
        <p:spPr bwMode="auto">
          <a:xfrm rot="5400000">
            <a:off x="1715294" y="7589044"/>
            <a:ext cx="9906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0" name="TextBox 36"/>
          <p:cNvSpPr txBox="1">
            <a:spLocks noChangeArrowheads="1"/>
          </p:cNvSpPr>
          <p:nvPr/>
        </p:nvSpPr>
        <p:spPr bwMode="auto">
          <a:xfrm>
            <a:off x="944563" y="6564313"/>
            <a:ext cx="1023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Start line</a:t>
            </a: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 rot="5175937" flipH="1">
            <a:off x="1910557" y="6788944"/>
            <a:ext cx="304800" cy="274637"/>
          </a:xfrm>
          <a:custGeom>
            <a:avLst/>
            <a:gdLst>
              <a:gd name="T0" fmla="*/ 290945 w 372534"/>
              <a:gd name="T1" fmla="*/ 274637 h 808566"/>
              <a:gd name="T2" fmla="*/ 256309 w 372534"/>
              <a:gd name="T3" fmla="*/ 46012 h 808566"/>
              <a:gd name="T4" fmla="*/ 0 w 372534"/>
              <a:gd name="T5" fmla="*/ 0 h 808566"/>
              <a:gd name="T6" fmla="*/ 0 60000 65536"/>
              <a:gd name="T7" fmla="*/ 0 60000 65536"/>
              <a:gd name="T8" fmla="*/ 0 60000 65536"/>
              <a:gd name="T9" fmla="*/ 0 w 372534"/>
              <a:gd name="T10" fmla="*/ 0 h 808566"/>
              <a:gd name="T11" fmla="*/ 372534 w 372534"/>
              <a:gd name="T12" fmla="*/ 808566 h 8085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534" h="808566">
                <a:moveTo>
                  <a:pt x="355600" y="808566"/>
                </a:moveTo>
                <a:cubicBezTo>
                  <a:pt x="364067" y="539396"/>
                  <a:pt x="372534" y="270227"/>
                  <a:pt x="313267" y="135466"/>
                </a:cubicBezTo>
                <a:cubicBezTo>
                  <a:pt x="254000" y="705"/>
                  <a:pt x="127000" y="352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8692" name="Text Box 33"/>
          <p:cNvSpPr txBox="1">
            <a:spLocks noChangeArrowheads="1"/>
          </p:cNvSpPr>
          <p:nvPr/>
        </p:nvSpPr>
        <p:spPr bwMode="auto">
          <a:xfrm>
            <a:off x="457200" y="5368925"/>
            <a:ext cx="6172200" cy="1108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variations: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Ball carrier starts with back to field.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Defender starts at goal line or midfield or at 5 yds from start line.  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6024563"/>
            <a:ext cx="6324600" cy="2662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ask:</a:t>
            </a:r>
          </a:p>
          <a:p>
            <a:pPr eaLnBrk="1" hangingPunct="1"/>
            <a:r>
              <a:rPr lang="en-US" altLang="x-none" sz="1500" b="1"/>
              <a:t>Ball carrier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do you focus 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fake moves by the defender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might a spin move be effective to use? </a:t>
            </a:r>
          </a:p>
          <a:p>
            <a:pPr eaLnBrk="1" hangingPunct="1"/>
            <a:endParaRPr lang="en-US" altLang="x-none" sz="700"/>
          </a:p>
          <a:p>
            <a:pPr eaLnBrk="1" hangingPunct="1"/>
            <a:r>
              <a:rPr lang="en-US" altLang="x-none" sz="1500" b="1"/>
              <a:t>Defender: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How can you keep the ball carrier in front of you?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Where do you focus?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might be distracting moves by the ball carrier?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would be the better time to go for the flag grab?  Which flag?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With each trial, focus on one aspect of the performance (e.g., footwork).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209800" y="457200"/>
            <a:ext cx="18732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“Getting By . . .”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52400" y="35052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000000"/>
                </a:solidFill>
              </a:rPr>
              <a:t>Focus of Practice Game: </a:t>
            </a:r>
          </a:p>
          <a:p>
            <a:pPr eaLnBrk="1" hangingPunct="1"/>
            <a:r>
              <a:rPr lang="en-US" altLang="x-none" sz="2000" b="1" i="1">
                <a:solidFill>
                  <a:srgbClr val="000000"/>
                </a:solidFill>
              </a:rPr>
              <a:t>Ball Carrier: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Practice footwork; use of fake moves, spin moves; quickness.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Vary your moves.</a:t>
            </a:r>
          </a:p>
          <a:p>
            <a:pPr eaLnBrk="1" hangingPunct="1"/>
            <a:endParaRPr lang="en-US" altLang="x-none" sz="1000">
              <a:solidFill>
                <a:srgbClr val="000000"/>
              </a:solidFill>
            </a:endParaRPr>
          </a:p>
          <a:p>
            <a:pPr eaLnBrk="1" hangingPunct="1"/>
            <a:r>
              <a:rPr lang="en-US" altLang="x-none" sz="2000" b="1" i="1">
                <a:solidFill>
                  <a:srgbClr val="000000"/>
                </a:solidFill>
              </a:rPr>
              <a:t>Defender: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Reading the receivers’ moves.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Maintaining close contact with receiver; footwork.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Grabbing flag.</a:t>
            </a:r>
          </a:p>
        </p:txBody>
      </p:sp>
      <p:sp>
        <p:nvSpPr>
          <p:cNvPr id="29704" name="Text Box 33"/>
          <p:cNvSpPr txBox="1">
            <a:spLocks noChangeArrowheads="1"/>
          </p:cNvSpPr>
          <p:nvPr/>
        </p:nvSpPr>
        <p:spPr bwMode="auto">
          <a:xfrm>
            <a:off x="152400" y="2438400"/>
            <a:ext cx="6324600" cy="8921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000000"/>
                </a:solidFill>
              </a:rPr>
              <a:t>Organization: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Within your team, each two some takes a turn; then lines up on other side of play area.  Once each twosome has gone you go the other way.  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6"/>
          <p:cNvSpPr txBox="1">
            <a:spLocks noChangeArrowheads="1"/>
          </p:cNvSpPr>
          <p:nvPr/>
        </p:nvSpPr>
        <p:spPr bwMode="auto">
          <a:xfrm>
            <a:off x="2524125" y="844550"/>
            <a:ext cx="177165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Flag grab</a:t>
            </a:r>
          </a:p>
        </p:txBody>
      </p:sp>
      <p:sp>
        <p:nvSpPr>
          <p:cNvPr id="30723" name="Text Box 33"/>
          <p:cNvSpPr txBox="1">
            <a:spLocks noChangeArrowheads="1"/>
          </p:cNvSpPr>
          <p:nvPr/>
        </p:nvSpPr>
        <p:spPr bwMode="auto">
          <a:xfrm>
            <a:off x="698500" y="1511300"/>
            <a:ext cx="5930900" cy="2032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All team members participate at once inside a 15 by 15 yds. square.  </a:t>
            </a:r>
          </a:p>
          <a:p>
            <a:pPr eaLnBrk="1" hangingPunct="1"/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Over 30 secs., the goal is to grab as many flags from the other players. </a:t>
            </a:r>
          </a:p>
          <a:p>
            <a:pPr eaLnBrk="1" hangingPunct="1">
              <a:buFontTx/>
              <a:buAutoNum type="arabicPeriod"/>
            </a:pPr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If you step out-of-bounds . .. .You’re done. 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00" y="3886200"/>
            <a:ext cx="3505200" cy="3276600"/>
          </a:xfrm>
          <a:prstGeom prst="rect">
            <a:avLst/>
          </a:prstGeom>
          <a:solidFill>
            <a:srgbClr val="9A8127"/>
          </a:solidFill>
          <a:ln w="50800" cap="rnd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28" name="TextBox 20"/>
          <p:cNvSpPr txBox="1">
            <a:spLocks noChangeArrowheads="1"/>
          </p:cNvSpPr>
          <p:nvPr/>
        </p:nvSpPr>
        <p:spPr bwMode="auto">
          <a:xfrm>
            <a:off x="2286000" y="4191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22860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25146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31" name="TextBox 23"/>
          <p:cNvSpPr txBox="1">
            <a:spLocks noChangeArrowheads="1"/>
          </p:cNvSpPr>
          <p:nvPr/>
        </p:nvSpPr>
        <p:spPr bwMode="auto">
          <a:xfrm>
            <a:off x="2895600" y="45799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2895600" y="48847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3124200" y="48847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34" name="TextBox 26"/>
          <p:cNvSpPr txBox="1">
            <a:spLocks noChangeArrowheads="1"/>
          </p:cNvSpPr>
          <p:nvPr/>
        </p:nvSpPr>
        <p:spPr bwMode="auto">
          <a:xfrm>
            <a:off x="3048000" y="4191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30480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32766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37" name="TextBox 29"/>
          <p:cNvSpPr txBox="1">
            <a:spLocks noChangeArrowheads="1"/>
          </p:cNvSpPr>
          <p:nvPr/>
        </p:nvSpPr>
        <p:spPr bwMode="auto">
          <a:xfrm>
            <a:off x="3200400" y="64087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32004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34290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0" name="TextBox 32"/>
          <p:cNvSpPr txBox="1">
            <a:spLocks noChangeArrowheads="1"/>
          </p:cNvSpPr>
          <p:nvPr/>
        </p:nvSpPr>
        <p:spPr bwMode="auto">
          <a:xfrm>
            <a:off x="4800600" y="3962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4800600" y="42672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5029200" y="42672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3" name="TextBox 35"/>
          <p:cNvSpPr txBox="1">
            <a:spLocks noChangeArrowheads="1"/>
          </p:cNvSpPr>
          <p:nvPr/>
        </p:nvSpPr>
        <p:spPr bwMode="auto">
          <a:xfrm>
            <a:off x="2057400" y="58753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2057400" y="6180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2286000" y="6180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6" name="TextBox 38"/>
          <p:cNvSpPr txBox="1">
            <a:spLocks noChangeArrowheads="1"/>
          </p:cNvSpPr>
          <p:nvPr/>
        </p:nvSpPr>
        <p:spPr bwMode="auto">
          <a:xfrm>
            <a:off x="2209800" y="67135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2209800" y="7018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2438400" y="7018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9" name="TextBox 41"/>
          <p:cNvSpPr txBox="1">
            <a:spLocks noChangeArrowheads="1"/>
          </p:cNvSpPr>
          <p:nvPr/>
        </p:nvSpPr>
        <p:spPr bwMode="auto">
          <a:xfrm>
            <a:off x="3657600" y="3810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3657600" y="4114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3886200" y="4114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52" name="TextBox 44"/>
          <p:cNvSpPr txBox="1">
            <a:spLocks noChangeArrowheads="1"/>
          </p:cNvSpPr>
          <p:nvPr/>
        </p:nvSpPr>
        <p:spPr bwMode="auto">
          <a:xfrm>
            <a:off x="3810000" y="47323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3810000" y="5037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4038600" y="5037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55" name="TextBox 47"/>
          <p:cNvSpPr txBox="1">
            <a:spLocks noChangeArrowheads="1"/>
          </p:cNvSpPr>
          <p:nvPr/>
        </p:nvSpPr>
        <p:spPr bwMode="auto">
          <a:xfrm>
            <a:off x="4953000" y="64087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49530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51816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58" name="TextBox 50"/>
          <p:cNvSpPr txBox="1">
            <a:spLocks noChangeArrowheads="1"/>
          </p:cNvSpPr>
          <p:nvPr/>
        </p:nvSpPr>
        <p:spPr bwMode="auto">
          <a:xfrm>
            <a:off x="4648200" y="62563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4648200" y="6561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4876800" y="6561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61" name="TextBox 53"/>
          <p:cNvSpPr txBox="1">
            <a:spLocks noChangeArrowheads="1"/>
          </p:cNvSpPr>
          <p:nvPr/>
        </p:nvSpPr>
        <p:spPr bwMode="auto">
          <a:xfrm>
            <a:off x="2286000" y="55705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2286000" y="5875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2514600" y="5875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64" name="TextBox 56"/>
          <p:cNvSpPr txBox="1">
            <a:spLocks noChangeArrowheads="1"/>
          </p:cNvSpPr>
          <p:nvPr/>
        </p:nvSpPr>
        <p:spPr bwMode="auto">
          <a:xfrm>
            <a:off x="3962400" y="51816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3962400" y="54864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4191000" y="54864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pic>
        <p:nvPicPr>
          <p:cNvPr id="3076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48600"/>
            <a:ext cx="1958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52400" y="6189663"/>
            <a:ext cx="6324600" cy="13541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do you focus 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would be the better time to go for the flag grab?  Which flag?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trial,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2401888" y="457200"/>
            <a:ext cx="1487487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“Flag Grab”</a:t>
            </a: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52400" y="4222750"/>
            <a:ext cx="6324600" cy="16621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Focus of Practice Game: </a:t>
            </a:r>
            <a:endParaRPr lang="en-US" sz="2000" b="1" i="1" dirty="0">
              <a:solidFill>
                <a:srgbClr val="000000"/>
              </a:solidFill>
              <a:latin typeface="Times New Roman" pitchFamily="-106" charset="0"/>
              <a:ea typeface="+mn-e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Practice footwork; use of fake moves, spin moves; quickness.</a:t>
            </a:r>
            <a:endParaRPr lang="en-US" sz="1000" dirty="0">
              <a:solidFill>
                <a:srgbClr val="000000"/>
              </a:solidFill>
              <a:latin typeface="Times New Roman" pitchFamily="-106" charset="0"/>
              <a:ea typeface="+mn-e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Vary your moves.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Seeing multiple players (i.e., vision)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Maintaining close contact with receiver; footwork.</a:t>
            </a:r>
            <a:endParaRPr lang="en-US" sz="1000" dirty="0">
              <a:solidFill>
                <a:srgbClr val="000000"/>
              </a:solidFill>
              <a:latin typeface="Times New Roman" pitchFamily="-106" charset="0"/>
              <a:ea typeface="+mn-e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When to grab flag.</a:t>
            </a: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152400" y="2608263"/>
            <a:ext cx="6324600" cy="13541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b="1" i="1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Organization:</a:t>
            </a:r>
          </a:p>
          <a:p>
            <a:pPr marL="236538" indent="-236538">
              <a:buFont typeface="Lucida Grande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Everyone plays inside the 15 by 15 yds. square; each wearing one or two flags.  </a:t>
            </a:r>
          </a:p>
          <a:p>
            <a:pPr marL="236538" indent="-236538">
              <a:buFont typeface="Lucida Grande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One player is time keeper  (20 0r 30 secs.) </a:t>
            </a:r>
          </a:p>
          <a:p>
            <a:pPr marL="236538" indent="-236538">
              <a:buFont typeface="Lucida Grande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(S)he rotates in every two bouts </a:t>
            </a:r>
          </a:p>
        </p:txBody>
      </p:sp>
      <p:pic>
        <p:nvPicPr>
          <p:cNvPr id="31753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4325"/>
            <a:ext cx="18288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6"/>
          <p:cNvSpPr txBox="1">
            <a:spLocks noChangeArrowheads="1"/>
          </p:cNvSpPr>
          <p:nvPr/>
        </p:nvSpPr>
        <p:spPr bwMode="auto">
          <a:xfrm>
            <a:off x="663575" y="844550"/>
            <a:ext cx="5965825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Two on Two </a:t>
            </a:r>
          </a:p>
        </p:txBody>
      </p:sp>
      <p:sp>
        <p:nvSpPr>
          <p:cNvPr id="14339" name="Text Box 33"/>
          <p:cNvSpPr txBox="1">
            <a:spLocks noChangeArrowheads="1"/>
          </p:cNvSpPr>
          <p:nvPr/>
        </p:nvSpPr>
        <p:spPr bwMode="auto">
          <a:xfrm>
            <a:off x="698500" y="1601788"/>
            <a:ext cx="5930900" cy="25542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Groups of five (1 quarterback; 2 receivers and 2 defenders).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No Center.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14343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058025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33"/>
          <p:cNvSpPr txBox="1">
            <a:spLocks noChangeArrowheads="1"/>
          </p:cNvSpPr>
          <p:nvPr/>
        </p:nvSpPr>
        <p:spPr bwMode="auto">
          <a:xfrm>
            <a:off x="685800" y="4495800"/>
            <a:ext cx="5943600" cy="2092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754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 As receiver?  As quarterback?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292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474913"/>
            <a:ext cx="6332537" cy="35480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Communicate with your teammate; When necessary, switching off.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sp>
        <p:nvSpPr>
          <p:cNvPr id="15367" name="Text Box 26"/>
          <p:cNvSpPr txBox="1">
            <a:spLocks noChangeArrowheads="1"/>
          </p:cNvSpPr>
          <p:nvPr/>
        </p:nvSpPr>
        <p:spPr bwMode="auto">
          <a:xfrm>
            <a:off x="2762250" y="457200"/>
            <a:ext cx="142557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Two on Two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6"/>
          <p:cNvSpPr txBox="1">
            <a:spLocks noChangeArrowheads="1"/>
          </p:cNvSpPr>
          <p:nvPr/>
        </p:nvSpPr>
        <p:spPr bwMode="auto">
          <a:xfrm>
            <a:off x="663575" y="844550"/>
            <a:ext cx="5965825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Three – No Pass Rush </a:t>
            </a:r>
          </a:p>
        </p:txBody>
      </p:sp>
      <p:sp>
        <p:nvSpPr>
          <p:cNvPr id="16387" name="Text Box 33"/>
          <p:cNvSpPr txBox="1">
            <a:spLocks noChangeArrowheads="1"/>
          </p:cNvSpPr>
          <p:nvPr/>
        </p:nvSpPr>
        <p:spPr bwMode="auto">
          <a:xfrm>
            <a:off x="698500" y="1601788"/>
            <a:ext cx="5930900" cy="295433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Four on offense and three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may not rush the quarterback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1639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058025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 Box 33"/>
          <p:cNvSpPr txBox="1">
            <a:spLocks noChangeArrowheads="1"/>
          </p:cNvSpPr>
          <p:nvPr/>
        </p:nvSpPr>
        <p:spPr bwMode="auto">
          <a:xfrm>
            <a:off x="685800" y="4841875"/>
            <a:ext cx="5943600" cy="2092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 As receiver?  As quarterback?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292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590800"/>
            <a:ext cx="6332537" cy="33162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sp>
        <p:nvSpPr>
          <p:cNvPr id="17415" name="Text Box 26"/>
          <p:cNvSpPr txBox="1">
            <a:spLocks noChangeArrowheads="1"/>
          </p:cNvSpPr>
          <p:nvPr/>
        </p:nvSpPr>
        <p:spPr bwMode="auto">
          <a:xfrm>
            <a:off x="1855788" y="457200"/>
            <a:ext cx="32385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Four on Three – No Pass Rush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6"/>
          <p:cNvSpPr txBox="1">
            <a:spLocks noChangeArrowheads="1"/>
          </p:cNvSpPr>
          <p:nvPr/>
        </p:nvSpPr>
        <p:spPr bwMode="auto">
          <a:xfrm>
            <a:off x="685800" y="84455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Three with Pass Rush </a:t>
            </a:r>
          </a:p>
        </p:txBody>
      </p:sp>
      <p:sp>
        <p:nvSpPr>
          <p:cNvPr id="18435" name="Text Box 33"/>
          <p:cNvSpPr txBox="1">
            <a:spLocks noChangeArrowheads="1"/>
          </p:cNvSpPr>
          <p:nvPr/>
        </p:nvSpPr>
        <p:spPr bwMode="auto">
          <a:xfrm>
            <a:off x="698500" y="1587500"/>
            <a:ext cx="5930900" cy="28003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Four on offense and three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may rush the quarterback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the game.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8439" name="Text Box 33"/>
          <p:cNvSpPr txBox="1">
            <a:spLocks noChangeArrowheads="1"/>
          </p:cNvSpPr>
          <p:nvPr/>
        </p:nvSpPr>
        <p:spPr bwMode="auto">
          <a:xfrm>
            <a:off x="685800" y="4613275"/>
            <a:ext cx="5943600" cy="2092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pic>
        <p:nvPicPr>
          <p:cNvPr id="1844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8000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292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9460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433638"/>
            <a:ext cx="6332537" cy="363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Receivers:  Practice their passing routes, creating separation from defenders; coming back to ball, using fake moves (i.e., directional and speed).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Moving to avoid possible pass rusher.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pic>
        <p:nvPicPr>
          <p:cNvPr id="19462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66100"/>
            <a:ext cx="1371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 Box 26"/>
          <p:cNvSpPr txBox="1">
            <a:spLocks noChangeArrowheads="1"/>
          </p:cNvSpPr>
          <p:nvPr/>
        </p:nvSpPr>
        <p:spPr bwMode="auto">
          <a:xfrm>
            <a:off x="1881188" y="457200"/>
            <a:ext cx="31877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Four on Three with Pass rush</a:t>
            </a:r>
          </a:p>
        </p:txBody>
      </p:sp>
      <p:sp>
        <p:nvSpPr>
          <p:cNvPr id="19464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754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6"/>
          <p:cNvSpPr txBox="1">
            <a:spLocks noChangeArrowheads="1"/>
          </p:cNvSpPr>
          <p:nvPr/>
        </p:nvSpPr>
        <p:spPr bwMode="auto">
          <a:xfrm>
            <a:off x="1052513" y="844550"/>
            <a:ext cx="4714875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Five – No Pass Rush</a:t>
            </a:r>
          </a:p>
        </p:txBody>
      </p:sp>
      <p:sp>
        <p:nvSpPr>
          <p:cNvPr id="20483" name="Text Box 33"/>
          <p:cNvSpPr txBox="1">
            <a:spLocks noChangeArrowheads="1"/>
          </p:cNvSpPr>
          <p:nvPr/>
        </p:nvSpPr>
        <p:spPr bwMode="auto">
          <a:xfrm>
            <a:off x="698500" y="1511300"/>
            <a:ext cx="5930900" cy="39401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 b="1">
                <a:solidFill>
                  <a:srgbClr val="FF3300"/>
                </a:solidFill>
              </a:rPr>
              <a:t>PAY ATTENTION!!:  </a:t>
            </a:r>
            <a:r>
              <a:rPr lang="en-US" altLang="x-none" sz="1600">
                <a:solidFill>
                  <a:srgbClr val="FF3300"/>
                </a:solidFill>
              </a:rPr>
              <a:t>Four on offense and five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One defensive player (not known to offense) can only go for interception (that is, [s[he cannot guard an opponent)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cannot rush the quarterback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048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388"/>
            <a:ext cx="180975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33"/>
          <p:cNvSpPr txBox="1">
            <a:spLocks noChangeArrowheads="1"/>
          </p:cNvSpPr>
          <p:nvPr/>
        </p:nvSpPr>
        <p:spPr bwMode="auto">
          <a:xfrm>
            <a:off x="2057400" y="5719763"/>
            <a:ext cx="4572000" cy="258603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570163"/>
            <a:ext cx="6332537" cy="337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Practice batting away/intercepting the pass. </a:t>
            </a:r>
          </a:p>
        </p:txBody>
      </p:sp>
      <p:sp>
        <p:nvSpPr>
          <p:cNvPr id="21510" name="Text Box 26"/>
          <p:cNvSpPr txBox="1">
            <a:spLocks noChangeArrowheads="1"/>
          </p:cNvSpPr>
          <p:nvPr/>
        </p:nvSpPr>
        <p:spPr bwMode="auto">
          <a:xfrm>
            <a:off x="1925638" y="457200"/>
            <a:ext cx="30988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Four on Five – No Pass Rush</a:t>
            </a:r>
          </a:p>
        </p:txBody>
      </p:sp>
      <p:sp>
        <p:nvSpPr>
          <p:cNvPr id="21511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pic>
        <p:nvPicPr>
          <p:cNvPr id="21512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3588"/>
            <a:ext cx="10668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19782</TotalTime>
  <Words>3960</Words>
  <Application>Microsoft Office PowerPoint</Application>
  <PresentationFormat>On-screen Show (4:3)</PresentationFormat>
  <Paragraphs>467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Lucida Grande</vt:lpstr>
      <vt:lpstr>Times New Roman</vt:lpstr>
      <vt:lpstr>Wingdings</vt:lpstr>
      <vt:lpstr>Default Design</vt:lpstr>
      <vt:lpstr>Team Practice Cards for conducting Team Practices in Flag Football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Melissa Feld</cp:lastModifiedBy>
  <cp:revision>70</cp:revision>
  <dcterms:created xsi:type="dcterms:W3CDTF">2010-06-02T00:51:05Z</dcterms:created>
  <dcterms:modified xsi:type="dcterms:W3CDTF">2019-01-22T20:07:08Z</dcterms:modified>
</cp:coreProperties>
</file>