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7" r:id="rId2"/>
    <p:sldId id="258" r:id="rId3"/>
    <p:sldId id="278" r:id="rId4"/>
    <p:sldId id="282" r:id="rId5"/>
    <p:sldId id="283" r:id="rId6"/>
    <p:sldId id="284" r:id="rId7"/>
    <p:sldId id="277" r:id="rId8"/>
    <p:sldId id="287" r:id="rId9"/>
    <p:sldId id="288" r:id="rId10"/>
    <p:sldId id="289" r:id="rId11"/>
    <p:sldId id="290" r:id="rId12"/>
    <p:sldId id="285" r:id="rId13"/>
    <p:sldId id="286" r:id="rId14"/>
  </p:sldIdLst>
  <p:sldSz cx="6858000" cy="9144000" type="screen4x3"/>
  <p:notesSz cx="7077075" cy="9369425"/>
  <p:defaultTextStyle>
    <a:defPPr>
      <a:defRPr lang="en-US"/>
    </a:defPPr>
    <a:lvl1pPr algn="l" rtl="0" fontAlgn="base">
      <a:spcBef>
        <a:spcPct val="0"/>
      </a:spcBef>
      <a:spcAft>
        <a:spcPct val="0"/>
      </a:spcAft>
      <a:defRPr kern="1200">
        <a:solidFill>
          <a:schemeClr val="tx1"/>
        </a:solidFill>
        <a:latin typeface="Times New Roman" charset="0"/>
        <a:ea typeface="ＭＳ Ｐゴシック" charset="-128"/>
        <a:cs typeface="+mn-cs"/>
      </a:defRPr>
    </a:lvl1pPr>
    <a:lvl2pPr marL="457200" algn="l" rtl="0" fontAlgn="base">
      <a:spcBef>
        <a:spcPct val="0"/>
      </a:spcBef>
      <a:spcAft>
        <a:spcPct val="0"/>
      </a:spcAft>
      <a:defRPr kern="1200">
        <a:solidFill>
          <a:schemeClr val="tx1"/>
        </a:solidFill>
        <a:latin typeface="Times New Roman" charset="0"/>
        <a:ea typeface="ＭＳ Ｐゴシック" charset="-128"/>
        <a:cs typeface="+mn-cs"/>
      </a:defRPr>
    </a:lvl2pPr>
    <a:lvl3pPr marL="914400" algn="l" rtl="0" fontAlgn="base">
      <a:spcBef>
        <a:spcPct val="0"/>
      </a:spcBef>
      <a:spcAft>
        <a:spcPct val="0"/>
      </a:spcAft>
      <a:defRPr kern="1200">
        <a:solidFill>
          <a:schemeClr val="tx1"/>
        </a:solidFill>
        <a:latin typeface="Times New Roman" charset="0"/>
        <a:ea typeface="ＭＳ Ｐゴシック" charset="-128"/>
        <a:cs typeface="+mn-cs"/>
      </a:defRPr>
    </a:lvl3pPr>
    <a:lvl4pPr marL="1371600" algn="l" rtl="0" fontAlgn="base">
      <a:spcBef>
        <a:spcPct val="0"/>
      </a:spcBef>
      <a:spcAft>
        <a:spcPct val="0"/>
      </a:spcAft>
      <a:defRPr kern="1200">
        <a:solidFill>
          <a:schemeClr val="tx1"/>
        </a:solidFill>
        <a:latin typeface="Times New Roman" charset="0"/>
        <a:ea typeface="ＭＳ Ｐゴシック" charset="-128"/>
        <a:cs typeface="+mn-cs"/>
      </a:defRPr>
    </a:lvl4pPr>
    <a:lvl5pPr marL="1828800" algn="l" rtl="0" fontAlgn="base">
      <a:spcBef>
        <a:spcPct val="0"/>
      </a:spcBef>
      <a:spcAft>
        <a:spcPct val="0"/>
      </a:spcAft>
      <a:defRPr kern="1200">
        <a:solidFill>
          <a:schemeClr val="tx1"/>
        </a:solidFill>
        <a:latin typeface="Times New Roman" charset="0"/>
        <a:ea typeface="ＭＳ Ｐゴシック" charset="-128"/>
        <a:cs typeface="+mn-cs"/>
      </a:defRPr>
    </a:lvl5pPr>
    <a:lvl6pPr marL="2286000" algn="l" defTabSz="914400" rtl="0" eaLnBrk="1" latinLnBrk="0" hangingPunct="1">
      <a:defRPr kern="1200">
        <a:solidFill>
          <a:schemeClr val="tx1"/>
        </a:solidFill>
        <a:latin typeface="Times New Roman" charset="0"/>
        <a:ea typeface="ＭＳ Ｐゴシック" charset="-128"/>
        <a:cs typeface="+mn-cs"/>
      </a:defRPr>
    </a:lvl6pPr>
    <a:lvl7pPr marL="2743200" algn="l" defTabSz="914400" rtl="0" eaLnBrk="1" latinLnBrk="0" hangingPunct="1">
      <a:defRPr kern="1200">
        <a:solidFill>
          <a:schemeClr val="tx1"/>
        </a:solidFill>
        <a:latin typeface="Times New Roman" charset="0"/>
        <a:ea typeface="ＭＳ Ｐゴシック" charset="-128"/>
        <a:cs typeface="+mn-cs"/>
      </a:defRPr>
    </a:lvl7pPr>
    <a:lvl8pPr marL="3200400" algn="l" defTabSz="914400" rtl="0" eaLnBrk="1" latinLnBrk="0" hangingPunct="1">
      <a:defRPr kern="1200">
        <a:solidFill>
          <a:schemeClr val="tx1"/>
        </a:solidFill>
        <a:latin typeface="Times New Roman" charset="0"/>
        <a:ea typeface="ＭＳ Ｐゴシック" charset="-128"/>
        <a:cs typeface="+mn-cs"/>
      </a:defRPr>
    </a:lvl8pPr>
    <a:lvl9pPr marL="3657600" algn="l" defTabSz="914400" rtl="0" eaLnBrk="1" latinLnBrk="0" hangingPunct="1">
      <a:defRPr kern="1200">
        <a:solidFill>
          <a:schemeClr val="tx1"/>
        </a:solidFill>
        <a:latin typeface="Times New Roman" charset="0"/>
        <a:ea typeface="ＭＳ Ｐゴシック" charset="-128"/>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31"/>
  </p:normalViewPr>
  <p:slideViewPr>
    <p:cSldViewPr>
      <p:cViewPr varScale="1">
        <p:scale>
          <a:sx n="78" d="100"/>
          <a:sy n="78" d="100"/>
        </p:scale>
        <p:origin x="1428" y="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1247395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2133600"/>
            <a:ext cx="6172200" cy="6034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453250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713"/>
            <a:ext cx="1543050" cy="78009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713"/>
            <a:ext cx="4476750" cy="78009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651598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342900" y="2133600"/>
            <a:ext cx="6172200" cy="603408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345749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338" y="3875088"/>
            <a:ext cx="58293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709370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342900" y="2133600"/>
            <a:ext cx="30099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0" y="2133600"/>
            <a:ext cx="30099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705512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288"/>
            <a:ext cx="3030538"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4563" y="2046288"/>
            <a:ext cx="3030537"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2086956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620362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405834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3538"/>
            <a:ext cx="3833812"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2938"/>
            <a:ext cx="225583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457118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613" y="817563"/>
            <a:ext cx="41148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344613" y="7156450"/>
            <a:ext cx="41148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236615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5195888" y="8878888"/>
            <a:ext cx="1905000" cy="33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i="1">
                <a:solidFill>
                  <a:srgbClr val="FF3300"/>
                </a:solidFill>
                <a:latin typeface="Times New Roman" charset="0"/>
                <a:ea typeface="+mn-ea"/>
                <a:cs typeface="+mn-cs"/>
              </a:defRPr>
            </a:lvl1pPr>
          </a:lstStyle>
          <a:p>
            <a:pPr>
              <a:defRPr/>
            </a:pPr>
            <a:r>
              <a:rPr lang="en-US"/>
              <a:t>(van der Mars, 2008)</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eaLnBrk="0" fontAlgn="base" hangingPunct="0">
        <a:spcBef>
          <a:spcPct val="0"/>
        </a:spcBef>
        <a:spcAft>
          <a:spcPct val="0"/>
        </a:spcAft>
        <a:defRPr sz="4400">
          <a:solidFill>
            <a:schemeClr val="tx2"/>
          </a:solidFill>
          <a:latin typeface="+mj-lt"/>
          <a:ea typeface="ＭＳ Ｐゴシック" pitchFamily="-109" charset="-128"/>
          <a:cs typeface="ＭＳ Ｐゴシック" pitchFamily="-109" charset="-128"/>
        </a:defRPr>
      </a:lvl1pPr>
      <a:lvl2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2pPr>
      <a:lvl3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3pPr>
      <a:lvl4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4pPr>
      <a:lvl5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solidFill>
            <a:srgbClr val="FFFFFF"/>
          </a:solidFill>
          <a:ln>
            <a:solidFill>
              <a:srgbClr val="000000"/>
            </a:solidFill>
            <a:miter lim="800000"/>
            <a:headEnd/>
            <a:tailEnd/>
          </a:ln>
        </p:spPr>
        <p:txBody>
          <a:bodyPr wrap="square" lIns="91440" tIns="45720" rIns="91440" bIns="45720" numCol="1" anchor="t" anchorCtr="0" compatLnSpc="1">
            <a:prstTxWarp prst="textNoShape">
              <a:avLst/>
            </a:prstTxWarp>
          </a:bodyPr>
          <a:lstStyle/>
          <a:p>
            <a:pPr eaLnBrk="1" hangingPunct="1"/>
            <a:r>
              <a:rPr lang="en-GB" altLang="x-none" sz="4000" b="1" i="1">
                <a:solidFill>
                  <a:srgbClr val="FF0000"/>
                </a:solidFill>
                <a:latin typeface="Times New Roman" charset="0"/>
                <a:ea typeface="ＭＳ Ｐゴシック" charset="-128"/>
              </a:rPr>
              <a:t>Modificando el Juego de Baloncesto</a:t>
            </a:r>
            <a:br>
              <a:rPr lang="en-GB" altLang="x-none" sz="4000" b="1" i="1">
                <a:solidFill>
                  <a:srgbClr val="FF0000"/>
                </a:solidFill>
                <a:latin typeface="Times New Roman" charset="0"/>
                <a:ea typeface="ＭＳ Ｐゴシック" charset="-128"/>
              </a:rPr>
            </a:br>
            <a:endParaRPr lang="en-GB" altLang="x-none" sz="4000" b="1" i="1">
              <a:solidFill>
                <a:srgbClr val="FF0000"/>
              </a:solidFill>
              <a:latin typeface="Times New Roman" charset="0"/>
              <a:ea typeface="ＭＳ Ｐゴシック" charset="-128"/>
            </a:endParaRPr>
          </a:p>
        </p:txBody>
      </p:sp>
      <p:sp>
        <p:nvSpPr>
          <p:cNvPr id="13315" name="Rectangle 5"/>
          <p:cNvSpPr>
            <a:spLocks noGrp="1" noChangeArrowheads="1"/>
          </p:cNvSpPr>
          <p:nvPr>
            <p:ph type="body" idx="1"/>
          </p:nvPr>
        </p:nvSpPr>
        <p:spPr bwMode="auto">
          <a:xfrm>
            <a:off x="342900" y="2133600"/>
            <a:ext cx="6172200" cy="6400800"/>
          </a:xfrm>
          <a:solidFill>
            <a:srgbClr val="FFFFFF"/>
          </a:solidFill>
          <a:ln>
            <a:solidFill>
              <a:srgbClr val="000000"/>
            </a:solidFill>
            <a:miter lim="800000"/>
            <a:headEnd/>
            <a:tailEnd/>
          </a:ln>
        </p:spPr>
        <p:txBody>
          <a:bodyPr wrap="square" lIns="91440" tIns="45720" rIns="91440" bIns="45720" numCol="1" anchor="t" anchorCtr="0" compatLnSpc="1">
            <a:prstTxWarp prst="textNoShape">
              <a:avLst/>
            </a:prstTxWarp>
          </a:bodyPr>
          <a:lstStyle/>
          <a:p>
            <a:pPr>
              <a:buFontTx/>
              <a:buNone/>
            </a:pPr>
            <a:r>
              <a:rPr lang="es-PR" altLang="x-none" b="1">
                <a:latin typeface="Times New Roman" charset="0"/>
                <a:ea typeface="ＭＳ Ｐゴシック" charset="-128"/>
              </a:rPr>
              <a:t>Ejemplo de formas en que se puede modificar el juego: </a:t>
            </a:r>
            <a:endParaRPr lang="en-US" altLang="x-none" b="1">
              <a:latin typeface="Times New Roman" charset="0"/>
              <a:ea typeface="ＭＳ Ｐゴシック" charset="-128"/>
            </a:endParaRPr>
          </a:p>
          <a:p>
            <a:pPr>
              <a:buFontTx/>
              <a:buAutoNum type="arabicPeriod"/>
            </a:pPr>
            <a:r>
              <a:rPr lang="es-PR" altLang="x-none" sz="3000" b="1">
                <a:latin typeface="Times New Roman" charset="0"/>
                <a:ea typeface="ＭＳ Ｐゴシック" charset="-128"/>
              </a:rPr>
              <a:t>Las reglas son modificadas</a:t>
            </a:r>
            <a:endParaRPr lang="es-PR" altLang="x-none" sz="2800" b="1">
              <a:latin typeface="Times New Roman" charset="0"/>
              <a:ea typeface="ＭＳ Ｐゴシック" charset="-128"/>
            </a:endParaRPr>
          </a:p>
          <a:p>
            <a:pPr>
              <a:buFontTx/>
              <a:buAutoNum type="arabicPeriod"/>
            </a:pPr>
            <a:r>
              <a:rPr lang="es-PR" altLang="x-none" sz="3000" b="1">
                <a:latin typeface="Times New Roman" charset="0"/>
                <a:ea typeface="ＭＳ Ｐゴシック" charset="-128"/>
              </a:rPr>
              <a:t>Alterar el tamaño y forma de la área de juego </a:t>
            </a:r>
            <a:endParaRPr lang="en-US" altLang="x-none" sz="3000" b="1">
              <a:latin typeface="Times New Roman" charset="0"/>
              <a:ea typeface="ＭＳ Ｐゴシック" charset="-128"/>
            </a:endParaRPr>
          </a:p>
          <a:p>
            <a:pPr>
              <a:buFontTx/>
              <a:buAutoNum type="arabicPeriod"/>
            </a:pPr>
            <a:r>
              <a:rPr lang="es-PR" altLang="x-none" sz="3000" b="1">
                <a:latin typeface="Times New Roman" charset="0"/>
                <a:ea typeface="ＭＳ Ｐゴシック" charset="-128"/>
              </a:rPr>
              <a:t>Restringir el movimiento y/o acciones de los jugadores</a:t>
            </a:r>
          </a:p>
          <a:p>
            <a:pPr>
              <a:buFontTx/>
              <a:buAutoNum type="arabicPeriod"/>
            </a:pPr>
            <a:r>
              <a:rPr lang="es-PR" altLang="x-none" sz="3000" b="1">
                <a:latin typeface="Times New Roman" charset="0"/>
                <a:ea typeface="ＭＳ Ｐゴシック" charset="-128"/>
              </a:rPr>
              <a:t>Sistema de puntuación diferencial </a:t>
            </a:r>
            <a:endParaRPr lang="en-US" altLang="x-none" sz="3000" b="1">
              <a:latin typeface="Times New Roman" charset="0"/>
              <a:ea typeface="ＭＳ Ｐゴシック" charset="-128"/>
            </a:endParaRPr>
          </a:p>
          <a:p>
            <a:pPr>
              <a:buFontTx/>
              <a:buAutoNum type="arabicPeriod"/>
            </a:pPr>
            <a:r>
              <a:rPr lang="es-PR" altLang="x-none" sz="3000" b="1">
                <a:latin typeface="Times New Roman" charset="0"/>
                <a:ea typeface="ＭＳ Ｐゴシック" charset="-128"/>
              </a:rPr>
              <a:t>Los blancos son cambiados </a:t>
            </a:r>
            <a:endParaRPr lang="en-US" altLang="x-none" sz="3000" b="1">
              <a:latin typeface="Times New Roman" charset="0"/>
              <a:ea typeface="ＭＳ Ｐゴシック" charset="-128"/>
            </a:endParaRPr>
          </a:p>
          <a:p>
            <a:pPr>
              <a:buFontTx/>
              <a:buAutoNum type="arabicPeriod"/>
            </a:pPr>
            <a:r>
              <a:rPr lang="es-PR" altLang="x-none" sz="3000" b="1">
                <a:latin typeface="Times New Roman" charset="0"/>
                <a:ea typeface="ＭＳ Ｐゴシック" charset="-128"/>
              </a:rPr>
              <a:t>El equipo de juego es modificado </a:t>
            </a:r>
            <a:endParaRPr lang="en-US" altLang="x-none" sz="3000" b="1">
              <a:latin typeface="Times New Roman" charset="0"/>
              <a:ea typeface="ＭＳ Ｐゴシック" charset="-128"/>
            </a:endParaRPr>
          </a:p>
        </p:txBody>
      </p:sp>
      <p:sp>
        <p:nvSpPr>
          <p:cNvPr id="5"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5"/>
          <p:cNvSpPr txBox="1">
            <a:spLocks noChangeArrowheads="1"/>
          </p:cNvSpPr>
          <p:nvPr/>
        </p:nvSpPr>
        <p:spPr bwMode="auto">
          <a:xfrm>
            <a:off x="1362075" y="1117600"/>
            <a:ext cx="4133850" cy="46196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a:solidFill>
                  <a:srgbClr val="FF3300"/>
                </a:solidFill>
              </a:rPr>
              <a:t>Baloncesto de Línea de Banda</a:t>
            </a:r>
            <a:endParaRPr lang="en-US" altLang="x-none" b="1">
              <a:solidFill>
                <a:srgbClr val="FF3300"/>
              </a:solidFill>
            </a:endParaRPr>
          </a:p>
        </p:txBody>
      </p:sp>
      <p:sp>
        <p:nvSpPr>
          <p:cNvPr id="22531" name="Text Box 6"/>
          <p:cNvSpPr txBox="1">
            <a:spLocks noChangeArrowheads="1"/>
          </p:cNvSpPr>
          <p:nvPr/>
        </p:nvSpPr>
        <p:spPr bwMode="auto">
          <a:xfrm>
            <a:off x="465138" y="1844675"/>
            <a:ext cx="6138862" cy="358616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olidFill>
                  <a:srgbClr val="FF3300"/>
                </a:solidFill>
              </a:rPr>
              <a:t> </a:t>
            </a:r>
            <a:r>
              <a:rPr lang="es-PR" altLang="x-none" b="1" i="1">
                <a:solidFill>
                  <a:srgbClr val="FF3300"/>
                </a:solidFill>
              </a:rPr>
              <a:t>Formato del Juego/ Reglas</a:t>
            </a:r>
            <a:r>
              <a:rPr lang="en-US" altLang="x-none" i="1">
                <a:solidFill>
                  <a:srgbClr val="FF3300"/>
                </a:solidFill>
              </a:rPr>
              <a:t>:</a:t>
            </a:r>
            <a:endParaRPr lang="en-US" altLang="x-none" b="1" i="1">
              <a:solidFill>
                <a:srgbClr val="FF3300"/>
              </a:solidFill>
            </a:endParaRPr>
          </a:p>
          <a:p>
            <a:pPr eaLnBrk="1" hangingPunct="1">
              <a:buFontTx/>
              <a:buAutoNum type="arabicPeriod"/>
            </a:pPr>
            <a:r>
              <a:rPr lang="en-US" altLang="x-none" sz="1400">
                <a:solidFill>
                  <a:srgbClr val="FF3300"/>
                </a:solidFill>
              </a:rPr>
              <a:t>3 v. 3 or 4 v. 4  or 5 v. 5 </a:t>
            </a:r>
            <a:r>
              <a:rPr lang="es-PR" altLang="x-none" sz="1400" b="1" i="1">
                <a:solidFill>
                  <a:srgbClr val="FF3300"/>
                </a:solidFill>
              </a:rPr>
              <a:t>(Decisión del maestro) </a:t>
            </a:r>
            <a:endParaRPr lang="en-US" altLang="x-none" sz="1400" b="1" i="1">
              <a:solidFill>
                <a:srgbClr val="FF3300"/>
              </a:solidFill>
            </a:endParaRPr>
          </a:p>
          <a:p>
            <a:pPr eaLnBrk="1" hangingPunct="1">
              <a:buFontTx/>
              <a:buAutoNum type="arabicPeriod"/>
            </a:pPr>
            <a:r>
              <a:rPr lang="es-PR" altLang="x-none" sz="1400">
                <a:solidFill>
                  <a:srgbClr val="FF3300"/>
                </a:solidFill>
              </a:rPr>
              <a:t>Puede ser jugado a media cancha o cancha completa </a:t>
            </a:r>
            <a:r>
              <a:rPr lang="es-PR" altLang="x-none" sz="1400" b="1" i="1">
                <a:solidFill>
                  <a:srgbClr val="FF3300"/>
                </a:solidFill>
              </a:rPr>
              <a:t>(Decisión del maestro) </a:t>
            </a:r>
            <a:endParaRPr lang="en-US" altLang="x-none" sz="1400" b="1" i="1">
              <a:solidFill>
                <a:srgbClr val="FF3300"/>
              </a:solidFill>
            </a:endParaRPr>
          </a:p>
          <a:p>
            <a:pPr eaLnBrk="1" hangingPunct="1">
              <a:buFontTx/>
              <a:buAutoNum type="arabicPeriod"/>
            </a:pPr>
            <a:r>
              <a:rPr lang="es-PR" altLang="x-none" sz="1400">
                <a:solidFill>
                  <a:srgbClr val="FF3300"/>
                </a:solidFill>
              </a:rPr>
              <a:t>1 jugador adicional de cada equipo juega justo afuera de la línea de banda (ambos lados)</a:t>
            </a:r>
            <a:endParaRPr lang="en-US" altLang="x-none" sz="1400">
              <a:solidFill>
                <a:srgbClr val="FF3300"/>
              </a:solidFill>
            </a:endParaRPr>
          </a:p>
          <a:p>
            <a:pPr eaLnBrk="1" hangingPunct="1">
              <a:buFontTx/>
              <a:buAutoNum type="arabicPeriod"/>
            </a:pPr>
            <a:r>
              <a:rPr lang="es-PR" altLang="x-none" sz="1400">
                <a:solidFill>
                  <a:srgbClr val="FF3300"/>
                </a:solidFill>
              </a:rPr>
              <a:t>Los jugadores de las líneas de banda no pueden marcarse uno al otro.  Solo los jugadores en la línea de banda que pertenezcan al equipo que tiene la posesión del balón,  pueden participar. </a:t>
            </a:r>
            <a:endParaRPr lang="en-US" altLang="x-none" sz="1400">
              <a:solidFill>
                <a:srgbClr val="FF3300"/>
              </a:solidFill>
            </a:endParaRPr>
          </a:p>
          <a:p>
            <a:pPr eaLnBrk="1" hangingPunct="1">
              <a:buFontTx/>
              <a:buAutoNum type="arabicPeriod"/>
            </a:pPr>
            <a:r>
              <a:rPr lang="es-PR" altLang="x-none" sz="1400">
                <a:solidFill>
                  <a:srgbClr val="FF3300"/>
                </a:solidFill>
              </a:rPr>
              <a:t>Un pase a un jugador de la línea de banda no puede ser interceptado por un jugador en línea de  banda del equipo contrario. </a:t>
            </a:r>
            <a:endParaRPr lang="en-US" altLang="x-none" sz="1400">
              <a:solidFill>
                <a:srgbClr val="FF3300"/>
              </a:solidFill>
            </a:endParaRPr>
          </a:p>
          <a:p>
            <a:pPr eaLnBrk="1" hangingPunct="1">
              <a:buFontTx/>
              <a:buAutoNum type="arabicPeriod"/>
            </a:pPr>
            <a:r>
              <a:rPr lang="es-PR" altLang="x-none" sz="1400">
                <a:solidFill>
                  <a:srgbClr val="FF3300"/>
                </a:solidFill>
              </a:rPr>
              <a:t>Los jugadores de línea de banda pueden driblar libremente hacia arriba y abajo en la línea de banda. </a:t>
            </a:r>
            <a:endParaRPr lang="en-US" altLang="x-none" sz="1400">
              <a:solidFill>
                <a:srgbClr val="FF3300"/>
              </a:solidFill>
            </a:endParaRPr>
          </a:p>
          <a:p>
            <a:pPr eaLnBrk="1" hangingPunct="1">
              <a:buFontTx/>
              <a:buAutoNum type="arabicPeriod"/>
            </a:pPr>
            <a:r>
              <a:rPr lang="es-PR" altLang="x-none" sz="1400">
                <a:solidFill>
                  <a:srgbClr val="FF3300"/>
                </a:solidFill>
              </a:rPr>
              <a:t>Los jugadores de línea de banda  no pueden tener el balón mas de 3 segundos</a:t>
            </a:r>
            <a:r>
              <a:rPr lang="en-US" altLang="x-none" sz="1400">
                <a:solidFill>
                  <a:srgbClr val="FF3300"/>
                </a:solidFill>
              </a:rPr>
              <a:t>.   </a:t>
            </a:r>
          </a:p>
          <a:p>
            <a:pPr eaLnBrk="1" hangingPunct="1">
              <a:buFontTx/>
              <a:buAutoNum type="arabicPeriod"/>
            </a:pPr>
            <a:r>
              <a:rPr lang="es-PR" altLang="x-none" sz="1400">
                <a:solidFill>
                  <a:srgbClr val="FF3300"/>
                </a:solidFill>
              </a:rPr>
              <a:t>Por lo demás, utilice las reglas estándares</a:t>
            </a:r>
            <a:r>
              <a:rPr lang="en-US" altLang="x-none" sz="1400">
                <a:solidFill>
                  <a:srgbClr val="FF3300"/>
                </a:solidFill>
              </a:rPr>
              <a:t>. </a:t>
            </a:r>
          </a:p>
        </p:txBody>
      </p:sp>
      <p:sp>
        <p:nvSpPr>
          <p:cNvPr id="22532" name="Text Box 19"/>
          <p:cNvSpPr txBox="1">
            <a:spLocks noChangeArrowheads="1"/>
          </p:cNvSpPr>
          <p:nvPr/>
        </p:nvSpPr>
        <p:spPr bwMode="auto">
          <a:xfrm>
            <a:off x="431800" y="5562600"/>
            <a:ext cx="2997200" cy="13843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2200" b="1">
                <a:solidFill>
                  <a:srgbClr val="FF3300"/>
                </a:solidFill>
              </a:rPr>
              <a:t>Jugadores </a:t>
            </a:r>
            <a:r>
              <a:rPr lang="en-US" altLang="x-none" sz="2200" b="1">
                <a:solidFill>
                  <a:srgbClr val="FF3300"/>
                </a:solidFill>
              </a:rPr>
              <a:t>– </a:t>
            </a:r>
            <a:r>
              <a:rPr lang="es-PR" altLang="x-none" sz="2200" b="1">
                <a:solidFill>
                  <a:srgbClr val="FF3300"/>
                </a:solidFill>
              </a:rPr>
              <a:t>Como obtener puntos</a:t>
            </a:r>
          </a:p>
          <a:p>
            <a:pPr eaLnBrk="1" hangingPunct="1"/>
            <a:endParaRPr lang="es-PR" altLang="x-none" sz="800">
              <a:solidFill>
                <a:srgbClr val="FF3300"/>
              </a:solidFill>
            </a:endParaRPr>
          </a:p>
          <a:p>
            <a:pPr eaLnBrk="1" hangingPunct="1"/>
            <a:r>
              <a:rPr lang="es-PR" altLang="x-none" sz="1600">
                <a:solidFill>
                  <a:srgbClr val="FF3300"/>
                </a:solidFill>
              </a:rPr>
              <a:t>Puntuación regular </a:t>
            </a:r>
            <a:endParaRPr lang="en-US" altLang="x-none" sz="1600">
              <a:solidFill>
                <a:srgbClr val="FF3300"/>
              </a:solidFill>
            </a:endParaRPr>
          </a:p>
          <a:p>
            <a:pPr eaLnBrk="1" hangingPunct="1"/>
            <a:endParaRPr lang="en-US" altLang="x-none" sz="1600">
              <a:solidFill>
                <a:srgbClr val="FF3300"/>
              </a:solidFill>
            </a:endParaRPr>
          </a:p>
        </p:txBody>
      </p:sp>
      <p:sp>
        <p:nvSpPr>
          <p:cNvPr id="22533" name="Text Box 3"/>
          <p:cNvSpPr txBox="1">
            <a:spLocks noChangeArrowheads="1"/>
          </p:cNvSpPr>
          <p:nvPr/>
        </p:nvSpPr>
        <p:spPr bwMode="auto">
          <a:xfrm>
            <a:off x="1066800" y="514350"/>
            <a:ext cx="47244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pic>
        <p:nvPicPr>
          <p:cNvPr id="22535" name="Picture 13"/>
          <p:cNvPicPr>
            <a:picLocks noChangeAspect="1"/>
          </p:cNvPicPr>
          <p:nvPr/>
        </p:nvPicPr>
        <p:blipFill>
          <a:blip r:embed="rId2">
            <a:extLst>
              <a:ext uri="{28A0092B-C50C-407E-A947-70E740481C1C}">
                <a14:useLocalDpi xmlns:a14="http://schemas.microsoft.com/office/drawing/2010/main" val="0"/>
              </a:ext>
            </a:extLst>
          </a:blip>
          <a:srcRect l="5396" t="30579" r="8264"/>
          <a:stretch>
            <a:fillRect/>
          </a:stretch>
        </p:blipFill>
        <p:spPr bwMode="auto">
          <a:xfrm>
            <a:off x="3581400" y="5570538"/>
            <a:ext cx="3022600" cy="243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Text Box 8"/>
          <p:cNvSpPr txBox="1">
            <a:spLocks noChangeArrowheads="1"/>
          </p:cNvSpPr>
          <p:nvPr/>
        </p:nvSpPr>
        <p:spPr bwMode="auto">
          <a:xfrm>
            <a:off x="4848225" y="-15875"/>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47663" y="4708525"/>
            <a:ext cx="2700337" cy="406241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b="1" i="1"/>
              <a:t>Posibles Preguntas:</a:t>
            </a:r>
          </a:p>
          <a:p>
            <a:pPr eaLnBrk="1" hangingPunct="1">
              <a:buFontTx/>
              <a:buChar char="•"/>
            </a:pPr>
            <a:r>
              <a:rPr lang="es-PR" altLang="x-none" sz="1600"/>
              <a:t>¿Cuál es el papel  de los jugadores de la línea de banda?</a:t>
            </a:r>
            <a:endParaRPr lang="en-US" altLang="x-none" sz="1600"/>
          </a:p>
          <a:p>
            <a:pPr eaLnBrk="1" hangingPunct="1">
              <a:buFontTx/>
              <a:buChar char="•"/>
            </a:pPr>
            <a:r>
              <a:rPr lang="es-PR" altLang="x-none" sz="1600"/>
              <a:t>¿Cuándo sería bueno utilizar los jugadores de banda?</a:t>
            </a:r>
            <a:endParaRPr lang="en-US" altLang="x-none" sz="1600"/>
          </a:p>
          <a:p>
            <a:pPr eaLnBrk="1" hangingPunct="1">
              <a:buFontTx/>
              <a:buChar char="•"/>
            </a:pPr>
            <a:r>
              <a:rPr lang="es-PR" altLang="x-none" sz="1600"/>
              <a:t>¿Cómo pueden ser utilizados los jugadores de banda como una amenaza defensiva?</a:t>
            </a:r>
            <a:endParaRPr lang="en-US" altLang="x-none" sz="1600"/>
          </a:p>
          <a:p>
            <a:pPr eaLnBrk="1" hangingPunct="1">
              <a:buFontTx/>
              <a:buChar char="•"/>
            </a:pPr>
            <a:r>
              <a:rPr lang="es-PR" altLang="x-none" sz="1600"/>
              <a:t>¿Cómo podría evitar la necesidad de pasar la bola al jugador de banda?</a:t>
            </a:r>
            <a:endParaRPr lang="en-US" altLang="x-none" sz="1600"/>
          </a:p>
          <a:p>
            <a:pPr eaLnBrk="1" hangingPunct="1">
              <a:buFontTx/>
              <a:buChar char="•"/>
            </a:pPr>
            <a:r>
              <a:rPr lang="es-PR" altLang="x-none" sz="1600"/>
              <a:t>¿Qué debería buscar el jugador de banda?</a:t>
            </a:r>
            <a:endParaRPr lang="en-US" altLang="x-none" sz="1600"/>
          </a:p>
        </p:txBody>
      </p:sp>
      <p:sp>
        <p:nvSpPr>
          <p:cNvPr id="23555" name="Text Box 3"/>
          <p:cNvSpPr txBox="1">
            <a:spLocks noChangeArrowheads="1"/>
          </p:cNvSpPr>
          <p:nvPr/>
        </p:nvSpPr>
        <p:spPr bwMode="auto">
          <a:xfrm>
            <a:off x="3200400" y="4725988"/>
            <a:ext cx="3556000" cy="360045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Maestro/ Entrenador del Equipo:</a:t>
            </a:r>
            <a:endParaRPr lang="en-US" altLang="x-none" sz="1800" b="1" i="1"/>
          </a:p>
          <a:p>
            <a:pPr eaLnBrk="1" hangingPunct="1">
              <a:buFontTx/>
              <a:buChar char="•"/>
            </a:pPr>
            <a:r>
              <a:rPr lang="es-PR" altLang="x-none" sz="1500"/>
              <a:t>  ¡Vea como los jugadores de banda están</a:t>
            </a:r>
          </a:p>
          <a:p>
            <a:pPr eaLnBrk="1" hangingPunct="1"/>
            <a:r>
              <a:rPr lang="es-PR" altLang="x-none" sz="1500"/>
              <a:t>    siendo utilizados!</a:t>
            </a:r>
            <a:endParaRPr lang="en-US" altLang="x-none" sz="1500"/>
          </a:p>
          <a:p>
            <a:pPr eaLnBrk="1" hangingPunct="1">
              <a:buFontTx/>
              <a:buChar char="•"/>
            </a:pPr>
            <a:r>
              <a:rPr lang="es-PR" altLang="x-none" sz="1500"/>
              <a:t>  ¿Qué usted ve que ocurre?</a:t>
            </a:r>
            <a:endParaRPr lang="en-US" altLang="x-none" sz="1500"/>
          </a:p>
          <a:p>
            <a:pPr eaLnBrk="1" hangingPunct="1">
              <a:buFontTx/>
              <a:buChar char="•"/>
            </a:pPr>
            <a:r>
              <a:rPr lang="es-PR" altLang="x-none" sz="1500"/>
              <a:t>  ¿Qué puede hacer para fomentar el uso de</a:t>
            </a:r>
          </a:p>
          <a:p>
            <a:pPr eaLnBrk="1" hangingPunct="1"/>
            <a:r>
              <a:rPr lang="es-PR" altLang="x-none" sz="1500"/>
              <a:t>   jugadores de banda?</a:t>
            </a:r>
            <a:endParaRPr lang="en-US" altLang="x-none" sz="1500"/>
          </a:p>
          <a:p>
            <a:pPr eaLnBrk="1" hangingPunct="1">
              <a:buFontTx/>
              <a:buChar char="•"/>
            </a:pPr>
            <a:r>
              <a:rPr lang="es-PR" altLang="x-none" sz="1500"/>
              <a:t>  Juzgue lo que su jugador está haciendo</a:t>
            </a:r>
          </a:p>
          <a:p>
            <a:pPr eaLnBrk="1" hangingPunct="1"/>
            <a:r>
              <a:rPr lang="es-PR" altLang="x-none" sz="1500"/>
              <a:t>   bieny lo que no está funcionando bien.</a:t>
            </a:r>
            <a:r>
              <a:rPr lang="en-US" altLang="x-none" sz="1500"/>
              <a:t>  </a:t>
            </a:r>
          </a:p>
          <a:p>
            <a:pPr eaLnBrk="1" hangingPunct="1">
              <a:buFontTx/>
              <a:buChar char="•"/>
            </a:pPr>
            <a:r>
              <a:rPr lang="en-US" altLang="x-none" sz="1500" b="1"/>
              <a:t> </a:t>
            </a:r>
            <a:r>
              <a:rPr lang="es-PR" altLang="x-none" sz="1500" b="1"/>
              <a:t>¡Déjale saber! </a:t>
            </a:r>
            <a:r>
              <a:rPr lang="es-PR" altLang="x-none" sz="1500" b="1" i="1">
                <a:sym typeface="Wingdings" charset="2"/>
              </a:rPr>
              <a:t></a:t>
            </a:r>
            <a:endParaRPr lang="en-US" altLang="x-none" sz="1500" b="1"/>
          </a:p>
          <a:p>
            <a:pPr eaLnBrk="1" hangingPunct="1"/>
            <a:endParaRPr lang="en-US" altLang="x-none" sz="800" b="1"/>
          </a:p>
          <a:p>
            <a:pPr eaLnBrk="1" hangingPunct="1"/>
            <a:r>
              <a:rPr lang="es-PR" altLang="x-none" sz="1800" b="1" i="1"/>
              <a:t>Cuando utilice “time-outs”</a:t>
            </a:r>
            <a:r>
              <a:rPr lang="en-US" altLang="x-none" sz="1800" b="1" i="1"/>
              <a:t>:</a:t>
            </a:r>
          </a:p>
          <a:p>
            <a:pPr eaLnBrk="1" hangingPunct="1">
              <a:buFontTx/>
              <a:buChar char="•"/>
            </a:pPr>
            <a:r>
              <a:rPr lang="es-PR" altLang="x-none" sz="1500"/>
              <a:t>  Pregúntele a  él/ella que se puede hacer</a:t>
            </a:r>
          </a:p>
          <a:p>
            <a:pPr eaLnBrk="1" hangingPunct="1"/>
            <a:r>
              <a:rPr lang="es-PR" altLang="x-none" sz="1500"/>
              <a:t>   diferente para jugar más efectivamente.</a:t>
            </a:r>
            <a:endParaRPr lang="en-US" altLang="x-none" sz="1500"/>
          </a:p>
          <a:p>
            <a:pPr eaLnBrk="1" hangingPunct="1">
              <a:buFontTx/>
              <a:buChar char="•"/>
            </a:pPr>
            <a:r>
              <a:rPr lang="es-PR" altLang="x-none" sz="1500"/>
              <a:t>  Déjele saber que está funcionando</a:t>
            </a:r>
          </a:p>
          <a:p>
            <a:pPr eaLnBrk="1" hangingPunct="1"/>
            <a:r>
              <a:rPr lang="es-PR" altLang="x-none" sz="1500"/>
              <a:t>   bien.</a:t>
            </a:r>
            <a:endParaRPr lang="en-US" altLang="x-none" sz="1500"/>
          </a:p>
        </p:txBody>
      </p:sp>
      <p:sp>
        <p:nvSpPr>
          <p:cNvPr id="23556" name="Text Box 7"/>
          <p:cNvSpPr txBox="1">
            <a:spLocks noChangeArrowheads="1"/>
          </p:cNvSpPr>
          <p:nvPr/>
        </p:nvSpPr>
        <p:spPr bwMode="auto">
          <a:xfrm>
            <a:off x="1362075" y="576263"/>
            <a:ext cx="4133850" cy="46196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a:t>Baloncesto de Línea de Banda</a:t>
            </a:r>
            <a:endParaRPr lang="en-US" altLang="x-none" b="1"/>
          </a:p>
        </p:txBody>
      </p:sp>
      <p:sp>
        <p:nvSpPr>
          <p:cNvPr id="23557" name="Text Box 8"/>
          <p:cNvSpPr txBox="1">
            <a:spLocks noChangeArrowheads="1"/>
          </p:cNvSpPr>
          <p:nvPr/>
        </p:nvSpPr>
        <p:spPr bwMode="auto">
          <a:xfrm>
            <a:off x="347663" y="3048000"/>
            <a:ext cx="6400800" cy="153828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600" b="1"/>
              <a:t>¿Qué movidas tácticas son enfatizadas?</a:t>
            </a:r>
            <a:endParaRPr lang="en-US" altLang="x-none" sz="1600" b="1"/>
          </a:p>
          <a:p>
            <a:pPr eaLnBrk="1" hangingPunct="1">
              <a:buFont typeface="Wingdings" charset="2"/>
              <a:buChar char="v"/>
            </a:pPr>
            <a:r>
              <a:rPr lang="en-US" altLang="x-none" sz="1800"/>
              <a:t> </a:t>
            </a:r>
            <a:r>
              <a:rPr lang="en-US" altLang="x-none" sz="1400" b="1" i="1"/>
              <a:t>Ofensiva</a:t>
            </a:r>
            <a:r>
              <a:rPr lang="en-US" altLang="x-none" sz="1400"/>
              <a:t> – </a:t>
            </a:r>
            <a:r>
              <a:rPr lang="es-PR" altLang="x-none" sz="1400"/>
              <a:t>¿Toma de decisiones? ¿Apoyo? ¿Ajustes? ¿Se está  </a:t>
            </a:r>
          </a:p>
          <a:p>
            <a:pPr eaLnBrk="1" hangingPunct="1"/>
            <a:r>
              <a:rPr lang="es-PR" altLang="x-none" sz="1400"/>
              <a:t>                        creandooportunidades para obtener puntos? ¿Creando </a:t>
            </a:r>
          </a:p>
          <a:p>
            <a:pPr eaLnBrk="1" hangingPunct="1"/>
            <a:r>
              <a:rPr lang="es-PR" altLang="x-none" sz="1400"/>
              <a:t>                        espacio?</a:t>
            </a:r>
            <a:r>
              <a:rPr lang="es-PR" altLang="x-none" sz="1600"/>
              <a:t> </a:t>
            </a:r>
            <a:r>
              <a:rPr lang="es-PR" altLang="x-none" sz="1200"/>
              <a:t>(como por ejemplo, hacer cortes V o L)</a:t>
            </a:r>
            <a:endParaRPr lang="en-US" altLang="x-none" sz="1200"/>
          </a:p>
          <a:p>
            <a:pPr eaLnBrk="1" hangingPunct="1">
              <a:buFont typeface="Wingdings" charset="2"/>
              <a:buChar char="v"/>
            </a:pPr>
            <a:r>
              <a:rPr lang="en-US" altLang="x-none" sz="1800" b="1" i="1"/>
              <a:t> </a:t>
            </a:r>
            <a:r>
              <a:rPr lang="en-US" altLang="x-none" sz="1400" b="1" i="1"/>
              <a:t>Defensiva</a:t>
            </a:r>
            <a:r>
              <a:rPr lang="en-US" altLang="x-none" sz="1400"/>
              <a:t> – </a:t>
            </a:r>
            <a:r>
              <a:rPr lang="es-PR" altLang="x-none" sz="1400"/>
              <a:t>¿Toma de decisiones? ¿Cubrir? ¿Ajustar? </a:t>
            </a:r>
            <a:r>
              <a:rPr lang="es-PR" altLang="x-none" sz="1200"/>
              <a:t>(como por ejemplo, </a:t>
            </a:r>
          </a:p>
          <a:p>
            <a:pPr eaLnBrk="1" hangingPunct="1"/>
            <a:r>
              <a:rPr lang="es-PR" altLang="x-none" sz="1200"/>
              <a:t>                                  defendiendo el especio vs. un jugador)</a:t>
            </a:r>
            <a:endParaRPr lang="en-US" altLang="x-none" sz="1200"/>
          </a:p>
        </p:txBody>
      </p:sp>
      <p:sp>
        <p:nvSpPr>
          <p:cNvPr id="23558" name="Text Box 10"/>
          <p:cNvSpPr txBox="1">
            <a:spLocks noChangeArrowheads="1"/>
          </p:cNvSpPr>
          <p:nvPr/>
        </p:nvSpPr>
        <p:spPr bwMode="auto">
          <a:xfrm>
            <a:off x="0" y="1238250"/>
            <a:ext cx="6858000" cy="384175"/>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900" b="1"/>
              <a:t>Enfoque Instructivo Para el Maestro y/ o Entrenador de Equipo </a:t>
            </a:r>
            <a:endParaRPr lang="en-US" altLang="x-none" sz="1900"/>
          </a:p>
        </p:txBody>
      </p:sp>
      <p:sp>
        <p:nvSpPr>
          <p:cNvPr id="23559" name="Text Box 11"/>
          <p:cNvSpPr txBox="1">
            <a:spLocks noChangeArrowheads="1"/>
          </p:cNvSpPr>
          <p:nvPr/>
        </p:nvSpPr>
        <p:spPr bwMode="auto">
          <a:xfrm>
            <a:off x="347663" y="1755775"/>
            <a:ext cx="6400800" cy="120015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600" b="1"/>
              <a:t>¿Cuáles son los problemas tácticos ha resolver?</a:t>
            </a:r>
            <a:endParaRPr lang="en-US" altLang="x-none" sz="1600" b="1"/>
          </a:p>
          <a:p>
            <a:pPr eaLnBrk="1" hangingPunct="1">
              <a:buClr>
                <a:schemeClr val="tx1"/>
              </a:buClr>
              <a:buFont typeface="Wingdings" charset="2"/>
              <a:buChar char="v"/>
            </a:pPr>
            <a:r>
              <a:rPr lang="en-US" altLang="x-none" sz="1400"/>
              <a:t>   </a:t>
            </a:r>
            <a:r>
              <a:rPr lang="es-PR" altLang="x-none" sz="1400" b="1" i="1"/>
              <a:t>Ofensiva</a:t>
            </a:r>
            <a:r>
              <a:rPr lang="en-US" altLang="x-none" sz="1400"/>
              <a:t> – </a:t>
            </a:r>
            <a:r>
              <a:rPr lang="es-PR" altLang="x-none" sz="1400"/>
              <a:t>¿Mantienen la posesión? ¿Jugada de transición? ¿Crean</a:t>
            </a:r>
            <a:endParaRPr lang="en-US" altLang="x-none" sz="1400"/>
          </a:p>
          <a:p>
            <a:pPr eaLnBrk="1" hangingPunct="1">
              <a:buClr>
                <a:schemeClr val="tx1"/>
              </a:buClr>
              <a:buFont typeface="Wingdings" charset="2"/>
              <a:buNone/>
            </a:pPr>
            <a:r>
              <a:rPr lang="en-US" altLang="x-none" sz="1400"/>
              <a:t>                          </a:t>
            </a:r>
            <a:r>
              <a:rPr lang="es-PR" altLang="x-none" sz="1400"/>
              <a:t>espacio? ¿Crean oportunidades para obtener puntos?</a:t>
            </a:r>
            <a:endParaRPr lang="en-US" altLang="x-none" sz="1400"/>
          </a:p>
          <a:p>
            <a:pPr eaLnBrk="1" hangingPunct="1">
              <a:buClr>
                <a:schemeClr val="tx1"/>
              </a:buClr>
              <a:buFont typeface="Wingdings" charset="2"/>
              <a:buChar char="v"/>
            </a:pPr>
            <a:r>
              <a:rPr lang="en-US" altLang="x-none" sz="1400"/>
              <a:t>   </a:t>
            </a:r>
            <a:r>
              <a:rPr lang="en-US" altLang="x-none" sz="1400" b="1" i="1"/>
              <a:t>Defensiva</a:t>
            </a:r>
            <a:r>
              <a:rPr lang="en-US" altLang="x-none" sz="1400"/>
              <a:t> – </a:t>
            </a:r>
            <a:r>
              <a:rPr lang="es-PR" altLang="x-none" sz="1400"/>
              <a:t>¿Recuperan la posesión? ¿Defienden espacio o jugador? </a:t>
            </a:r>
            <a:endParaRPr lang="en-US" altLang="x-none" sz="1400"/>
          </a:p>
          <a:p>
            <a:pPr eaLnBrk="1" hangingPunct="1">
              <a:buClr>
                <a:schemeClr val="tx1"/>
              </a:buClr>
              <a:buFont typeface="Wingdings" charset="2"/>
              <a:buNone/>
            </a:pPr>
            <a:r>
              <a:rPr lang="en-US" altLang="x-none" sz="1400"/>
              <a:t>                             </a:t>
            </a:r>
            <a:r>
              <a:rPr lang="es-PR" altLang="x-none" sz="1400"/>
              <a:t>¿Defienden como equipo?</a:t>
            </a:r>
            <a:endParaRPr lang="en-US" altLang="x-none" sz="1400"/>
          </a:p>
        </p:txBody>
      </p:sp>
      <p:sp>
        <p:nvSpPr>
          <p:cNvPr id="23561" name="Text Box 8"/>
          <p:cNvSpPr txBox="1">
            <a:spLocks noChangeArrowheads="1"/>
          </p:cNvSpPr>
          <p:nvPr/>
        </p:nvSpPr>
        <p:spPr bwMode="auto">
          <a:xfrm>
            <a:off x="2473325" y="0"/>
            <a:ext cx="4425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Entrenador de Equipo/ Maestro</a:t>
            </a:r>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457200" y="4038600"/>
            <a:ext cx="6248400" cy="70802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Jugadores </a:t>
            </a:r>
            <a:r>
              <a:rPr lang="en-US" altLang="x-none" b="1" i="1">
                <a:solidFill>
                  <a:srgbClr val="FF3300"/>
                </a:solidFill>
              </a:rPr>
              <a:t>– </a:t>
            </a:r>
            <a:r>
              <a:rPr lang="es-PR" altLang="x-none" b="1" i="1">
                <a:solidFill>
                  <a:srgbClr val="FF3300"/>
                </a:solidFill>
              </a:rPr>
              <a:t>Como obtener puntos:</a:t>
            </a:r>
            <a:endParaRPr lang="en-US" altLang="x-none" sz="800" b="1">
              <a:solidFill>
                <a:srgbClr val="FF3300"/>
              </a:solidFill>
            </a:endParaRPr>
          </a:p>
          <a:p>
            <a:pPr eaLnBrk="1" hangingPunct="1"/>
            <a:r>
              <a:rPr lang="es-PR" altLang="x-none" sz="1600">
                <a:solidFill>
                  <a:srgbClr val="FF3300"/>
                </a:solidFill>
              </a:rPr>
              <a:t>Puntuación regular </a:t>
            </a:r>
            <a:endParaRPr lang="en-US" altLang="x-none" sz="1600">
              <a:solidFill>
                <a:srgbClr val="FF3300"/>
              </a:solidFill>
            </a:endParaRPr>
          </a:p>
        </p:txBody>
      </p:sp>
      <p:sp>
        <p:nvSpPr>
          <p:cNvPr id="24579" name="Text Box 17"/>
          <p:cNvSpPr txBox="1">
            <a:spLocks noChangeArrowheads="1"/>
          </p:cNvSpPr>
          <p:nvPr/>
        </p:nvSpPr>
        <p:spPr bwMode="auto">
          <a:xfrm>
            <a:off x="80963" y="736600"/>
            <a:ext cx="6661150" cy="46196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b="1" i="1">
                <a:solidFill>
                  <a:srgbClr val="FF3300"/>
                </a:solidFill>
              </a:rPr>
              <a:t>Juego de baloncesto sin driblar</a:t>
            </a:r>
            <a:r>
              <a:rPr lang="en-US" altLang="x-none" b="1" i="1">
                <a:solidFill>
                  <a:srgbClr val="FF3300"/>
                </a:solidFill>
              </a:rPr>
              <a:t>– Cancha Completa</a:t>
            </a:r>
          </a:p>
        </p:txBody>
      </p:sp>
      <p:sp>
        <p:nvSpPr>
          <p:cNvPr id="24580" name="Text Box 18"/>
          <p:cNvSpPr txBox="1">
            <a:spLocks noChangeArrowheads="1"/>
          </p:cNvSpPr>
          <p:nvPr/>
        </p:nvSpPr>
        <p:spPr bwMode="auto">
          <a:xfrm>
            <a:off x="457200" y="4953000"/>
            <a:ext cx="3505200" cy="310832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dirty="0">
                <a:solidFill>
                  <a:srgbClr val="FF3300"/>
                </a:solidFill>
              </a:rPr>
              <a:t>Variación de Puntuación del Partido:</a:t>
            </a:r>
            <a:endParaRPr lang="en-US" altLang="x-none" dirty="0">
              <a:solidFill>
                <a:srgbClr val="FF3300"/>
              </a:solidFill>
            </a:endParaRPr>
          </a:p>
          <a:p>
            <a:pPr eaLnBrk="1" hangingPunct="1"/>
            <a:endParaRPr lang="en-US" altLang="x-none" sz="1600" b="1" dirty="0">
              <a:solidFill>
                <a:srgbClr val="FF3300"/>
              </a:solidFill>
              <a:sym typeface="Wingdings" charset="2"/>
            </a:endParaRPr>
          </a:p>
          <a:p>
            <a:pPr eaLnBrk="1" hangingPunct="1"/>
            <a:r>
              <a:rPr lang="es-PR" altLang="x-none" sz="1600" b="1" dirty="0">
                <a:solidFill>
                  <a:srgbClr val="FF3300"/>
                </a:solidFill>
              </a:rPr>
              <a:t>Además de lo mencionado anteriormente:</a:t>
            </a:r>
            <a:endParaRPr lang="en-US" altLang="x-none" sz="1600" b="1" dirty="0">
              <a:solidFill>
                <a:srgbClr val="FF3300"/>
              </a:solidFill>
              <a:sym typeface="Wingdings" charset="2"/>
            </a:endParaRPr>
          </a:p>
          <a:p>
            <a:pPr eaLnBrk="1" hangingPunct="1"/>
            <a:endParaRPr lang="en-US" altLang="x-none" sz="1600" dirty="0">
              <a:solidFill>
                <a:srgbClr val="FF3300"/>
              </a:solidFill>
              <a:sym typeface="Wingdings" charset="2"/>
            </a:endParaRPr>
          </a:p>
          <a:p>
            <a:pPr eaLnBrk="1" hangingPunct="1"/>
            <a:r>
              <a:rPr lang="es-PR" altLang="x-none" sz="1600" dirty="0">
                <a:solidFill>
                  <a:srgbClr val="FF3300"/>
                </a:solidFill>
              </a:rPr>
              <a:t>Tiros acertados fuera de la línea de </a:t>
            </a:r>
            <a:r>
              <a:rPr lang="es-PR" altLang="x-none" sz="1600" dirty="0" smtClean="0">
                <a:solidFill>
                  <a:srgbClr val="FF3300"/>
                </a:solidFill>
              </a:rPr>
              <a:t>3 </a:t>
            </a:r>
            <a:r>
              <a:rPr lang="es-PR" altLang="x-none" sz="1600" dirty="0" err="1" smtClean="0">
                <a:solidFill>
                  <a:srgbClr val="FF3300"/>
                </a:solidFill>
              </a:rPr>
              <a:t>pts</a:t>
            </a:r>
            <a:r>
              <a:rPr lang="es-PR" altLang="x-none" sz="1600" dirty="0" smtClean="0">
                <a:solidFill>
                  <a:srgbClr val="FF3300"/>
                </a:solidFill>
              </a:rPr>
              <a:t> </a:t>
            </a:r>
            <a:r>
              <a:rPr lang="en-US" altLang="x-none" sz="1600" dirty="0">
                <a:solidFill>
                  <a:srgbClr val="FF3300"/>
                </a:solidFill>
                <a:sym typeface="Wingdings" charset="2"/>
              </a:rPr>
              <a:t>= 0 </a:t>
            </a:r>
            <a:r>
              <a:rPr lang="en-US" altLang="x-none" sz="1600" dirty="0" err="1">
                <a:solidFill>
                  <a:srgbClr val="FF3300"/>
                </a:solidFill>
                <a:sym typeface="Wingdings" charset="2"/>
              </a:rPr>
              <a:t>puntos</a:t>
            </a:r>
            <a:endParaRPr lang="en-US" altLang="x-none" sz="1600" dirty="0">
              <a:solidFill>
                <a:srgbClr val="FF3300"/>
              </a:solidFill>
            </a:endParaRPr>
          </a:p>
          <a:p>
            <a:pPr eaLnBrk="1" hangingPunct="1"/>
            <a:r>
              <a:rPr lang="en-US" altLang="x-none" sz="1600" b="1" dirty="0">
                <a:solidFill>
                  <a:srgbClr val="FF3300"/>
                </a:solidFill>
                <a:sym typeface="Wingdings" charset="2"/>
              </a:rPr>
              <a:t>Y</a:t>
            </a:r>
          </a:p>
          <a:p>
            <a:pPr eaLnBrk="1" hangingPunct="1"/>
            <a:r>
              <a:rPr lang="es-PR" altLang="x-none" sz="1600" dirty="0">
                <a:solidFill>
                  <a:srgbClr val="FF3300"/>
                </a:solidFill>
              </a:rPr>
              <a:t>Tiros acertados dentro del área de 3 </a:t>
            </a:r>
            <a:r>
              <a:rPr lang="es-PR" altLang="x-none" sz="1600" dirty="0" err="1">
                <a:solidFill>
                  <a:srgbClr val="FF3300"/>
                </a:solidFill>
              </a:rPr>
              <a:t>seg</a:t>
            </a:r>
            <a:r>
              <a:rPr lang="es-PR" altLang="x-none" sz="1600" dirty="0">
                <a:solidFill>
                  <a:srgbClr val="FF3300"/>
                </a:solidFill>
              </a:rPr>
              <a:t>. = 3 puntos. </a:t>
            </a:r>
            <a:endParaRPr lang="en-US" altLang="x-none" sz="1600" dirty="0">
              <a:solidFill>
                <a:srgbClr val="FF3300"/>
              </a:solidFill>
            </a:endParaRPr>
          </a:p>
        </p:txBody>
      </p:sp>
      <p:sp>
        <p:nvSpPr>
          <p:cNvPr id="24581" name="Text Box 19"/>
          <p:cNvSpPr txBox="1">
            <a:spLocks noChangeArrowheads="1"/>
          </p:cNvSpPr>
          <p:nvPr/>
        </p:nvSpPr>
        <p:spPr bwMode="auto">
          <a:xfrm>
            <a:off x="457200" y="1447800"/>
            <a:ext cx="6248400" cy="24003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dirty="0">
                <a:solidFill>
                  <a:srgbClr val="FF3300"/>
                </a:solidFill>
              </a:rPr>
              <a:t>     </a:t>
            </a:r>
            <a:r>
              <a:rPr lang="es-PR" altLang="x-none" b="1" i="1" dirty="0">
                <a:solidFill>
                  <a:srgbClr val="FF3300"/>
                </a:solidFill>
              </a:rPr>
              <a:t>Formato del Juego/ Reglas</a:t>
            </a:r>
            <a:r>
              <a:rPr lang="en-US" altLang="x-none" b="1" i="1" dirty="0">
                <a:solidFill>
                  <a:srgbClr val="FF3300"/>
                </a:solidFill>
              </a:rPr>
              <a:t>:</a:t>
            </a:r>
          </a:p>
          <a:p>
            <a:pPr eaLnBrk="1" hangingPunct="1">
              <a:buFontTx/>
              <a:buAutoNum type="arabicPeriod"/>
            </a:pPr>
            <a:r>
              <a:rPr lang="en-US" altLang="x-none" sz="1800" dirty="0">
                <a:solidFill>
                  <a:srgbClr val="FF3300"/>
                </a:solidFill>
              </a:rPr>
              <a:t>8 </a:t>
            </a:r>
            <a:r>
              <a:rPr lang="en-US" altLang="x-none" sz="1800" dirty="0" smtClean="0">
                <a:solidFill>
                  <a:srgbClr val="FF3300"/>
                </a:solidFill>
              </a:rPr>
              <a:t>v 8 </a:t>
            </a:r>
            <a:r>
              <a:rPr lang="es-PR" altLang="x-none" sz="1800" dirty="0">
                <a:solidFill>
                  <a:srgbClr val="FF3300"/>
                </a:solidFill>
              </a:rPr>
              <a:t>en cancha completa con 4 jugadores en la ofensiva y 4 en la mitad de la defensiva solamente. El juego es de cancha completa pero  los jugadores solo juegan en la mitad defensiva o la mitad ofensiva.</a:t>
            </a:r>
            <a:endParaRPr lang="en-US" altLang="x-none" sz="1800" dirty="0">
              <a:solidFill>
                <a:srgbClr val="FF3300"/>
              </a:solidFill>
            </a:endParaRPr>
          </a:p>
          <a:p>
            <a:pPr eaLnBrk="1" hangingPunct="1">
              <a:buFontTx/>
              <a:buAutoNum type="arabicPeriod"/>
            </a:pPr>
            <a:r>
              <a:rPr lang="es-PR" altLang="x-none" sz="1800" dirty="0">
                <a:solidFill>
                  <a:srgbClr val="FF3300"/>
                </a:solidFill>
              </a:rPr>
              <a:t>Falta en cualquier parte de la cancha = tiro libre para oponentes.</a:t>
            </a:r>
            <a:endParaRPr lang="en-US" altLang="x-none" sz="1800" dirty="0">
              <a:solidFill>
                <a:srgbClr val="FF3300"/>
              </a:solidFill>
            </a:endParaRPr>
          </a:p>
          <a:p>
            <a:pPr eaLnBrk="1" hangingPunct="1">
              <a:buFontTx/>
              <a:buAutoNum type="arabicPeriod"/>
            </a:pPr>
            <a:r>
              <a:rPr lang="en-US" altLang="x-none" sz="1800" dirty="0">
                <a:solidFill>
                  <a:srgbClr val="FF3300"/>
                </a:solidFill>
              </a:rPr>
              <a:t> </a:t>
            </a:r>
            <a:r>
              <a:rPr lang="es-PR" altLang="x-none" sz="1800" dirty="0">
                <a:solidFill>
                  <a:srgbClr val="FF3300"/>
                </a:solidFill>
              </a:rPr>
              <a:t>No se permite driblar&gt;&gt;Violación = Perdida de posesión</a:t>
            </a:r>
            <a:endParaRPr lang="en-US" altLang="x-none" sz="1800" dirty="0">
              <a:solidFill>
                <a:srgbClr val="FF3300"/>
              </a:solidFill>
            </a:endParaRPr>
          </a:p>
        </p:txBody>
      </p:sp>
      <p:sp>
        <p:nvSpPr>
          <p:cNvPr id="24582" name="Text Box 3"/>
          <p:cNvSpPr txBox="1">
            <a:spLocks noChangeArrowheads="1"/>
          </p:cNvSpPr>
          <p:nvPr/>
        </p:nvSpPr>
        <p:spPr bwMode="auto">
          <a:xfrm>
            <a:off x="952500" y="133350"/>
            <a:ext cx="45339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pic>
        <p:nvPicPr>
          <p:cNvPr id="24584"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4953000"/>
            <a:ext cx="24384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5" name="Text Box 8"/>
          <p:cNvSpPr txBox="1">
            <a:spLocks noChangeArrowheads="1"/>
          </p:cNvSpPr>
          <p:nvPr/>
        </p:nvSpPr>
        <p:spPr bwMode="auto">
          <a:xfrm>
            <a:off x="5830888" y="-15875"/>
            <a:ext cx="10683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Jugador</a:t>
            </a:r>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373063" y="4419600"/>
            <a:ext cx="2827337" cy="350837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600" b="1" i="1"/>
              <a:t>Posibles preguntas tácticas:</a:t>
            </a:r>
            <a:endParaRPr lang="en-US" altLang="x-none" sz="1600" b="1" i="1"/>
          </a:p>
          <a:p>
            <a:pPr eaLnBrk="1" hangingPunct="1"/>
            <a:r>
              <a:rPr lang="en-US" altLang="x-none" sz="1500" b="1"/>
              <a:t>Ofensiva:</a:t>
            </a:r>
            <a:r>
              <a:rPr lang="en-US" altLang="x-none" sz="1500" b="1" i="1"/>
              <a:t> </a:t>
            </a:r>
          </a:p>
          <a:p>
            <a:pPr eaLnBrk="1" hangingPunct="1">
              <a:buFontTx/>
              <a:buChar char="•"/>
            </a:pPr>
            <a:r>
              <a:rPr lang="es-PR" altLang="x-none" sz="1600"/>
              <a:t>¿Qué aumentará tus oportunidades de tiros buenos?</a:t>
            </a:r>
            <a:endParaRPr lang="en-US" altLang="x-none" sz="1600"/>
          </a:p>
          <a:p>
            <a:pPr eaLnBrk="1" hangingPunct="1">
              <a:buFontTx/>
              <a:buChar char="•"/>
            </a:pPr>
            <a:r>
              <a:rPr lang="es-PR" altLang="x-none" sz="1600"/>
              <a:t>¿De qué tiene que cuidarse el manejador de la bola?</a:t>
            </a:r>
            <a:endParaRPr lang="en-US" altLang="x-none" sz="1600"/>
          </a:p>
          <a:p>
            <a:pPr eaLnBrk="1" hangingPunct="1"/>
            <a:endParaRPr lang="en-US" altLang="x-none" sz="1600"/>
          </a:p>
          <a:p>
            <a:pPr eaLnBrk="1" hangingPunct="1"/>
            <a:r>
              <a:rPr lang="en-US" altLang="x-none" sz="1500" b="1"/>
              <a:t>Defensiva:</a:t>
            </a:r>
            <a:r>
              <a:rPr lang="en-US" altLang="x-none" sz="1500" b="1" i="1"/>
              <a:t> </a:t>
            </a:r>
          </a:p>
          <a:p>
            <a:pPr eaLnBrk="1" hangingPunct="1">
              <a:buFontTx/>
              <a:buChar char="•"/>
            </a:pPr>
            <a:r>
              <a:rPr lang="es-PR" altLang="x-none" sz="1600"/>
              <a:t>¿Cuál es la mejor posición para marcar a un oponente que no tiene la bola?</a:t>
            </a:r>
            <a:endParaRPr lang="en-US" altLang="x-none" sz="1600"/>
          </a:p>
          <a:p>
            <a:pPr eaLnBrk="1" hangingPunct="1">
              <a:buFontTx/>
              <a:buChar char="•"/>
            </a:pPr>
            <a:r>
              <a:rPr lang="es-PR" altLang="x-none" sz="1600"/>
              <a:t>¿Qué pasa con los jugadores que se encuentran fuera de la línea de 3 pts.?</a:t>
            </a:r>
            <a:endParaRPr lang="en-US" altLang="x-none" sz="1600"/>
          </a:p>
        </p:txBody>
      </p:sp>
      <p:sp>
        <p:nvSpPr>
          <p:cNvPr id="14339" name="Text Box 3"/>
          <p:cNvSpPr txBox="1">
            <a:spLocks noChangeArrowheads="1"/>
          </p:cNvSpPr>
          <p:nvPr/>
        </p:nvSpPr>
        <p:spPr bwMode="auto">
          <a:xfrm>
            <a:off x="3352800" y="4419600"/>
            <a:ext cx="3429000" cy="4278313"/>
          </a:xfrm>
          <a:prstGeom prst="rect">
            <a:avLst/>
          </a:prstGeom>
          <a:noFill/>
          <a:ln w="25400">
            <a:solidFill>
              <a:schemeClr val="tx1"/>
            </a:solidFill>
            <a:miter lim="800000"/>
            <a:headEnd/>
            <a:tailEnd/>
          </a:ln>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600" b="1" i="1"/>
              <a:t>Maestro/ Entrenador del Equipo:</a:t>
            </a:r>
            <a:endParaRPr lang="en-US" altLang="x-none" sz="1600" b="1" i="1"/>
          </a:p>
          <a:p>
            <a:pPr eaLnBrk="1" hangingPunct="1">
              <a:buFontTx/>
              <a:buChar char="•"/>
            </a:pPr>
            <a:r>
              <a:rPr lang="en-US" altLang="x-none" sz="1600"/>
              <a:t>    </a:t>
            </a:r>
            <a:r>
              <a:rPr lang="es-PR" altLang="x-none" sz="1600"/>
              <a:t>Enfocarse solo en el juego </a:t>
            </a:r>
          </a:p>
          <a:p>
            <a:pPr eaLnBrk="1" hangingPunct="1"/>
            <a:r>
              <a:rPr lang="es-PR" altLang="x-none" sz="1600"/>
              <a:t>     ofensivo o defensivo.</a:t>
            </a:r>
            <a:endParaRPr lang="en-US" altLang="x-none" sz="1600"/>
          </a:p>
          <a:p>
            <a:pPr eaLnBrk="1" hangingPunct="1">
              <a:buFontTx/>
              <a:buChar char="•"/>
            </a:pPr>
            <a:r>
              <a:rPr lang="es-PR" altLang="x-none" sz="1600"/>
              <a:t>   ¡Enfóquense en la acción lejos</a:t>
            </a:r>
          </a:p>
          <a:p>
            <a:pPr eaLnBrk="1" hangingPunct="1"/>
            <a:r>
              <a:rPr lang="es-PR" altLang="x-none" sz="1600"/>
              <a:t>     de la bola!</a:t>
            </a:r>
            <a:endParaRPr lang="en-US" altLang="x-none" sz="1600"/>
          </a:p>
          <a:p>
            <a:pPr eaLnBrk="1" hangingPunct="1">
              <a:buFontTx/>
              <a:buChar char="•"/>
            </a:pPr>
            <a:r>
              <a:rPr lang="es-PR" altLang="x-none" sz="1600"/>
              <a:t>   ¿Qué usted ve que ocurre?</a:t>
            </a:r>
            <a:endParaRPr lang="en-US" altLang="x-none" sz="1600"/>
          </a:p>
          <a:p>
            <a:pPr eaLnBrk="1" hangingPunct="1">
              <a:buFontTx/>
              <a:buChar char="•"/>
            </a:pPr>
            <a:r>
              <a:rPr lang="es-PR" altLang="x-none" sz="1600"/>
              <a:t>   Juzgue lo que su jugador está</a:t>
            </a:r>
          </a:p>
          <a:p>
            <a:pPr eaLnBrk="1" hangingPunct="1"/>
            <a:r>
              <a:rPr lang="es-PR" altLang="x-none" sz="1600"/>
              <a:t>     haciendo bien y lo que no está</a:t>
            </a:r>
          </a:p>
          <a:p>
            <a:pPr eaLnBrk="1" hangingPunct="1"/>
            <a:r>
              <a:rPr lang="es-PR" altLang="x-none" sz="1600"/>
              <a:t>     funcionando bien.</a:t>
            </a:r>
            <a:r>
              <a:rPr lang="en-US" altLang="x-none" sz="1600"/>
              <a:t>  </a:t>
            </a:r>
          </a:p>
          <a:p>
            <a:pPr eaLnBrk="1" hangingPunct="1">
              <a:buFontTx/>
              <a:buChar char="•"/>
            </a:pPr>
            <a:r>
              <a:rPr lang="es-PR" altLang="x-none" sz="1600" b="1"/>
              <a:t>   ¡Déjale saber! </a:t>
            </a:r>
            <a:r>
              <a:rPr lang="es-PR" altLang="x-none" sz="1600" b="1" i="1">
                <a:sym typeface="Wingdings" charset="2"/>
              </a:rPr>
              <a:t></a:t>
            </a:r>
          </a:p>
          <a:p>
            <a:pPr eaLnBrk="1" hangingPunct="1"/>
            <a:endParaRPr lang="en-US" altLang="x-none" sz="1000" b="1"/>
          </a:p>
          <a:p>
            <a:pPr eaLnBrk="1" hangingPunct="1"/>
            <a:r>
              <a:rPr lang="es-PR" altLang="x-none" sz="1600" b="1" i="1"/>
              <a:t>Cuando utilice “time-outs”</a:t>
            </a:r>
            <a:r>
              <a:rPr lang="en-US" altLang="x-none" sz="1600" b="1" i="1"/>
              <a:t>:</a:t>
            </a:r>
          </a:p>
          <a:p>
            <a:pPr eaLnBrk="1" hangingPunct="1">
              <a:buFontTx/>
              <a:buChar char="•"/>
            </a:pPr>
            <a:r>
              <a:rPr lang="en-US" altLang="x-none" sz="1600"/>
              <a:t>  </a:t>
            </a:r>
            <a:r>
              <a:rPr lang="es-PR" altLang="x-none" sz="1600"/>
              <a:t>Pregúntele a  él/ella que se puede </a:t>
            </a:r>
          </a:p>
          <a:p>
            <a:pPr eaLnBrk="1" hangingPunct="1"/>
            <a:r>
              <a:rPr lang="es-PR" altLang="x-none" sz="1600"/>
              <a:t>    hacer diferente para jugar más </a:t>
            </a:r>
          </a:p>
          <a:p>
            <a:pPr eaLnBrk="1" hangingPunct="1"/>
            <a:r>
              <a:rPr lang="es-PR" altLang="x-none" sz="1600"/>
              <a:t>    efectivamente.</a:t>
            </a:r>
            <a:endParaRPr lang="en-US" altLang="x-none" sz="1600"/>
          </a:p>
          <a:p>
            <a:pPr eaLnBrk="1" hangingPunct="1">
              <a:buFontTx/>
              <a:buChar char="•"/>
            </a:pPr>
            <a:r>
              <a:rPr lang="en-US" altLang="x-none" sz="1600"/>
              <a:t>  </a:t>
            </a:r>
            <a:r>
              <a:rPr lang="es-PR" altLang="x-none" sz="1600"/>
              <a:t>Déjele saber que está</a:t>
            </a:r>
          </a:p>
          <a:p>
            <a:pPr eaLnBrk="1" hangingPunct="1"/>
            <a:r>
              <a:rPr lang="es-PR" altLang="x-none" sz="1600"/>
              <a:t>   funcionando bien.</a:t>
            </a:r>
            <a:endParaRPr lang="en-US" altLang="x-none" sz="1600"/>
          </a:p>
        </p:txBody>
      </p:sp>
      <p:sp>
        <p:nvSpPr>
          <p:cNvPr id="25604" name="Text Box 5"/>
          <p:cNvSpPr txBox="1">
            <a:spLocks noChangeArrowheads="1"/>
          </p:cNvSpPr>
          <p:nvPr/>
        </p:nvSpPr>
        <p:spPr bwMode="auto">
          <a:xfrm>
            <a:off x="381000" y="1447800"/>
            <a:ext cx="6400800" cy="14779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¿Cuáles son los problemas tácticos ha resolver?</a:t>
            </a:r>
            <a:endParaRPr lang="en-US" altLang="x-none" sz="1800" b="1"/>
          </a:p>
          <a:p>
            <a:pPr eaLnBrk="1" hangingPunct="1">
              <a:buClr>
                <a:schemeClr val="tx1"/>
              </a:buClr>
              <a:buFont typeface="Wingdings" charset="2"/>
              <a:buChar char="v"/>
            </a:pPr>
            <a:r>
              <a:rPr lang="en-US" altLang="x-none" sz="1600"/>
              <a:t> </a:t>
            </a:r>
            <a:r>
              <a:rPr lang="en-US" altLang="x-none" sz="1400"/>
              <a:t> </a:t>
            </a:r>
            <a:r>
              <a:rPr lang="es-PR" altLang="x-none" sz="1400" b="1" i="1"/>
              <a:t>Ofensiva</a:t>
            </a:r>
            <a:r>
              <a:rPr lang="en-US" altLang="x-none" sz="1400"/>
              <a:t>  – </a:t>
            </a:r>
            <a:r>
              <a:rPr lang="es-PR" altLang="x-none" sz="1400"/>
              <a:t>¿Mantienen la posesión? ¿Jugada de transición?   </a:t>
            </a:r>
          </a:p>
          <a:p>
            <a:pPr eaLnBrk="1" hangingPunct="1">
              <a:buClr>
                <a:schemeClr val="tx1"/>
              </a:buClr>
            </a:pPr>
            <a:r>
              <a:rPr lang="es-PR" altLang="x-none" sz="1400"/>
              <a:t>                         ¿Crean</a:t>
            </a:r>
            <a:r>
              <a:rPr lang="en-US" altLang="x-none" sz="1400"/>
              <a:t> </a:t>
            </a:r>
            <a:r>
              <a:rPr lang="es-PR" altLang="x-none" sz="1400"/>
              <a:t>espacio? ¿Crean oportunidades para obtener   </a:t>
            </a:r>
          </a:p>
          <a:p>
            <a:pPr eaLnBrk="1" hangingPunct="1">
              <a:buClr>
                <a:schemeClr val="tx1"/>
              </a:buClr>
            </a:pPr>
            <a:r>
              <a:rPr lang="es-PR" altLang="x-none" sz="1400"/>
              <a:t>                         puntos?</a:t>
            </a:r>
            <a:endParaRPr lang="en-US" altLang="x-none" sz="1400"/>
          </a:p>
          <a:p>
            <a:pPr eaLnBrk="1" hangingPunct="1">
              <a:buClr>
                <a:schemeClr val="tx1"/>
              </a:buClr>
              <a:buFont typeface="Wingdings" charset="2"/>
              <a:buChar char="v"/>
            </a:pPr>
            <a:r>
              <a:rPr lang="en-US" altLang="x-none" sz="1400"/>
              <a:t> </a:t>
            </a:r>
            <a:r>
              <a:rPr lang="en-US" altLang="x-none" sz="1400" b="1" i="1"/>
              <a:t>Defensiva</a:t>
            </a:r>
            <a:r>
              <a:rPr lang="en-US" altLang="x-none" sz="1400"/>
              <a:t> – </a:t>
            </a:r>
            <a:r>
              <a:rPr lang="es-PR" altLang="x-none" sz="1400"/>
              <a:t>¿Recuperan la posesión? ¿Defienden espacio o </a:t>
            </a:r>
          </a:p>
          <a:p>
            <a:pPr eaLnBrk="1" hangingPunct="1">
              <a:buClr>
                <a:schemeClr val="tx1"/>
              </a:buClr>
            </a:pPr>
            <a:r>
              <a:rPr lang="es-PR" altLang="x-none" sz="1400"/>
              <a:t>                         jugador? ¿Defienden como equipo?</a:t>
            </a:r>
            <a:endParaRPr lang="en-US" altLang="x-none" sz="1400"/>
          </a:p>
        </p:txBody>
      </p:sp>
      <p:sp>
        <p:nvSpPr>
          <p:cNvPr id="25605" name="Text Box 6"/>
          <p:cNvSpPr txBox="1">
            <a:spLocks noChangeArrowheads="1"/>
          </p:cNvSpPr>
          <p:nvPr/>
        </p:nvSpPr>
        <p:spPr bwMode="auto">
          <a:xfrm>
            <a:off x="98425" y="381000"/>
            <a:ext cx="6661150" cy="4619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b="1" i="1"/>
              <a:t>Juego de baloncesto sin driblar</a:t>
            </a:r>
            <a:r>
              <a:rPr lang="en-US" altLang="x-none" b="1" i="1"/>
              <a:t>– Cancha Completa</a:t>
            </a:r>
          </a:p>
        </p:txBody>
      </p:sp>
      <p:sp>
        <p:nvSpPr>
          <p:cNvPr id="25606" name="Text Box 7"/>
          <p:cNvSpPr txBox="1">
            <a:spLocks noChangeArrowheads="1"/>
          </p:cNvSpPr>
          <p:nvPr/>
        </p:nvSpPr>
        <p:spPr bwMode="auto">
          <a:xfrm>
            <a:off x="381000" y="2971800"/>
            <a:ext cx="6400800" cy="141605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¿Qué movidas tácticas son enfatizadas?</a:t>
            </a:r>
            <a:endParaRPr lang="en-US" altLang="x-none" sz="1800" b="1"/>
          </a:p>
          <a:p>
            <a:pPr eaLnBrk="1" hangingPunct="1">
              <a:buFont typeface="Wingdings" charset="2"/>
              <a:buChar char="v"/>
            </a:pPr>
            <a:r>
              <a:rPr lang="en-US" altLang="x-none" sz="1400"/>
              <a:t> </a:t>
            </a:r>
            <a:r>
              <a:rPr lang="en-US" altLang="x-none" sz="1400" b="1" i="1"/>
              <a:t>Ofensiva</a:t>
            </a:r>
            <a:r>
              <a:rPr lang="en-US" altLang="x-none" sz="1400"/>
              <a:t> – </a:t>
            </a:r>
            <a:r>
              <a:rPr lang="es-PR" altLang="x-none" sz="1400"/>
              <a:t>¿Toma de decisiones? ¿Apoyo? ¿Ajustes? ¿Se está creando</a:t>
            </a:r>
            <a:r>
              <a:rPr lang="en-US" altLang="x-none" sz="1400"/>
              <a:t>  </a:t>
            </a:r>
          </a:p>
          <a:p>
            <a:pPr eaLnBrk="1" hangingPunct="1"/>
            <a:r>
              <a:rPr lang="en-US" altLang="x-none" sz="1400"/>
              <a:t>                        </a:t>
            </a:r>
            <a:r>
              <a:rPr lang="es-PR" altLang="x-none" sz="1400"/>
              <a:t>oportunidades para obtener puntos? ¿Creando espacio? </a:t>
            </a:r>
            <a:r>
              <a:rPr lang="es-PR" altLang="x-none" sz="1200"/>
              <a:t>(como </a:t>
            </a:r>
          </a:p>
          <a:p>
            <a:pPr eaLnBrk="1" hangingPunct="1"/>
            <a:r>
              <a:rPr lang="es-PR" altLang="x-none" sz="1200"/>
              <a:t>                             por ejemplo, hacer cortes V o L)</a:t>
            </a:r>
            <a:endParaRPr lang="en-US" altLang="x-none" sz="1200"/>
          </a:p>
          <a:p>
            <a:pPr eaLnBrk="1" hangingPunct="1">
              <a:buFont typeface="Wingdings" charset="2"/>
              <a:buChar char="v"/>
            </a:pPr>
            <a:r>
              <a:rPr lang="en-US" altLang="x-none" sz="1600" b="1" i="1"/>
              <a:t> </a:t>
            </a:r>
            <a:r>
              <a:rPr lang="en-US" altLang="x-none" sz="1400" b="1" i="1"/>
              <a:t>Defensiva</a:t>
            </a:r>
            <a:r>
              <a:rPr lang="en-US" altLang="x-none" sz="1400"/>
              <a:t> – </a:t>
            </a:r>
            <a:r>
              <a:rPr lang="es-PR" altLang="x-none" sz="1400"/>
              <a:t>¿Toma de decisiones? ¿Cubrir? ¿Ajustar? </a:t>
            </a:r>
            <a:r>
              <a:rPr lang="es-PR" altLang="x-none" sz="1200"/>
              <a:t>(como por ejemplo </a:t>
            </a:r>
          </a:p>
          <a:p>
            <a:pPr eaLnBrk="1" hangingPunct="1"/>
            <a:r>
              <a:rPr lang="es-PR" altLang="x-none" sz="1200"/>
              <a:t>                              defendiendo el especio vs. un jugador)</a:t>
            </a:r>
            <a:endParaRPr lang="en-US" altLang="x-none" sz="1200"/>
          </a:p>
        </p:txBody>
      </p:sp>
      <p:sp>
        <p:nvSpPr>
          <p:cNvPr id="25607" name="Text Box 9"/>
          <p:cNvSpPr txBox="1">
            <a:spLocks noChangeArrowheads="1"/>
          </p:cNvSpPr>
          <p:nvPr/>
        </p:nvSpPr>
        <p:spPr bwMode="auto">
          <a:xfrm>
            <a:off x="28575" y="992188"/>
            <a:ext cx="6800850" cy="384175"/>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900" b="1"/>
              <a:t>Enfoque Instructivo Para el Maestro y/ o Entrenador de Equipo </a:t>
            </a:r>
            <a:endParaRPr lang="en-US" altLang="x-none" sz="1900"/>
          </a:p>
        </p:txBody>
      </p:sp>
      <p:sp>
        <p:nvSpPr>
          <p:cNvPr id="25609" name="Text Box 8"/>
          <p:cNvSpPr txBox="1">
            <a:spLocks noChangeArrowheads="1"/>
          </p:cNvSpPr>
          <p:nvPr/>
        </p:nvSpPr>
        <p:spPr bwMode="auto">
          <a:xfrm>
            <a:off x="2473325" y="0"/>
            <a:ext cx="4425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latin typeface="Calibri" charset="0"/>
              </a:rPr>
              <a:t>Lado de Entrenador de Equipo/ Maestro</a:t>
            </a:r>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5"/>
          <p:cNvSpPr txBox="1">
            <a:spLocks noChangeArrowheads="1"/>
          </p:cNvSpPr>
          <p:nvPr/>
        </p:nvSpPr>
        <p:spPr bwMode="auto">
          <a:xfrm>
            <a:off x="685800" y="4679950"/>
            <a:ext cx="5943600" cy="22542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Jugadores</a:t>
            </a:r>
            <a:r>
              <a:rPr lang="en-US" altLang="x-none" b="1" i="1">
                <a:solidFill>
                  <a:srgbClr val="FF3300"/>
                </a:solidFill>
              </a:rPr>
              <a:t>-</a:t>
            </a:r>
            <a:r>
              <a:rPr lang="es-PR" altLang="x-none" b="1" i="1">
                <a:solidFill>
                  <a:srgbClr val="FF3300"/>
                </a:solidFill>
              </a:rPr>
              <a:t>Como se obtiene la puntuación</a:t>
            </a:r>
            <a:r>
              <a:rPr lang="en-US" altLang="x-none" b="1" i="1">
                <a:solidFill>
                  <a:srgbClr val="FF3300"/>
                </a:solidFill>
              </a:rPr>
              <a:t>: </a:t>
            </a:r>
          </a:p>
          <a:p>
            <a:pPr eaLnBrk="1" hangingPunct="1"/>
            <a:r>
              <a:rPr lang="en-US" altLang="x-none" sz="2000" b="1" i="1">
                <a:solidFill>
                  <a:srgbClr val="FF3300"/>
                </a:solidFill>
              </a:rPr>
              <a:t>Tiros Libres:    </a:t>
            </a:r>
          </a:p>
          <a:p>
            <a:pPr eaLnBrk="1" hangingPunct="1"/>
            <a:r>
              <a:rPr lang="es-PR" altLang="x-none" sz="1600">
                <a:solidFill>
                  <a:srgbClr val="FF0000"/>
                </a:solidFill>
              </a:rPr>
              <a:t>¡</a:t>
            </a:r>
            <a:r>
              <a:rPr lang="en-US" altLang="x-none" sz="1600">
                <a:solidFill>
                  <a:srgbClr val="FF3300"/>
                </a:solidFill>
              </a:rPr>
              <a:t>Acierte los tiros libres!</a:t>
            </a:r>
          </a:p>
          <a:p>
            <a:pPr eaLnBrk="1" hangingPunct="1"/>
            <a:r>
              <a:rPr lang="en-US" altLang="x-none" sz="1600">
                <a:solidFill>
                  <a:srgbClr val="FF3300"/>
                </a:solidFill>
              </a:rPr>
              <a:t>Tiros libres acertados = 1 punto </a:t>
            </a:r>
            <a:r>
              <a:rPr lang="en-US" altLang="x-none" sz="1600">
                <a:solidFill>
                  <a:srgbClr val="FF3300"/>
                </a:solidFill>
                <a:sym typeface="Wingdings" charset="2"/>
              </a:rPr>
              <a:t></a:t>
            </a:r>
            <a:endParaRPr lang="en-US" altLang="x-none" sz="1600">
              <a:solidFill>
                <a:srgbClr val="FF3300"/>
              </a:solidFill>
            </a:endParaRPr>
          </a:p>
          <a:p>
            <a:pPr eaLnBrk="1" hangingPunct="1"/>
            <a:endParaRPr lang="en-US" altLang="x-none" sz="1000">
              <a:solidFill>
                <a:srgbClr val="FF3300"/>
              </a:solidFill>
            </a:endParaRPr>
          </a:p>
          <a:p>
            <a:pPr eaLnBrk="1" hangingPunct="1"/>
            <a:r>
              <a:rPr lang="en-US" altLang="x-none" sz="2000" b="1" i="1">
                <a:solidFill>
                  <a:srgbClr val="FF3300"/>
                </a:solidFill>
              </a:rPr>
              <a:t>Rebotes:  </a:t>
            </a:r>
          </a:p>
          <a:p>
            <a:pPr eaLnBrk="1" hangingPunct="1"/>
            <a:r>
              <a:rPr lang="es-PR" altLang="x-none" sz="1600">
                <a:solidFill>
                  <a:srgbClr val="FF0000"/>
                </a:solidFill>
              </a:rPr>
              <a:t>¡</a:t>
            </a:r>
            <a:r>
              <a:rPr lang="en-US" altLang="x-none" sz="1600">
                <a:solidFill>
                  <a:srgbClr val="FF3300"/>
                </a:solidFill>
              </a:rPr>
              <a:t>Atrape los rebotes!</a:t>
            </a:r>
          </a:p>
          <a:p>
            <a:pPr eaLnBrk="1" hangingPunct="1"/>
            <a:r>
              <a:rPr lang="en-US" altLang="x-none" sz="1600">
                <a:solidFill>
                  <a:srgbClr val="FF3300"/>
                </a:solidFill>
              </a:rPr>
              <a:t>Rebotes defensivos atrapados = 1 punto </a:t>
            </a:r>
            <a:r>
              <a:rPr lang="en-US" altLang="x-none" sz="1600">
                <a:solidFill>
                  <a:srgbClr val="FF3300"/>
                </a:solidFill>
                <a:sym typeface="Wingdings" charset="2"/>
              </a:rPr>
              <a:t></a:t>
            </a:r>
            <a:r>
              <a:rPr lang="en-US" altLang="x-none" sz="1600">
                <a:solidFill>
                  <a:srgbClr val="FF3300"/>
                </a:solidFill>
              </a:rPr>
              <a:t> </a:t>
            </a:r>
          </a:p>
        </p:txBody>
      </p:sp>
      <p:sp>
        <p:nvSpPr>
          <p:cNvPr id="14339" name="Text Box 26"/>
          <p:cNvSpPr txBox="1">
            <a:spLocks noChangeArrowheads="1"/>
          </p:cNvSpPr>
          <p:nvPr/>
        </p:nvSpPr>
        <p:spPr bwMode="auto">
          <a:xfrm>
            <a:off x="1535113" y="925513"/>
            <a:ext cx="378777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2800" b="1">
                <a:solidFill>
                  <a:srgbClr val="FF3300"/>
                </a:solidFill>
              </a:rPr>
              <a:t>Tiros Libres </a:t>
            </a:r>
            <a:r>
              <a:rPr lang="en-US" altLang="x-none" sz="2800" b="1" i="1">
                <a:solidFill>
                  <a:srgbClr val="FF3300"/>
                </a:solidFill>
              </a:rPr>
              <a:t>vs. Rebotes</a:t>
            </a:r>
          </a:p>
        </p:txBody>
      </p:sp>
      <p:sp>
        <p:nvSpPr>
          <p:cNvPr id="14340" name="Text Box 33"/>
          <p:cNvSpPr txBox="1">
            <a:spLocks noChangeArrowheads="1"/>
          </p:cNvSpPr>
          <p:nvPr/>
        </p:nvSpPr>
        <p:spPr bwMode="auto">
          <a:xfrm>
            <a:off x="698500" y="1592263"/>
            <a:ext cx="5930900" cy="294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olidFill>
                  <a:srgbClr val="FF3300"/>
                </a:solidFill>
              </a:rPr>
              <a:t> </a:t>
            </a:r>
            <a:r>
              <a:rPr lang="es-PR" altLang="x-none" b="1" i="1">
                <a:solidFill>
                  <a:srgbClr val="FF3300"/>
                </a:solidFill>
              </a:rPr>
              <a:t>Formato del Juego / Reglas:</a:t>
            </a:r>
            <a:endParaRPr lang="en-US" altLang="x-none" b="1" i="1">
              <a:solidFill>
                <a:srgbClr val="FF3300"/>
              </a:solidFill>
            </a:endParaRPr>
          </a:p>
          <a:p>
            <a:pPr eaLnBrk="1" hangingPunct="1">
              <a:buFontTx/>
              <a:buAutoNum type="arabicPeriod"/>
            </a:pPr>
            <a:r>
              <a:rPr lang="en-US" altLang="x-none" sz="1600">
                <a:solidFill>
                  <a:srgbClr val="FF3300"/>
                </a:solidFill>
              </a:rPr>
              <a:t>3 v 3 o 4 v 4.</a:t>
            </a:r>
          </a:p>
          <a:p>
            <a:pPr eaLnBrk="1" hangingPunct="1">
              <a:buFontTx/>
              <a:buAutoNum type="arabicPeriod"/>
            </a:pPr>
            <a:endParaRPr lang="en-US" altLang="x-none" sz="1600">
              <a:solidFill>
                <a:srgbClr val="FF3300"/>
              </a:solidFill>
            </a:endParaRPr>
          </a:p>
          <a:p>
            <a:pPr eaLnBrk="1" hangingPunct="1">
              <a:buFontTx/>
              <a:buAutoNum type="arabicPeriod"/>
            </a:pPr>
            <a:r>
              <a:rPr lang="es-PR" altLang="x-none" sz="1600">
                <a:solidFill>
                  <a:srgbClr val="FF3300"/>
                </a:solidFill>
              </a:rPr>
              <a:t>Los miembros del equipo de tiro libre, rotan cada 4 tiros libres.</a:t>
            </a:r>
            <a:endParaRPr lang="en-US" altLang="x-none" sz="1600">
              <a:solidFill>
                <a:srgbClr val="FF3300"/>
              </a:solidFill>
            </a:endParaRPr>
          </a:p>
          <a:p>
            <a:pPr eaLnBrk="1" hangingPunct="1">
              <a:buFontTx/>
              <a:buAutoNum type="arabicPeriod"/>
            </a:pPr>
            <a:endParaRPr lang="en-US" altLang="x-none" sz="1100">
              <a:solidFill>
                <a:srgbClr val="FF3300"/>
              </a:solidFill>
            </a:endParaRPr>
          </a:p>
          <a:p>
            <a:pPr eaLnBrk="1" hangingPunct="1">
              <a:buFontTx/>
              <a:buAutoNum type="arabicPeriod"/>
            </a:pPr>
            <a:r>
              <a:rPr lang="en-US" altLang="x-none" sz="1600">
                <a:solidFill>
                  <a:srgbClr val="FF3300"/>
                </a:solidFill>
              </a:rPr>
              <a:t>Con cada tiro libre fallido, se le </a:t>
            </a:r>
            <a:r>
              <a:rPr lang="es-PR" altLang="x-none" sz="1600">
                <a:solidFill>
                  <a:srgbClr val="FF3300"/>
                </a:solidFill>
              </a:rPr>
              <a:t>permitirá</a:t>
            </a:r>
            <a:r>
              <a:rPr lang="en-US" altLang="x-none" sz="1600">
                <a:solidFill>
                  <a:srgbClr val="FF3300"/>
                </a:solidFill>
              </a:rPr>
              <a:t> un tiro libre adicional al equipo de tiro libre.</a:t>
            </a:r>
          </a:p>
          <a:p>
            <a:pPr eaLnBrk="1" hangingPunct="1">
              <a:buFontTx/>
              <a:buAutoNum type="arabicPeriod"/>
            </a:pPr>
            <a:endParaRPr lang="en-US" altLang="x-none" sz="1100">
              <a:solidFill>
                <a:srgbClr val="FF3300"/>
              </a:solidFill>
            </a:endParaRPr>
          </a:p>
          <a:p>
            <a:pPr eaLnBrk="1" hangingPunct="1">
              <a:buFontTx/>
              <a:buAutoNum type="arabicPeriod"/>
            </a:pPr>
            <a:r>
              <a:rPr lang="es-PR" altLang="x-none" sz="1600">
                <a:solidFill>
                  <a:srgbClr val="FF3300"/>
                </a:solidFill>
              </a:rPr>
              <a:t>Una vez cada miembro del equipo ha tenido su turno para tirar, los equipos cambian.</a:t>
            </a:r>
            <a:endParaRPr lang="en-US" altLang="x-none" sz="1600">
              <a:solidFill>
                <a:srgbClr val="FF3300"/>
              </a:solidFill>
            </a:endParaRPr>
          </a:p>
          <a:p>
            <a:pPr eaLnBrk="1" hangingPunct="1">
              <a:buFontTx/>
              <a:buAutoNum type="arabicPeriod"/>
            </a:pPr>
            <a:endParaRPr lang="en-US" altLang="x-none" sz="1100">
              <a:solidFill>
                <a:srgbClr val="FF3300"/>
              </a:solidFill>
            </a:endParaRPr>
          </a:p>
          <a:p>
            <a:pPr eaLnBrk="1" hangingPunct="1">
              <a:buFontTx/>
              <a:buAutoNum type="arabicPeriod"/>
            </a:pPr>
            <a:r>
              <a:rPr lang="es-PR" altLang="x-none" sz="1600">
                <a:solidFill>
                  <a:srgbClr val="FF3300"/>
                </a:solidFill>
              </a:rPr>
              <a:t>Ojo con el juego brusco.</a:t>
            </a:r>
            <a:r>
              <a:rPr lang="en-US" altLang="x-none" sz="1600">
                <a:solidFill>
                  <a:srgbClr val="FF3300"/>
                </a:solidFill>
              </a:rPr>
              <a:t>  </a:t>
            </a:r>
          </a:p>
        </p:txBody>
      </p:sp>
      <p:sp>
        <p:nvSpPr>
          <p:cNvPr id="14341" name="Text Box 3"/>
          <p:cNvSpPr txBox="1">
            <a:spLocks noChangeArrowheads="1"/>
          </p:cNvSpPr>
          <p:nvPr/>
        </p:nvSpPr>
        <p:spPr bwMode="auto">
          <a:xfrm>
            <a:off x="914400" y="385763"/>
            <a:ext cx="50292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pic>
        <p:nvPicPr>
          <p:cNvPr id="14342" name="Picture 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7086600"/>
            <a:ext cx="13716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412750" y="3200400"/>
            <a:ext cx="3168650" cy="377031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231775" indent="-231775"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600" b="1" i="1"/>
              <a:t>Posibles preguntas para</a:t>
            </a:r>
            <a:r>
              <a:rPr lang="en-US" altLang="x-none" sz="1600" b="1" i="1"/>
              <a:t>:</a:t>
            </a:r>
          </a:p>
          <a:p>
            <a:pPr eaLnBrk="1" hangingPunct="1"/>
            <a:r>
              <a:rPr lang="es-PR" altLang="x-none" sz="1600" b="1"/>
              <a:t>Equipo de tiro libre:</a:t>
            </a:r>
            <a:endParaRPr lang="en-US" altLang="x-none" sz="1600" b="1"/>
          </a:p>
          <a:p>
            <a:pPr eaLnBrk="1" hangingPunct="1">
              <a:buFontTx/>
              <a:buChar char="•"/>
            </a:pPr>
            <a:r>
              <a:rPr lang="es-PR" altLang="x-none" sz="1600"/>
              <a:t>¿</a:t>
            </a:r>
            <a:r>
              <a:rPr lang="es-PR" altLang="x-none" sz="1500"/>
              <a:t>Qué </a:t>
            </a:r>
            <a:r>
              <a:rPr lang="es-PR" altLang="x-none" sz="1400"/>
              <a:t>aumentará </a:t>
            </a:r>
            <a:r>
              <a:rPr lang="es-PR" altLang="x-none" sz="1500"/>
              <a:t>tus</a:t>
            </a:r>
          </a:p>
          <a:p>
            <a:pPr eaLnBrk="1" hangingPunct="1"/>
            <a:r>
              <a:rPr lang="es-PR" altLang="x-none" sz="1500"/>
              <a:t>  oportunidades de obtener un buen</a:t>
            </a:r>
          </a:p>
          <a:p>
            <a:pPr eaLnBrk="1" hangingPunct="1"/>
            <a:r>
              <a:rPr lang="es-PR" altLang="x-none" sz="1500"/>
              <a:t>   lugar para rebotes?</a:t>
            </a:r>
            <a:endParaRPr lang="en-US" altLang="x-none" sz="1500"/>
          </a:p>
          <a:p>
            <a:pPr eaLnBrk="1" hangingPunct="1">
              <a:buFontTx/>
              <a:buChar char="•"/>
            </a:pPr>
            <a:r>
              <a:rPr lang="es-PR" altLang="x-none" sz="1500"/>
              <a:t> ¿Si su equipo pierde el rebote, cual</a:t>
            </a:r>
          </a:p>
          <a:p>
            <a:pPr eaLnBrk="1" hangingPunct="1"/>
            <a:r>
              <a:rPr lang="es-PR" altLang="x-none" sz="1500"/>
              <a:t>   es su nueva responsabilidad?</a:t>
            </a:r>
            <a:endParaRPr lang="en-US" altLang="x-none" sz="1500"/>
          </a:p>
          <a:p>
            <a:pPr eaLnBrk="1" hangingPunct="1">
              <a:buFontTx/>
              <a:buChar char="•"/>
            </a:pPr>
            <a:endParaRPr lang="en-US" altLang="x-none" sz="1000"/>
          </a:p>
          <a:p>
            <a:pPr eaLnBrk="1" hangingPunct="1"/>
            <a:r>
              <a:rPr lang="en-US" altLang="x-none" sz="1600" b="1"/>
              <a:t>Equipo de Rebotes:</a:t>
            </a:r>
            <a:r>
              <a:rPr lang="en-US" altLang="x-none" sz="1600" b="1" i="1"/>
              <a:t> </a:t>
            </a:r>
          </a:p>
          <a:p>
            <a:pPr eaLnBrk="1" hangingPunct="1">
              <a:buFontTx/>
              <a:buChar char="•"/>
            </a:pPr>
            <a:r>
              <a:rPr lang="es-PR" altLang="x-none" sz="1500"/>
              <a:t>¿Cómo usted decide donde</a:t>
            </a:r>
          </a:p>
          <a:p>
            <a:pPr eaLnBrk="1" hangingPunct="1"/>
            <a:r>
              <a:rPr lang="es-PR" altLang="x-none" sz="1500"/>
              <a:t>  alinearse?</a:t>
            </a:r>
            <a:endParaRPr lang="en-US" altLang="x-none" sz="1500"/>
          </a:p>
          <a:p>
            <a:pPr eaLnBrk="1" hangingPunct="1">
              <a:buFontTx/>
              <a:buChar char="•"/>
            </a:pPr>
            <a:r>
              <a:rPr lang="es-PR" altLang="x-none" sz="1500"/>
              <a:t>¿Si usted no obtiene el rebote, cual</a:t>
            </a:r>
          </a:p>
          <a:p>
            <a:pPr eaLnBrk="1" hangingPunct="1"/>
            <a:r>
              <a:rPr lang="es-PR" altLang="x-none" sz="1500"/>
              <a:t>  es su deber?</a:t>
            </a:r>
            <a:endParaRPr lang="en-US" altLang="x-none" sz="1500"/>
          </a:p>
          <a:p>
            <a:pPr eaLnBrk="1" hangingPunct="1">
              <a:buFontTx/>
              <a:buChar char="•"/>
            </a:pPr>
            <a:r>
              <a:rPr lang="es-PR" altLang="x-none" sz="1500"/>
              <a:t>¿Si su equipo obtiene la posesión de la bola, como usted puede ayudar en esa transición?</a:t>
            </a:r>
            <a:endParaRPr lang="en-US" altLang="x-none" sz="1500"/>
          </a:p>
        </p:txBody>
      </p:sp>
      <p:sp>
        <p:nvSpPr>
          <p:cNvPr id="15363" name="Text Box 3"/>
          <p:cNvSpPr txBox="1">
            <a:spLocks noChangeArrowheads="1"/>
          </p:cNvSpPr>
          <p:nvPr/>
        </p:nvSpPr>
        <p:spPr bwMode="auto">
          <a:xfrm>
            <a:off x="3719513" y="3200400"/>
            <a:ext cx="3036887" cy="381000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600" b="1" i="1"/>
              <a:t>Maestro/ Entrenador del equipo:</a:t>
            </a:r>
            <a:endParaRPr lang="en-US" altLang="x-none" sz="1600"/>
          </a:p>
          <a:p>
            <a:pPr eaLnBrk="1" hangingPunct="1">
              <a:buFontTx/>
              <a:buChar char="•"/>
            </a:pPr>
            <a:r>
              <a:rPr lang="en-US" altLang="x-none" sz="1400"/>
              <a:t>  </a:t>
            </a:r>
            <a:r>
              <a:rPr lang="es-PR" altLang="x-none" sz="1400"/>
              <a:t>Con cada tiro libre, escoja una</a:t>
            </a:r>
          </a:p>
          <a:p>
            <a:pPr eaLnBrk="1" hangingPunct="1"/>
            <a:r>
              <a:rPr lang="es-PR" altLang="x-none" sz="1400"/>
              <a:t>    dimensión de juego y uno de sus</a:t>
            </a:r>
          </a:p>
          <a:p>
            <a:pPr eaLnBrk="1" hangingPunct="1"/>
            <a:r>
              <a:rPr lang="es-PR" altLang="x-none" sz="1400"/>
              <a:t>     jugadores.</a:t>
            </a:r>
            <a:endParaRPr lang="en-US" altLang="x-none" sz="1400"/>
          </a:p>
          <a:p>
            <a:pPr eaLnBrk="1" hangingPunct="1">
              <a:buFontTx/>
              <a:buChar char="•"/>
            </a:pPr>
            <a:r>
              <a:rPr lang="en-US" altLang="x-none" sz="1400"/>
              <a:t> </a:t>
            </a:r>
            <a:r>
              <a:rPr lang="es-PR" altLang="x-none" sz="1400"/>
              <a:t>¿Qué usted ve que está ocurriendo?</a:t>
            </a:r>
            <a:endParaRPr lang="en-US" altLang="x-none" sz="1400"/>
          </a:p>
          <a:p>
            <a:pPr eaLnBrk="1" hangingPunct="1">
              <a:buFontTx/>
              <a:buChar char="•"/>
            </a:pPr>
            <a:r>
              <a:rPr lang="en-US" altLang="x-none" sz="1400"/>
              <a:t> </a:t>
            </a:r>
            <a:r>
              <a:rPr lang="es-PR" altLang="x-none" sz="1400"/>
              <a:t>Juzgue lo que su jugador está</a:t>
            </a:r>
          </a:p>
          <a:p>
            <a:pPr eaLnBrk="1" hangingPunct="1"/>
            <a:r>
              <a:rPr lang="es-PR" altLang="x-none" sz="1400"/>
              <a:t>   haciendo bien y lo que no está</a:t>
            </a:r>
          </a:p>
          <a:p>
            <a:pPr eaLnBrk="1" hangingPunct="1"/>
            <a:r>
              <a:rPr lang="es-PR" altLang="x-none" sz="1400"/>
              <a:t>   funcionando bien</a:t>
            </a:r>
          </a:p>
          <a:p>
            <a:pPr eaLnBrk="1" hangingPunct="1"/>
            <a:r>
              <a:rPr lang="en-US" altLang="x-none" sz="1600" b="1"/>
              <a:t> </a:t>
            </a:r>
            <a:r>
              <a:rPr lang="es-PR" altLang="x-none" sz="1600" b="1"/>
              <a:t>¡Déjale saber! </a:t>
            </a:r>
            <a:r>
              <a:rPr lang="es-PR" altLang="x-none" sz="1600" b="1" i="1">
                <a:sym typeface="Wingdings" charset="2"/>
              </a:rPr>
              <a:t></a:t>
            </a:r>
            <a:endParaRPr lang="en-US" altLang="x-none" sz="1600" b="1"/>
          </a:p>
          <a:p>
            <a:pPr eaLnBrk="1" hangingPunct="1"/>
            <a:endParaRPr lang="en-US" altLang="x-none" sz="1000" b="1"/>
          </a:p>
          <a:p>
            <a:pPr eaLnBrk="1" hangingPunct="1"/>
            <a:r>
              <a:rPr lang="es-PR" altLang="x-none" sz="1600" b="1" i="1"/>
              <a:t>Cuando utilice “time-outs”</a:t>
            </a:r>
            <a:r>
              <a:rPr lang="en-US" altLang="x-none" sz="1600" b="1" i="1"/>
              <a:t>:</a:t>
            </a:r>
          </a:p>
          <a:p>
            <a:pPr eaLnBrk="1" hangingPunct="1">
              <a:buFontTx/>
              <a:buChar char="•"/>
            </a:pPr>
            <a:r>
              <a:rPr lang="en-US" altLang="x-none" sz="1600"/>
              <a:t> </a:t>
            </a:r>
            <a:r>
              <a:rPr lang="es-PR" altLang="x-none" sz="1600"/>
              <a:t>Pregúntele a  él/ella que se   </a:t>
            </a:r>
          </a:p>
          <a:p>
            <a:pPr eaLnBrk="1" hangingPunct="1"/>
            <a:r>
              <a:rPr lang="es-PR" altLang="x-none" sz="1600"/>
              <a:t>   puede  hacer diferente para   </a:t>
            </a:r>
          </a:p>
          <a:p>
            <a:pPr eaLnBrk="1" hangingPunct="1"/>
            <a:r>
              <a:rPr lang="es-PR" altLang="x-none" sz="1600"/>
              <a:t>   jugar más efectivamente.</a:t>
            </a:r>
            <a:endParaRPr lang="en-US" altLang="x-none" sz="1600"/>
          </a:p>
          <a:p>
            <a:pPr eaLnBrk="1" hangingPunct="1">
              <a:buFontTx/>
              <a:buChar char="•"/>
            </a:pPr>
            <a:r>
              <a:rPr lang="en-US" altLang="x-none" sz="1600"/>
              <a:t>  </a:t>
            </a:r>
            <a:r>
              <a:rPr lang="es-PR" altLang="x-none" sz="1600"/>
              <a:t>Déjele saber que está</a:t>
            </a:r>
          </a:p>
          <a:p>
            <a:pPr eaLnBrk="1" hangingPunct="1"/>
            <a:r>
              <a:rPr lang="es-PR" altLang="x-none" sz="1600"/>
              <a:t>    funcionando bien.</a:t>
            </a:r>
            <a:endParaRPr lang="en-US" altLang="x-none" sz="1600"/>
          </a:p>
        </p:txBody>
      </p:sp>
      <p:sp>
        <p:nvSpPr>
          <p:cNvPr id="15364" name="Text Box 6"/>
          <p:cNvSpPr txBox="1">
            <a:spLocks noChangeArrowheads="1"/>
          </p:cNvSpPr>
          <p:nvPr/>
        </p:nvSpPr>
        <p:spPr bwMode="auto">
          <a:xfrm>
            <a:off x="2206625" y="522288"/>
            <a:ext cx="2444750" cy="36988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Tiros Libres </a:t>
            </a:r>
            <a:r>
              <a:rPr lang="en-US" altLang="x-none" sz="1800" b="1" i="1"/>
              <a:t>vs. Rebotes</a:t>
            </a:r>
          </a:p>
        </p:txBody>
      </p:sp>
      <p:sp>
        <p:nvSpPr>
          <p:cNvPr id="15365" name="Text Box 9"/>
          <p:cNvSpPr txBox="1">
            <a:spLocks noChangeArrowheads="1"/>
          </p:cNvSpPr>
          <p:nvPr/>
        </p:nvSpPr>
        <p:spPr bwMode="auto">
          <a:xfrm>
            <a:off x="419100" y="7146925"/>
            <a:ext cx="6324600" cy="1616075"/>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ym typeface="Wingdings" charset="2"/>
              </a:rPr>
              <a:t>Variaciones del Juego:</a:t>
            </a:r>
          </a:p>
          <a:p>
            <a:pPr eaLnBrk="1" hangingPunct="1"/>
            <a:r>
              <a:rPr lang="es-PR" altLang="x-none" sz="1500"/>
              <a:t>Igual que las mencionadas anteriormente pero si el equipo de rebotes, al re-obtener la posesión, lleva la bola a media cancha dentro de 8 segundos, el equipo obtiene 2 pts.</a:t>
            </a:r>
            <a:endParaRPr lang="en-US" altLang="x-none" sz="1500"/>
          </a:p>
          <a:p>
            <a:pPr eaLnBrk="1" hangingPunct="1"/>
            <a:r>
              <a:rPr lang="es-PR" altLang="x-none" sz="1500"/>
              <a:t>Si el equipo de tiro libre previene esto (ej. que la bola llegue a media cancha en &gt; 8 segundos) = 2 pts.</a:t>
            </a:r>
            <a:endParaRPr lang="en-US" altLang="x-none" sz="1500"/>
          </a:p>
        </p:txBody>
      </p:sp>
      <p:sp>
        <p:nvSpPr>
          <p:cNvPr id="15366" name="Text Box 11"/>
          <p:cNvSpPr txBox="1">
            <a:spLocks noChangeArrowheads="1"/>
          </p:cNvSpPr>
          <p:nvPr/>
        </p:nvSpPr>
        <p:spPr bwMode="auto">
          <a:xfrm>
            <a:off x="366713" y="1025525"/>
            <a:ext cx="6400800" cy="40005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t>Para Maestro y/o Entrenador de Equipo </a:t>
            </a:r>
          </a:p>
        </p:txBody>
      </p:sp>
      <p:sp>
        <p:nvSpPr>
          <p:cNvPr id="15367" name="Text Box 13"/>
          <p:cNvSpPr txBox="1">
            <a:spLocks noChangeArrowheads="1"/>
          </p:cNvSpPr>
          <p:nvPr/>
        </p:nvSpPr>
        <p:spPr bwMode="auto">
          <a:xfrm>
            <a:off x="400050" y="1601788"/>
            <a:ext cx="6381750" cy="135413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¿Cuáles son los problemas tácticos ha resolver?</a:t>
            </a:r>
            <a:endParaRPr lang="en-US" altLang="x-none" sz="1800" b="1"/>
          </a:p>
          <a:p>
            <a:pPr eaLnBrk="1" hangingPunct="1">
              <a:buClr>
                <a:schemeClr val="tx1"/>
              </a:buClr>
              <a:buFont typeface="Wingdings" charset="2"/>
              <a:buChar char="v"/>
            </a:pPr>
            <a:r>
              <a:rPr lang="en-US" altLang="x-none" sz="1600"/>
              <a:t>  </a:t>
            </a:r>
            <a:r>
              <a:rPr lang="en-US" altLang="x-none" sz="1600" b="1" i="1"/>
              <a:t>Ofensiva</a:t>
            </a:r>
            <a:r>
              <a:rPr lang="en-US" altLang="x-none" sz="1600"/>
              <a:t> – </a:t>
            </a:r>
            <a:r>
              <a:rPr lang="es-PR" altLang="x-none" sz="1600"/>
              <a:t>¿Mantienen la posesión? ¿Jugada de transición? ¿Creando</a:t>
            </a:r>
            <a:endParaRPr lang="en-US" altLang="x-none" sz="1600"/>
          </a:p>
          <a:p>
            <a:pPr eaLnBrk="1" hangingPunct="1">
              <a:buClr>
                <a:schemeClr val="tx1"/>
              </a:buClr>
            </a:pPr>
            <a:r>
              <a:rPr lang="en-US" altLang="x-none" sz="1600"/>
              <a:t>	       </a:t>
            </a:r>
            <a:r>
              <a:rPr lang="es-PR" altLang="x-none" sz="1600"/>
              <a:t>espacio? ¿Creando oportunidades para obtener puntos?</a:t>
            </a:r>
            <a:endParaRPr lang="en-US" altLang="x-none" sz="1600"/>
          </a:p>
          <a:p>
            <a:pPr eaLnBrk="1" hangingPunct="1">
              <a:buClr>
                <a:schemeClr val="tx1"/>
              </a:buClr>
              <a:buFont typeface="Wingdings" charset="2"/>
              <a:buChar char="v"/>
            </a:pPr>
            <a:r>
              <a:rPr lang="en-US" altLang="x-none" sz="1600"/>
              <a:t>  </a:t>
            </a:r>
            <a:r>
              <a:rPr lang="en-US" altLang="x-none" sz="1600" b="1" i="1"/>
              <a:t>Defensiva</a:t>
            </a:r>
            <a:r>
              <a:rPr lang="en-US" altLang="x-none" sz="1600"/>
              <a:t> – </a:t>
            </a:r>
            <a:r>
              <a:rPr lang="es-PR" altLang="x-none" sz="1600"/>
              <a:t>¿Recuperar la posesión? ¿Defienden espacio o jugador? </a:t>
            </a:r>
            <a:endParaRPr lang="en-US" altLang="x-none" sz="1600"/>
          </a:p>
          <a:p>
            <a:pPr eaLnBrk="1" hangingPunct="1">
              <a:buClr>
                <a:schemeClr val="tx1"/>
              </a:buClr>
              <a:buFont typeface="Wingdings" charset="2"/>
              <a:buNone/>
            </a:pPr>
            <a:r>
              <a:rPr lang="en-US" altLang="x-none" sz="1600"/>
              <a:t>                          </a:t>
            </a:r>
            <a:r>
              <a:rPr lang="es-PR" altLang="x-none" sz="1600"/>
              <a:t>¿Defienden como equipo?</a:t>
            </a:r>
            <a:endParaRPr lang="en-US" altLang="x-none" sz="1600"/>
          </a:p>
        </p:txBody>
      </p:sp>
      <p:sp>
        <p:nvSpPr>
          <p:cNvPr id="15368" name="Text Box 8"/>
          <p:cNvSpPr txBox="1">
            <a:spLocks noChangeArrowheads="1"/>
          </p:cNvSpPr>
          <p:nvPr/>
        </p:nvSpPr>
        <p:spPr bwMode="auto">
          <a:xfrm>
            <a:off x="2473325" y="0"/>
            <a:ext cx="4425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Entrenador de Equipo/ Maestro</a:t>
            </a:r>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533400" y="3810000"/>
            <a:ext cx="6172200" cy="70802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olidFill>
                  <a:srgbClr val="FF3300"/>
                </a:solidFill>
              </a:rPr>
              <a:t>Como se Obtienen los Puntos: </a:t>
            </a:r>
          </a:p>
          <a:p>
            <a:pPr eaLnBrk="1" hangingPunct="1"/>
            <a:r>
              <a:rPr lang="es-PR" altLang="x-none" sz="1600">
                <a:solidFill>
                  <a:srgbClr val="FF3300"/>
                </a:solidFill>
              </a:rPr>
              <a:t>Reglas básicas de puntuación </a:t>
            </a:r>
            <a:endParaRPr lang="en-US" altLang="x-none" sz="1600">
              <a:solidFill>
                <a:srgbClr val="FF3300"/>
              </a:solidFill>
            </a:endParaRPr>
          </a:p>
        </p:txBody>
      </p:sp>
      <p:sp>
        <p:nvSpPr>
          <p:cNvPr id="16387" name="Text Box 17"/>
          <p:cNvSpPr txBox="1">
            <a:spLocks noChangeArrowheads="1"/>
          </p:cNvSpPr>
          <p:nvPr/>
        </p:nvSpPr>
        <p:spPr bwMode="auto">
          <a:xfrm>
            <a:off x="1031875" y="1055688"/>
            <a:ext cx="4794250" cy="369887"/>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solidFill>
                  <a:srgbClr val="FF3300"/>
                </a:solidFill>
              </a:rPr>
              <a:t>Juego de baloncesto sin driblar </a:t>
            </a:r>
            <a:r>
              <a:rPr lang="en-US" altLang="x-none" sz="1800" b="1" i="1">
                <a:solidFill>
                  <a:srgbClr val="FF3300"/>
                </a:solidFill>
              </a:rPr>
              <a:t>– Media Cancha</a:t>
            </a:r>
          </a:p>
        </p:txBody>
      </p:sp>
      <p:sp>
        <p:nvSpPr>
          <p:cNvPr id="16388" name="Text Box 18"/>
          <p:cNvSpPr txBox="1">
            <a:spLocks noChangeArrowheads="1"/>
          </p:cNvSpPr>
          <p:nvPr/>
        </p:nvSpPr>
        <p:spPr bwMode="auto">
          <a:xfrm>
            <a:off x="533400" y="4757738"/>
            <a:ext cx="3429000" cy="3786187"/>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dirty="0">
                <a:solidFill>
                  <a:srgbClr val="FF3300"/>
                </a:solidFill>
              </a:rPr>
              <a:t>Variación de Puntuación de Partido:</a:t>
            </a:r>
            <a:endParaRPr lang="en-US" altLang="x-none" i="1" dirty="0">
              <a:solidFill>
                <a:srgbClr val="FF3300"/>
              </a:solidFill>
            </a:endParaRPr>
          </a:p>
          <a:p>
            <a:pPr eaLnBrk="1" hangingPunct="1"/>
            <a:endParaRPr lang="en-US" altLang="x-none" sz="1400" dirty="0">
              <a:solidFill>
                <a:srgbClr val="FF3300"/>
              </a:solidFill>
              <a:sym typeface="Wingdings" charset="2"/>
            </a:endParaRPr>
          </a:p>
          <a:p>
            <a:pPr eaLnBrk="1" hangingPunct="1"/>
            <a:r>
              <a:rPr lang="es-PR" altLang="x-none" sz="1600" b="1" dirty="0">
                <a:solidFill>
                  <a:srgbClr val="FF3300"/>
                </a:solidFill>
              </a:rPr>
              <a:t>Además de lo mencionado anteriormente</a:t>
            </a:r>
            <a:r>
              <a:rPr lang="en-US" altLang="x-none" sz="1600" b="1" dirty="0">
                <a:solidFill>
                  <a:srgbClr val="FF3300"/>
                </a:solidFill>
                <a:sym typeface="Wingdings" charset="2"/>
              </a:rPr>
              <a:t>:</a:t>
            </a:r>
          </a:p>
          <a:p>
            <a:pPr eaLnBrk="1" hangingPunct="1"/>
            <a:endParaRPr lang="en-US" altLang="x-none" sz="1600" dirty="0">
              <a:solidFill>
                <a:srgbClr val="FF3300"/>
              </a:solidFill>
              <a:sym typeface="Wingdings" charset="2"/>
            </a:endParaRPr>
          </a:p>
          <a:p>
            <a:pPr eaLnBrk="1" hangingPunct="1"/>
            <a:r>
              <a:rPr lang="es-PR" altLang="x-none" sz="1600" dirty="0">
                <a:solidFill>
                  <a:srgbClr val="FF3300"/>
                </a:solidFill>
              </a:rPr>
              <a:t>Tiros acertados fuera de la línea de </a:t>
            </a:r>
            <a:r>
              <a:rPr lang="es-PR" altLang="x-none" sz="1600" dirty="0" smtClean="0">
                <a:solidFill>
                  <a:srgbClr val="FF3300"/>
                </a:solidFill>
              </a:rPr>
              <a:t>3 </a:t>
            </a:r>
            <a:r>
              <a:rPr lang="es-PR" altLang="x-none" sz="1600" dirty="0" err="1" smtClean="0">
                <a:solidFill>
                  <a:srgbClr val="FF3300"/>
                </a:solidFill>
              </a:rPr>
              <a:t>pts</a:t>
            </a:r>
            <a:r>
              <a:rPr lang="es-PR" altLang="x-none" sz="1600" dirty="0" smtClean="0">
                <a:solidFill>
                  <a:srgbClr val="FF3300"/>
                </a:solidFill>
              </a:rPr>
              <a:t> </a:t>
            </a:r>
            <a:r>
              <a:rPr lang="en-US" altLang="x-none" sz="1600" dirty="0">
                <a:solidFill>
                  <a:srgbClr val="FF3300"/>
                </a:solidFill>
                <a:sym typeface="Wingdings" charset="2"/>
              </a:rPr>
              <a:t>= 4 pts</a:t>
            </a:r>
            <a:endParaRPr lang="en-US" altLang="x-none" sz="1600" dirty="0">
              <a:solidFill>
                <a:srgbClr val="FF3300"/>
              </a:solidFill>
            </a:endParaRPr>
          </a:p>
          <a:p>
            <a:pPr eaLnBrk="1" hangingPunct="1"/>
            <a:endParaRPr lang="en-US" altLang="x-none" sz="1600" b="1" dirty="0">
              <a:solidFill>
                <a:srgbClr val="FF3300"/>
              </a:solidFill>
              <a:sym typeface="Wingdings" charset="2"/>
            </a:endParaRPr>
          </a:p>
          <a:p>
            <a:pPr eaLnBrk="1" hangingPunct="1"/>
            <a:r>
              <a:rPr lang="en-US" altLang="x-none" sz="1600" b="1" dirty="0">
                <a:solidFill>
                  <a:srgbClr val="FF3300"/>
                </a:solidFill>
                <a:sym typeface="Wingdings" charset="2"/>
              </a:rPr>
              <a:t>O AL REVES</a:t>
            </a:r>
          </a:p>
          <a:p>
            <a:pPr eaLnBrk="1" hangingPunct="1"/>
            <a:endParaRPr lang="en-US" altLang="x-none" sz="1600" dirty="0">
              <a:solidFill>
                <a:srgbClr val="FF3300"/>
              </a:solidFill>
              <a:sym typeface="Wingdings" charset="2"/>
            </a:endParaRPr>
          </a:p>
          <a:p>
            <a:pPr eaLnBrk="1" hangingPunct="1"/>
            <a:r>
              <a:rPr lang="es-PR" altLang="x-none" sz="1600" dirty="0">
                <a:solidFill>
                  <a:srgbClr val="FF3300"/>
                </a:solidFill>
              </a:rPr>
              <a:t>Tiros acertados dentro de la línea de 3 = 3 puntos. </a:t>
            </a:r>
            <a:endParaRPr lang="en-US" altLang="x-none" sz="1600" dirty="0">
              <a:solidFill>
                <a:srgbClr val="FF3300"/>
              </a:solidFill>
            </a:endParaRPr>
          </a:p>
          <a:p>
            <a:pPr eaLnBrk="1" hangingPunct="1"/>
            <a:endParaRPr lang="en-US" altLang="x-none" sz="1400" dirty="0">
              <a:solidFill>
                <a:srgbClr val="FF3300"/>
              </a:solidFill>
              <a:sym typeface="Wingdings" charset="2"/>
            </a:endParaRPr>
          </a:p>
        </p:txBody>
      </p:sp>
      <p:sp>
        <p:nvSpPr>
          <p:cNvPr id="16389" name="Text Box 19"/>
          <p:cNvSpPr txBox="1">
            <a:spLocks noChangeArrowheads="1"/>
          </p:cNvSpPr>
          <p:nvPr/>
        </p:nvSpPr>
        <p:spPr bwMode="auto">
          <a:xfrm>
            <a:off x="533400" y="1676400"/>
            <a:ext cx="6172200" cy="1924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olidFill>
                  <a:srgbClr val="FF3300"/>
                </a:solidFill>
              </a:rPr>
              <a:t> </a:t>
            </a:r>
            <a:r>
              <a:rPr lang="es-PR" altLang="x-none" b="1" i="1">
                <a:solidFill>
                  <a:srgbClr val="FF3300"/>
                </a:solidFill>
              </a:rPr>
              <a:t>Formato del Juego/ Reglas</a:t>
            </a:r>
            <a:r>
              <a:rPr lang="en-US" altLang="x-none" i="1">
                <a:solidFill>
                  <a:srgbClr val="FF3300"/>
                </a:solidFill>
              </a:rPr>
              <a:t>:</a:t>
            </a:r>
            <a:endParaRPr lang="en-US" altLang="x-none" b="1" i="1">
              <a:solidFill>
                <a:srgbClr val="FF3300"/>
              </a:solidFill>
            </a:endParaRPr>
          </a:p>
          <a:p>
            <a:pPr eaLnBrk="1" hangingPunct="1">
              <a:buFontTx/>
              <a:buAutoNum type="arabicPeriod"/>
            </a:pPr>
            <a:r>
              <a:rPr lang="en-US" altLang="x-none" sz="1600">
                <a:solidFill>
                  <a:srgbClr val="FF3300"/>
                </a:solidFill>
              </a:rPr>
              <a:t>3 v. 3 o 4 v. 4 o 5 v. 5 a media cancha </a:t>
            </a:r>
            <a:r>
              <a:rPr lang="es-PR" altLang="x-none" sz="1600" b="1" i="1">
                <a:solidFill>
                  <a:srgbClr val="FF3300"/>
                </a:solidFill>
              </a:rPr>
              <a:t>(Decisión del maestro) </a:t>
            </a:r>
            <a:endParaRPr lang="en-US" altLang="x-none" sz="1600" b="1" i="1">
              <a:solidFill>
                <a:srgbClr val="FF3300"/>
              </a:solidFill>
            </a:endParaRPr>
          </a:p>
          <a:p>
            <a:pPr eaLnBrk="1" hangingPunct="1">
              <a:buFontTx/>
              <a:buAutoNum type="arabicPeriod"/>
            </a:pPr>
            <a:r>
              <a:rPr lang="es-PR" altLang="x-none" sz="1600">
                <a:solidFill>
                  <a:srgbClr val="FF3300"/>
                </a:solidFill>
              </a:rPr>
              <a:t>Está prohibido driblar (Violación: El equipo opuesto obtiene el saque)</a:t>
            </a:r>
            <a:endParaRPr lang="en-US" altLang="x-none" sz="1600">
              <a:solidFill>
                <a:srgbClr val="FF3300"/>
              </a:solidFill>
            </a:endParaRPr>
          </a:p>
          <a:p>
            <a:pPr eaLnBrk="1" hangingPunct="1">
              <a:buFontTx/>
              <a:buAutoNum type="arabicPeriod"/>
            </a:pPr>
            <a:r>
              <a:rPr lang="es-PR" altLang="x-none" sz="1600">
                <a:solidFill>
                  <a:srgbClr val="FF3300"/>
                </a:solidFill>
              </a:rPr>
              <a:t>¿Perdió el rebote? comience en la zona superior de los 3 segundos </a:t>
            </a:r>
            <a:endParaRPr lang="en-US" altLang="x-none" sz="1600">
              <a:solidFill>
                <a:srgbClr val="FF3300"/>
              </a:solidFill>
            </a:endParaRPr>
          </a:p>
          <a:p>
            <a:pPr eaLnBrk="1" hangingPunct="1">
              <a:buFontTx/>
              <a:buAutoNum type="arabicPeriod"/>
            </a:pPr>
            <a:r>
              <a:rPr lang="es-PR" altLang="x-none" sz="1600">
                <a:solidFill>
                  <a:srgbClr val="FF3300"/>
                </a:solidFill>
              </a:rPr>
              <a:t>Falta = 1 tiro libre para el otro equipo</a:t>
            </a:r>
            <a:endParaRPr lang="en-US" altLang="x-none" sz="1600">
              <a:solidFill>
                <a:srgbClr val="FF3300"/>
              </a:solidFill>
            </a:endParaRPr>
          </a:p>
          <a:p>
            <a:pPr eaLnBrk="1" hangingPunct="1">
              <a:buFontTx/>
              <a:buAutoNum type="arabicPeriod"/>
            </a:pPr>
            <a:r>
              <a:rPr lang="es-PR" altLang="x-none" sz="1600">
                <a:solidFill>
                  <a:srgbClr val="FF3300"/>
                </a:solidFill>
              </a:rPr>
              <a:t>Por lo demás, utilice las reglas estándares.</a:t>
            </a:r>
            <a:endParaRPr lang="en-US" altLang="x-none" sz="1600">
              <a:solidFill>
                <a:srgbClr val="FF3300"/>
              </a:solidFill>
            </a:endParaRPr>
          </a:p>
        </p:txBody>
      </p:sp>
      <p:sp>
        <p:nvSpPr>
          <p:cNvPr id="16390" name="Text Box 3"/>
          <p:cNvSpPr txBox="1">
            <a:spLocks noChangeArrowheads="1"/>
          </p:cNvSpPr>
          <p:nvPr/>
        </p:nvSpPr>
        <p:spPr bwMode="auto">
          <a:xfrm>
            <a:off x="1035050" y="514350"/>
            <a:ext cx="47879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pic>
        <p:nvPicPr>
          <p:cNvPr id="16392" name="Picture 1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87825" y="4705350"/>
            <a:ext cx="2517775"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3" name="Text Box 8"/>
          <p:cNvSpPr txBox="1">
            <a:spLocks noChangeArrowheads="1"/>
          </p:cNvSpPr>
          <p:nvPr/>
        </p:nvSpPr>
        <p:spPr bwMode="auto">
          <a:xfrm>
            <a:off x="4919663" y="-15875"/>
            <a:ext cx="1979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Jugador</a:t>
            </a:r>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381000" y="4572000"/>
            <a:ext cx="3048000" cy="374015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Posibles preguntas a la</a:t>
            </a:r>
            <a:r>
              <a:rPr lang="en-US" altLang="x-none" sz="1800" b="1" i="1"/>
              <a:t>:</a:t>
            </a:r>
          </a:p>
          <a:p>
            <a:pPr eaLnBrk="1" hangingPunct="1"/>
            <a:r>
              <a:rPr lang="en-US" altLang="x-none" sz="1500" b="1"/>
              <a:t>Ofensiva:</a:t>
            </a:r>
            <a:r>
              <a:rPr lang="en-US" altLang="x-none" sz="1500" b="1" i="1"/>
              <a:t> </a:t>
            </a:r>
          </a:p>
          <a:p>
            <a:pPr eaLnBrk="1" hangingPunct="1">
              <a:buFontTx/>
              <a:buAutoNum type="arabicPeriod"/>
            </a:pPr>
            <a:r>
              <a:rPr lang="es-PR" altLang="x-none" sz="1400"/>
              <a:t>¿Qué aumentará tus oportunidades de tiros buenos?</a:t>
            </a:r>
          </a:p>
          <a:p>
            <a:pPr eaLnBrk="1" hangingPunct="1">
              <a:buFontTx/>
              <a:buAutoNum type="arabicPeriod"/>
            </a:pPr>
            <a:r>
              <a:rPr lang="es-PR" altLang="x-none" sz="1400"/>
              <a:t> ¿Cuál sería el mejor tiempo para tomar tiros dentro de la zona de 3 segundos? </a:t>
            </a:r>
          </a:p>
          <a:p>
            <a:pPr eaLnBrk="1" hangingPunct="1">
              <a:buFontTx/>
              <a:buAutoNum type="arabicPeriod"/>
            </a:pPr>
            <a:r>
              <a:rPr lang="es-PR" altLang="x-none" sz="1400"/>
              <a:t>¿De qué tiene que cuidarse el manejador de la bola? </a:t>
            </a:r>
            <a:endParaRPr lang="en-US" altLang="x-none" sz="1400"/>
          </a:p>
          <a:p>
            <a:pPr eaLnBrk="1" hangingPunct="1"/>
            <a:endParaRPr lang="en-US" altLang="x-none" sz="700"/>
          </a:p>
          <a:p>
            <a:pPr eaLnBrk="1" hangingPunct="1"/>
            <a:r>
              <a:rPr lang="en-US" altLang="x-none" sz="1500" b="1"/>
              <a:t>Defensiva:</a:t>
            </a:r>
            <a:r>
              <a:rPr lang="en-US" altLang="x-none" sz="1500" b="1" i="1"/>
              <a:t> </a:t>
            </a:r>
          </a:p>
          <a:p>
            <a:pPr eaLnBrk="1" hangingPunct="1">
              <a:buFontTx/>
              <a:buAutoNum type="arabicPeriod"/>
            </a:pPr>
            <a:r>
              <a:rPr lang="es-PR" altLang="x-none" sz="1400"/>
              <a:t>¿Cuál es la mejor posición para marcar a un oponente que no tiene la bola?</a:t>
            </a:r>
          </a:p>
          <a:p>
            <a:pPr eaLnBrk="1" hangingPunct="1">
              <a:buFontTx/>
              <a:buAutoNum type="arabicPeriod"/>
            </a:pPr>
            <a:r>
              <a:rPr lang="es-PR" altLang="x-none" sz="1400"/>
              <a:t>¿Qué pasa con los jugadores que se encuentran fuera de la línea de 3 pts.?</a:t>
            </a:r>
            <a:endParaRPr lang="en-US" altLang="x-none" sz="1400" b="1" i="1"/>
          </a:p>
        </p:txBody>
      </p:sp>
      <p:sp>
        <p:nvSpPr>
          <p:cNvPr id="17411" name="Text Box 3"/>
          <p:cNvSpPr txBox="1">
            <a:spLocks noChangeArrowheads="1"/>
          </p:cNvSpPr>
          <p:nvPr/>
        </p:nvSpPr>
        <p:spPr bwMode="auto">
          <a:xfrm>
            <a:off x="3733800" y="4572000"/>
            <a:ext cx="3036888" cy="4124325"/>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Maestro/ Entrenador del Equipo:</a:t>
            </a:r>
            <a:endParaRPr lang="en-US" altLang="x-none" sz="1800" b="1" i="1"/>
          </a:p>
          <a:p>
            <a:pPr eaLnBrk="1" hangingPunct="1">
              <a:buFontTx/>
              <a:buChar char="•"/>
            </a:pPr>
            <a:r>
              <a:rPr lang="en-US" altLang="x-none" sz="1400"/>
              <a:t>   </a:t>
            </a:r>
            <a:r>
              <a:rPr lang="es-PR" altLang="x-none" sz="1400"/>
              <a:t>Enfocarse solo en el juego </a:t>
            </a:r>
          </a:p>
          <a:p>
            <a:pPr eaLnBrk="1" hangingPunct="1"/>
            <a:r>
              <a:rPr lang="es-PR" altLang="x-none" sz="1400"/>
              <a:t>    ofensivo o defensivo.</a:t>
            </a:r>
            <a:endParaRPr lang="en-US" altLang="x-none" sz="1400"/>
          </a:p>
          <a:p>
            <a:pPr eaLnBrk="1" hangingPunct="1">
              <a:buFontTx/>
              <a:buChar char="•"/>
            </a:pPr>
            <a:r>
              <a:rPr lang="en-US" altLang="x-none" sz="1400"/>
              <a:t>  </a:t>
            </a:r>
            <a:r>
              <a:rPr lang="es-PR" altLang="x-none" sz="1400"/>
              <a:t>¡Enfóquense en la acción lejos</a:t>
            </a:r>
          </a:p>
          <a:p>
            <a:pPr eaLnBrk="1" hangingPunct="1"/>
            <a:r>
              <a:rPr lang="es-PR" altLang="x-none" sz="1400"/>
              <a:t>    de la bola!</a:t>
            </a:r>
            <a:endParaRPr lang="en-US" altLang="x-none" sz="1400"/>
          </a:p>
          <a:p>
            <a:pPr eaLnBrk="1" hangingPunct="1">
              <a:buFontTx/>
              <a:buChar char="•"/>
            </a:pPr>
            <a:r>
              <a:rPr lang="en-US" altLang="x-none" sz="1400"/>
              <a:t>  </a:t>
            </a:r>
            <a:r>
              <a:rPr lang="es-PR" altLang="x-none" sz="1400"/>
              <a:t>¿Qué usted ve que ocurre?</a:t>
            </a:r>
            <a:endParaRPr lang="en-US" altLang="x-none" sz="1400"/>
          </a:p>
          <a:p>
            <a:pPr eaLnBrk="1" hangingPunct="1">
              <a:buFontTx/>
              <a:buChar char="•"/>
            </a:pPr>
            <a:r>
              <a:rPr lang="en-US" altLang="x-none" sz="1400"/>
              <a:t> </a:t>
            </a:r>
            <a:r>
              <a:rPr lang="es-PR" altLang="x-none" sz="1400"/>
              <a:t> Juzgue lo que su jugador está</a:t>
            </a:r>
          </a:p>
          <a:p>
            <a:pPr eaLnBrk="1" hangingPunct="1"/>
            <a:r>
              <a:rPr lang="es-PR" altLang="x-none" sz="1400"/>
              <a:t>   haciendo bien y lo que no está</a:t>
            </a:r>
          </a:p>
          <a:p>
            <a:pPr eaLnBrk="1" hangingPunct="1"/>
            <a:r>
              <a:rPr lang="es-PR" altLang="x-none" sz="1400"/>
              <a:t>   funcionando bien.</a:t>
            </a:r>
            <a:r>
              <a:rPr lang="en-US" altLang="x-none" sz="1400"/>
              <a:t>  </a:t>
            </a:r>
          </a:p>
          <a:p>
            <a:pPr eaLnBrk="1" hangingPunct="1">
              <a:buFontTx/>
              <a:buChar char="•"/>
            </a:pPr>
            <a:r>
              <a:rPr lang="en-US" altLang="x-none" sz="1400" b="1"/>
              <a:t> </a:t>
            </a:r>
            <a:r>
              <a:rPr lang="es-PR" altLang="x-none" sz="1400" b="1"/>
              <a:t>¡Déjale saber! </a:t>
            </a:r>
            <a:r>
              <a:rPr lang="es-PR" altLang="x-none" sz="1400" b="1" i="1">
                <a:sym typeface="Wingdings" charset="2"/>
              </a:rPr>
              <a:t></a:t>
            </a:r>
          </a:p>
          <a:p>
            <a:pPr eaLnBrk="1" hangingPunct="1"/>
            <a:endParaRPr lang="en-US" altLang="x-none" sz="1000" b="1">
              <a:sym typeface="Wingdings" charset="2"/>
            </a:endParaRPr>
          </a:p>
          <a:p>
            <a:pPr eaLnBrk="1" hangingPunct="1"/>
            <a:r>
              <a:rPr lang="es-PR" altLang="x-none" sz="1800" b="1" i="1"/>
              <a:t>Cuando utilice “time-outs”</a:t>
            </a:r>
            <a:r>
              <a:rPr lang="en-US" altLang="x-none" sz="1800" b="1" i="1"/>
              <a:t>:</a:t>
            </a:r>
          </a:p>
          <a:p>
            <a:pPr eaLnBrk="1" hangingPunct="1">
              <a:buFontTx/>
              <a:buChar char="•"/>
            </a:pPr>
            <a:r>
              <a:rPr lang="en-US" altLang="x-none" sz="1400"/>
              <a:t>  </a:t>
            </a:r>
            <a:r>
              <a:rPr lang="es-PR" altLang="x-none" sz="1400"/>
              <a:t>Pregúntele a  él/ella que se</a:t>
            </a:r>
          </a:p>
          <a:p>
            <a:pPr eaLnBrk="1" hangingPunct="1"/>
            <a:r>
              <a:rPr lang="es-PR" altLang="x-none" sz="1400"/>
              <a:t>    puede hacer diferente para jugar    </a:t>
            </a:r>
          </a:p>
          <a:p>
            <a:pPr eaLnBrk="1" hangingPunct="1"/>
            <a:r>
              <a:rPr lang="es-PR" altLang="x-none" sz="1400"/>
              <a:t>    más efectivamente.</a:t>
            </a:r>
            <a:endParaRPr lang="en-US" altLang="x-none" sz="1400"/>
          </a:p>
          <a:p>
            <a:pPr eaLnBrk="1" hangingPunct="1">
              <a:buFontTx/>
              <a:buChar char="•"/>
            </a:pPr>
            <a:r>
              <a:rPr lang="en-US" altLang="x-none" sz="1400"/>
              <a:t> </a:t>
            </a:r>
            <a:r>
              <a:rPr lang="es-PR" altLang="x-none" sz="1400"/>
              <a:t>Déjele saber que está    </a:t>
            </a:r>
          </a:p>
          <a:p>
            <a:pPr eaLnBrk="1" hangingPunct="1"/>
            <a:r>
              <a:rPr lang="es-PR" altLang="x-none" sz="1400"/>
              <a:t>   funcionando bien.</a:t>
            </a:r>
            <a:endParaRPr lang="en-US" altLang="x-none" sz="1400"/>
          </a:p>
        </p:txBody>
      </p:sp>
      <p:sp>
        <p:nvSpPr>
          <p:cNvPr id="17412" name="Text Box 6"/>
          <p:cNvSpPr txBox="1">
            <a:spLocks noChangeArrowheads="1"/>
          </p:cNvSpPr>
          <p:nvPr/>
        </p:nvSpPr>
        <p:spPr bwMode="auto">
          <a:xfrm>
            <a:off x="1031875" y="457200"/>
            <a:ext cx="4794250"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Juego de baloncesto sin driblar </a:t>
            </a:r>
            <a:r>
              <a:rPr lang="en-US" altLang="x-none" sz="1800" b="1" i="1"/>
              <a:t>– Media Cancha</a:t>
            </a:r>
          </a:p>
        </p:txBody>
      </p:sp>
      <p:sp>
        <p:nvSpPr>
          <p:cNvPr id="17413" name="Text Box 11"/>
          <p:cNvSpPr txBox="1">
            <a:spLocks noChangeArrowheads="1"/>
          </p:cNvSpPr>
          <p:nvPr/>
        </p:nvSpPr>
        <p:spPr bwMode="auto">
          <a:xfrm>
            <a:off x="423863" y="957263"/>
            <a:ext cx="6248400" cy="338137"/>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1600" b="1"/>
              <a:t>Enfoque Instructivo Para el Maestro y/ o Entrenador de Equipo </a:t>
            </a:r>
            <a:endParaRPr lang="en-US" altLang="x-none" sz="1600"/>
          </a:p>
        </p:txBody>
      </p:sp>
      <p:sp>
        <p:nvSpPr>
          <p:cNvPr id="17414" name="Text Box 12"/>
          <p:cNvSpPr txBox="1">
            <a:spLocks noChangeArrowheads="1"/>
          </p:cNvSpPr>
          <p:nvPr/>
        </p:nvSpPr>
        <p:spPr bwMode="auto">
          <a:xfrm>
            <a:off x="381000" y="2959100"/>
            <a:ext cx="6400800" cy="14779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¿Qué movidas tácticas son enfatizadas?</a:t>
            </a:r>
            <a:endParaRPr lang="en-US" altLang="x-none" sz="1800" b="1"/>
          </a:p>
          <a:p>
            <a:pPr eaLnBrk="1" hangingPunct="1">
              <a:buFont typeface="Wingdings" charset="2"/>
              <a:buChar char="v"/>
            </a:pPr>
            <a:r>
              <a:rPr lang="en-US" altLang="x-none" sz="1600"/>
              <a:t> </a:t>
            </a:r>
            <a:r>
              <a:rPr lang="en-US" altLang="x-none" sz="1600" b="1" i="1"/>
              <a:t>Ofensiva</a:t>
            </a:r>
            <a:r>
              <a:rPr lang="en-US" altLang="x-none" sz="1600"/>
              <a:t> – </a:t>
            </a:r>
            <a:r>
              <a:rPr lang="es-PR" altLang="x-none" sz="1500"/>
              <a:t>¿Toma de decisiones? ¿Apoyo? ¿Ajustes? ¿Se está creando</a:t>
            </a:r>
            <a:endParaRPr lang="en-US" altLang="x-none" sz="1500"/>
          </a:p>
          <a:p>
            <a:pPr eaLnBrk="1" hangingPunct="1">
              <a:buFont typeface="Wingdings" charset="2"/>
              <a:buNone/>
            </a:pPr>
            <a:r>
              <a:rPr lang="en-US" altLang="x-none" sz="1500"/>
              <a:t>                        </a:t>
            </a:r>
            <a:r>
              <a:rPr lang="es-PR" altLang="x-none" sz="1500"/>
              <a:t>oportunidades para obtener puntos? ¿Creando espacio? </a:t>
            </a:r>
            <a:r>
              <a:rPr lang="es-PR" altLang="x-none" sz="1200"/>
              <a:t>(como         </a:t>
            </a:r>
          </a:p>
          <a:p>
            <a:pPr eaLnBrk="1" hangingPunct="1">
              <a:buFont typeface="Wingdings" charset="2"/>
              <a:buNone/>
            </a:pPr>
            <a:r>
              <a:rPr lang="es-PR" altLang="x-none" sz="1200"/>
              <a:t>                                por ejemplo, hacer cortes V o L)</a:t>
            </a:r>
            <a:endParaRPr lang="en-US" altLang="x-none" sz="1200"/>
          </a:p>
          <a:p>
            <a:pPr eaLnBrk="1" hangingPunct="1">
              <a:buFont typeface="Wingdings" charset="2"/>
              <a:buChar char="v"/>
            </a:pPr>
            <a:r>
              <a:rPr lang="en-US" altLang="x-none" sz="1600" b="1" i="1"/>
              <a:t> Defensiva</a:t>
            </a:r>
            <a:r>
              <a:rPr lang="en-US" altLang="x-none" sz="1600"/>
              <a:t> – </a:t>
            </a:r>
            <a:r>
              <a:rPr lang="es-PR" altLang="x-none" sz="1500"/>
              <a:t>¿Toma de decisiones? ¿Cubrir? ¿Ajustar? </a:t>
            </a:r>
            <a:r>
              <a:rPr lang="es-PR" altLang="x-none" sz="1200"/>
              <a:t>(como por ejemplo, </a:t>
            </a:r>
            <a:endParaRPr lang="en-US" altLang="x-none" sz="1200"/>
          </a:p>
          <a:p>
            <a:pPr eaLnBrk="1" hangingPunct="1">
              <a:buFont typeface="Wingdings" charset="2"/>
              <a:buNone/>
            </a:pPr>
            <a:r>
              <a:rPr lang="en-US" altLang="x-none" sz="1200"/>
              <a:t>                                 </a:t>
            </a:r>
            <a:r>
              <a:rPr lang="es-PR" altLang="x-none" sz="1200"/>
              <a:t>defendiendo el especio vs. un jugador)</a:t>
            </a:r>
            <a:endParaRPr lang="en-US" altLang="x-none" sz="1200"/>
          </a:p>
        </p:txBody>
      </p:sp>
      <p:sp>
        <p:nvSpPr>
          <p:cNvPr id="17415" name="Text Box 13"/>
          <p:cNvSpPr txBox="1">
            <a:spLocks noChangeArrowheads="1"/>
          </p:cNvSpPr>
          <p:nvPr/>
        </p:nvSpPr>
        <p:spPr bwMode="auto">
          <a:xfrm>
            <a:off x="381000" y="1476375"/>
            <a:ext cx="6400800" cy="135413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¿Cuáles son los problemas tácticos ha resolver?</a:t>
            </a:r>
            <a:endParaRPr lang="en-US" altLang="x-none" sz="1800" b="1"/>
          </a:p>
          <a:p>
            <a:pPr eaLnBrk="1" hangingPunct="1">
              <a:buClr>
                <a:schemeClr val="tx1"/>
              </a:buClr>
              <a:buFont typeface="Wingdings" charset="2"/>
              <a:buChar char="v"/>
            </a:pPr>
            <a:r>
              <a:rPr lang="en-US" altLang="x-none" sz="1600"/>
              <a:t> </a:t>
            </a:r>
            <a:r>
              <a:rPr lang="es-PR" altLang="x-none" sz="1600" b="1" i="1"/>
              <a:t>Ofensiva</a:t>
            </a:r>
            <a:r>
              <a:rPr lang="en-US" altLang="x-none" sz="1600"/>
              <a:t> – </a:t>
            </a:r>
            <a:r>
              <a:rPr lang="es-PR" altLang="x-none" sz="1500"/>
              <a:t>¿Mantienen la posesión? ¿Jugada de transición? ¿Crean</a:t>
            </a:r>
            <a:endParaRPr lang="en-US" altLang="x-none" sz="1500"/>
          </a:p>
          <a:p>
            <a:pPr eaLnBrk="1" hangingPunct="1">
              <a:buClr>
                <a:schemeClr val="tx1"/>
              </a:buClr>
              <a:buFont typeface="Wingdings" charset="2"/>
              <a:buNone/>
            </a:pPr>
            <a:r>
              <a:rPr lang="en-US" altLang="x-none" sz="1500"/>
              <a:t>                        </a:t>
            </a:r>
            <a:r>
              <a:rPr lang="es-PR" altLang="x-none" sz="1500"/>
              <a:t>espacio? ¿Crean oportunidades para obtener puntos?</a:t>
            </a:r>
            <a:endParaRPr lang="en-US" altLang="x-none" sz="1500"/>
          </a:p>
          <a:p>
            <a:pPr eaLnBrk="1" hangingPunct="1">
              <a:buClr>
                <a:schemeClr val="tx1"/>
              </a:buClr>
              <a:buFont typeface="Wingdings" charset="2"/>
              <a:buChar char="v"/>
            </a:pPr>
            <a:r>
              <a:rPr lang="en-US" altLang="x-none" sz="1600"/>
              <a:t> </a:t>
            </a:r>
            <a:r>
              <a:rPr lang="en-US" altLang="x-none" sz="1600" b="1" i="1"/>
              <a:t>Defensiva</a:t>
            </a:r>
            <a:r>
              <a:rPr lang="en-US" altLang="x-none" sz="1600"/>
              <a:t> – </a:t>
            </a:r>
            <a:r>
              <a:rPr lang="es-PR" altLang="x-none" sz="1500"/>
              <a:t>¿Recuperan la posesión? ¿Defienden espacio o jugador? </a:t>
            </a:r>
            <a:endParaRPr lang="en-US" altLang="x-none" sz="1500"/>
          </a:p>
          <a:p>
            <a:pPr eaLnBrk="1" hangingPunct="1">
              <a:buClr>
                <a:schemeClr val="tx1"/>
              </a:buClr>
            </a:pPr>
            <a:r>
              <a:rPr lang="en-US" altLang="x-none" sz="1500"/>
              <a:t>                          </a:t>
            </a:r>
            <a:r>
              <a:rPr lang="es-PR" altLang="x-none" sz="1500"/>
              <a:t>¿Defienden como equipo?</a:t>
            </a:r>
            <a:endParaRPr lang="en-US" altLang="x-none" sz="1500"/>
          </a:p>
        </p:txBody>
      </p:sp>
      <p:sp>
        <p:nvSpPr>
          <p:cNvPr id="17417" name="Text Box 8"/>
          <p:cNvSpPr txBox="1">
            <a:spLocks noChangeArrowheads="1"/>
          </p:cNvSpPr>
          <p:nvPr/>
        </p:nvSpPr>
        <p:spPr bwMode="auto">
          <a:xfrm>
            <a:off x="2473325" y="0"/>
            <a:ext cx="4425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Entrenador de Equipo/ Maestro</a:t>
            </a:r>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7"/>
          <p:cNvSpPr txBox="1">
            <a:spLocks noChangeArrowheads="1"/>
          </p:cNvSpPr>
          <p:nvPr/>
        </p:nvSpPr>
        <p:spPr bwMode="auto">
          <a:xfrm>
            <a:off x="1524000" y="1117600"/>
            <a:ext cx="3581400" cy="46196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¡Acérquese</a:t>
            </a:r>
            <a:r>
              <a:rPr lang="en-US" altLang="x-none">
                <a:solidFill>
                  <a:srgbClr val="FF3300"/>
                </a:solidFill>
              </a:rPr>
              <a:t> </a:t>
            </a:r>
            <a:r>
              <a:rPr lang="en-US" altLang="x-none" b="1" i="1">
                <a:solidFill>
                  <a:srgbClr val="FF3300"/>
                </a:solidFill>
              </a:rPr>
              <a:t>. . . </a:t>
            </a:r>
            <a:r>
              <a:rPr lang="es-PR" altLang="x-none" b="1" i="1">
                <a:solidFill>
                  <a:srgbClr val="FF3300"/>
                </a:solidFill>
              </a:rPr>
              <a:t>Adéntrese!</a:t>
            </a:r>
            <a:endParaRPr lang="en-US" altLang="x-none">
              <a:solidFill>
                <a:srgbClr val="FF3300"/>
              </a:solidFill>
            </a:endParaRPr>
          </a:p>
        </p:txBody>
      </p:sp>
      <p:sp>
        <p:nvSpPr>
          <p:cNvPr id="18435" name="Text Box 21"/>
          <p:cNvSpPr txBox="1">
            <a:spLocks noChangeArrowheads="1"/>
          </p:cNvSpPr>
          <p:nvPr/>
        </p:nvSpPr>
        <p:spPr bwMode="auto">
          <a:xfrm>
            <a:off x="381000" y="1817688"/>
            <a:ext cx="6324600" cy="954087"/>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dirty="0">
                <a:solidFill>
                  <a:srgbClr val="FF3300"/>
                </a:solidFill>
              </a:rPr>
              <a:t> </a:t>
            </a:r>
            <a:r>
              <a:rPr lang="es-PR" altLang="x-none" b="1" i="1" dirty="0">
                <a:solidFill>
                  <a:srgbClr val="FF3300"/>
                </a:solidFill>
              </a:rPr>
              <a:t>Formato del Juego/ Reglas</a:t>
            </a:r>
            <a:r>
              <a:rPr lang="en-US" altLang="x-none" i="1" dirty="0">
                <a:solidFill>
                  <a:srgbClr val="FF3300"/>
                </a:solidFill>
              </a:rPr>
              <a:t>:</a:t>
            </a:r>
            <a:endParaRPr lang="en-US" altLang="x-none" b="1" i="1" dirty="0">
              <a:solidFill>
                <a:srgbClr val="FF3300"/>
              </a:solidFill>
            </a:endParaRPr>
          </a:p>
          <a:p>
            <a:pPr eaLnBrk="1" hangingPunct="1">
              <a:buFontTx/>
              <a:buAutoNum type="arabicPeriod"/>
            </a:pPr>
            <a:r>
              <a:rPr lang="en-US" altLang="x-none" sz="1600" dirty="0">
                <a:solidFill>
                  <a:srgbClr val="FF3300"/>
                </a:solidFill>
              </a:rPr>
              <a:t>3 v. 3 or 4 v. 4 a media </a:t>
            </a:r>
            <a:r>
              <a:rPr lang="en-US" altLang="x-none" sz="1600" dirty="0" err="1">
                <a:solidFill>
                  <a:srgbClr val="FF3300"/>
                </a:solidFill>
              </a:rPr>
              <a:t>cancha</a:t>
            </a:r>
            <a:r>
              <a:rPr lang="en-US" altLang="x-none" sz="1600" dirty="0">
                <a:solidFill>
                  <a:srgbClr val="FF3300"/>
                </a:solidFill>
              </a:rPr>
              <a:t> </a:t>
            </a:r>
            <a:r>
              <a:rPr lang="es-PR" altLang="x-none" sz="1600" b="1" i="1" dirty="0">
                <a:solidFill>
                  <a:srgbClr val="FF3300"/>
                </a:solidFill>
              </a:rPr>
              <a:t>(Decisión del maestro) </a:t>
            </a:r>
            <a:endParaRPr lang="en-US" altLang="x-none" sz="1600" b="1" i="1" dirty="0">
              <a:solidFill>
                <a:srgbClr val="FF3300"/>
              </a:solidFill>
            </a:endParaRPr>
          </a:p>
          <a:p>
            <a:pPr eaLnBrk="1" hangingPunct="1">
              <a:buFontTx/>
              <a:buAutoNum type="arabicPeriod"/>
            </a:pPr>
            <a:r>
              <a:rPr lang="es-PR" altLang="x-none" sz="1600" dirty="0">
                <a:solidFill>
                  <a:srgbClr val="FF3300"/>
                </a:solidFill>
              </a:rPr>
              <a:t>Tiros tomados dentro de la zona de 3 segundos = </a:t>
            </a:r>
            <a:r>
              <a:rPr lang="es-PR" altLang="x-none" sz="1600" dirty="0" smtClean="0">
                <a:solidFill>
                  <a:srgbClr val="FF3300"/>
                </a:solidFill>
              </a:rPr>
              <a:t>3 pts</a:t>
            </a:r>
            <a:r>
              <a:rPr lang="es-PR" altLang="x-none" sz="1600" dirty="0">
                <a:solidFill>
                  <a:srgbClr val="FF3300"/>
                </a:solidFill>
              </a:rPr>
              <a:t>.</a:t>
            </a:r>
            <a:endParaRPr lang="en-US" altLang="x-none" sz="1600" dirty="0">
              <a:solidFill>
                <a:srgbClr val="FF3300"/>
              </a:solidFill>
            </a:endParaRPr>
          </a:p>
        </p:txBody>
      </p:sp>
      <p:sp>
        <p:nvSpPr>
          <p:cNvPr id="18436" name="Text Box 49"/>
          <p:cNvSpPr txBox="1">
            <a:spLocks noChangeArrowheads="1"/>
          </p:cNvSpPr>
          <p:nvPr/>
        </p:nvSpPr>
        <p:spPr bwMode="auto">
          <a:xfrm>
            <a:off x="381000" y="3036888"/>
            <a:ext cx="6324600" cy="1138237"/>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2000" b="1" i="1">
                <a:solidFill>
                  <a:srgbClr val="FF3300"/>
                </a:solidFill>
              </a:rPr>
              <a:t>Como Anotar:</a:t>
            </a:r>
            <a:endParaRPr lang="en-US" altLang="x-none" sz="2000">
              <a:solidFill>
                <a:srgbClr val="FF3300"/>
              </a:solidFill>
            </a:endParaRPr>
          </a:p>
          <a:p>
            <a:pPr eaLnBrk="1" hangingPunct="1"/>
            <a:r>
              <a:rPr lang="es-PR" altLang="x-none" sz="1600">
                <a:solidFill>
                  <a:srgbClr val="FF3300"/>
                </a:solidFill>
              </a:rPr>
              <a:t>Puntuación regular </a:t>
            </a:r>
            <a:endParaRPr lang="en-US" altLang="x-none" sz="1600">
              <a:solidFill>
                <a:srgbClr val="FF3300"/>
              </a:solidFill>
            </a:endParaRPr>
          </a:p>
          <a:p>
            <a:pPr eaLnBrk="1" hangingPunct="1"/>
            <a:endParaRPr lang="en-US" altLang="x-none" sz="1600">
              <a:solidFill>
                <a:srgbClr val="FF3300"/>
              </a:solidFill>
            </a:endParaRPr>
          </a:p>
          <a:p>
            <a:pPr eaLnBrk="1" hangingPunct="1"/>
            <a:endParaRPr lang="en-US" altLang="x-none" sz="1600">
              <a:solidFill>
                <a:srgbClr val="FF3300"/>
              </a:solidFill>
            </a:endParaRPr>
          </a:p>
        </p:txBody>
      </p:sp>
      <p:sp>
        <p:nvSpPr>
          <p:cNvPr id="18437" name="Text Box 3"/>
          <p:cNvSpPr txBox="1">
            <a:spLocks noChangeArrowheads="1"/>
          </p:cNvSpPr>
          <p:nvPr/>
        </p:nvSpPr>
        <p:spPr bwMode="auto">
          <a:xfrm>
            <a:off x="1104900" y="438150"/>
            <a:ext cx="46482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18439" name="Text Box 18"/>
          <p:cNvSpPr txBox="1">
            <a:spLocks noChangeArrowheads="1"/>
          </p:cNvSpPr>
          <p:nvPr/>
        </p:nvSpPr>
        <p:spPr bwMode="auto">
          <a:xfrm>
            <a:off x="381000" y="4484688"/>
            <a:ext cx="3352800" cy="3354387"/>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a:solidFill>
                  <a:srgbClr val="FF3300"/>
                </a:solidFill>
              </a:rPr>
              <a:t>Variaciones Para Las Anotaciones</a:t>
            </a:r>
            <a:r>
              <a:rPr lang="es-PR" altLang="x-none" b="1" i="1">
                <a:solidFill>
                  <a:srgbClr val="FF3300"/>
                </a:solidFill>
              </a:rPr>
              <a:t>: </a:t>
            </a:r>
            <a:endParaRPr lang="en-US" altLang="x-none">
              <a:solidFill>
                <a:srgbClr val="FF3300"/>
              </a:solidFill>
            </a:endParaRPr>
          </a:p>
          <a:p>
            <a:pPr eaLnBrk="1" hangingPunct="1"/>
            <a:endParaRPr lang="en-US" altLang="x-none" sz="1600">
              <a:solidFill>
                <a:srgbClr val="FF3300"/>
              </a:solidFill>
              <a:sym typeface="Wingdings" charset="2"/>
            </a:endParaRPr>
          </a:p>
          <a:p>
            <a:pPr eaLnBrk="1" hangingPunct="1"/>
            <a:r>
              <a:rPr lang="es-PR" altLang="x-none" sz="1600">
                <a:solidFill>
                  <a:srgbClr val="FF3300"/>
                </a:solidFill>
              </a:rPr>
              <a:t>Además de lo mencionado anteriormente: </a:t>
            </a:r>
            <a:endParaRPr lang="en-US" altLang="x-none" sz="1600">
              <a:solidFill>
                <a:srgbClr val="FF3300"/>
              </a:solidFill>
            </a:endParaRPr>
          </a:p>
          <a:p>
            <a:pPr eaLnBrk="1" hangingPunct="1"/>
            <a:endParaRPr lang="en-US" altLang="x-none" sz="1600">
              <a:solidFill>
                <a:srgbClr val="FF3300"/>
              </a:solidFill>
            </a:endParaRPr>
          </a:p>
          <a:p>
            <a:pPr eaLnBrk="1" hangingPunct="1"/>
            <a:r>
              <a:rPr lang="es-PR" altLang="x-none" sz="1600">
                <a:solidFill>
                  <a:srgbClr val="FF3300"/>
                </a:solidFill>
              </a:rPr>
              <a:t>Tiros tomados fuera de la línea de 3 pts. = 1 punto solamente. </a:t>
            </a:r>
            <a:endParaRPr lang="en-US" altLang="x-none" sz="1600">
              <a:solidFill>
                <a:srgbClr val="FF3300"/>
              </a:solidFill>
            </a:endParaRPr>
          </a:p>
          <a:p>
            <a:pPr eaLnBrk="1" hangingPunct="1"/>
            <a:endParaRPr lang="en-US" altLang="x-none" sz="1400">
              <a:solidFill>
                <a:srgbClr val="FF3300"/>
              </a:solidFill>
              <a:sym typeface="Wingdings" charset="2"/>
            </a:endParaRPr>
          </a:p>
          <a:p>
            <a:pPr eaLnBrk="1" hangingPunct="1"/>
            <a:r>
              <a:rPr lang="en-US" altLang="x-none" sz="1400">
                <a:solidFill>
                  <a:srgbClr val="FF3300"/>
                </a:solidFill>
                <a:sym typeface="Wingdings" charset="2"/>
              </a:rPr>
              <a:t> </a:t>
            </a:r>
          </a:p>
          <a:p>
            <a:pPr eaLnBrk="1" hangingPunct="1"/>
            <a:endParaRPr lang="en-US" altLang="x-none" sz="1800" b="1">
              <a:solidFill>
                <a:srgbClr val="FF3300"/>
              </a:solidFill>
              <a:sym typeface="Wingdings" charset="2"/>
            </a:endParaRPr>
          </a:p>
          <a:p>
            <a:pPr eaLnBrk="1" hangingPunct="1"/>
            <a:endParaRPr lang="en-US" altLang="x-none" sz="1800" b="1">
              <a:solidFill>
                <a:srgbClr val="FF3300"/>
              </a:solidFill>
            </a:endParaRPr>
          </a:p>
        </p:txBody>
      </p:sp>
      <p:pic>
        <p:nvPicPr>
          <p:cNvPr id="18440" name="Picture 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63988" y="4343400"/>
            <a:ext cx="2728912"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Text Box 8"/>
          <p:cNvSpPr txBox="1">
            <a:spLocks noChangeArrowheads="1"/>
          </p:cNvSpPr>
          <p:nvPr/>
        </p:nvSpPr>
        <p:spPr bwMode="auto">
          <a:xfrm>
            <a:off x="4848225" y="-15875"/>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81000" y="4419600"/>
            <a:ext cx="3048000" cy="4340225"/>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600" b="1" i="1"/>
              <a:t>Posibles preguntas a la</a:t>
            </a:r>
            <a:r>
              <a:rPr lang="en-US" altLang="x-none" sz="1600" b="1" i="1"/>
              <a:t>:</a:t>
            </a:r>
          </a:p>
          <a:p>
            <a:pPr eaLnBrk="1" hangingPunct="1"/>
            <a:r>
              <a:rPr lang="en-US" altLang="x-none" sz="1500" b="1"/>
              <a:t>Ofensiva:</a:t>
            </a:r>
            <a:r>
              <a:rPr lang="en-US" altLang="x-none" sz="1500" b="1" i="1"/>
              <a:t> </a:t>
            </a:r>
          </a:p>
          <a:p>
            <a:pPr eaLnBrk="1" hangingPunct="1">
              <a:buFontTx/>
              <a:buChar char="•"/>
            </a:pPr>
            <a:r>
              <a:rPr lang="es-PR" altLang="x-none" sz="1400"/>
              <a:t>¿Qué aumentará tus oportunidades de tiros buenos?</a:t>
            </a:r>
            <a:endParaRPr lang="en-US" altLang="x-none" sz="1400"/>
          </a:p>
          <a:p>
            <a:pPr eaLnBrk="1" hangingPunct="1">
              <a:buFontTx/>
              <a:buChar char="•"/>
            </a:pPr>
            <a:r>
              <a:rPr lang="es-PR" altLang="x-none" sz="1400"/>
              <a:t>¿Cuál sería el mejor tiempo para tomar tiros fuera de la zona de 3 segundos? </a:t>
            </a:r>
            <a:endParaRPr lang="en-US" altLang="x-none" sz="1400"/>
          </a:p>
          <a:p>
            <a:pPr eaLnBrk="1" hangingPunct="1">
              <a:buFontTx/>
              <a:buChar char="•"/>
            </a:pPr>
            <a:r>
              <a:rPr lang="es-PR" altLang="x-none" sz="1400"/>
              <a:t>¿Cómo puedes crear espacio dentro de la área de tres segundos para tus compañeros?</a:t>
            </a:r>
          </a:p>
          <a:p>
            <a:pPr eaLnBrk="1" hangingPunct="1">
              <a:buFontTx/>
              <a:buChar char="•"/>
            </a:pPr>
            <a:r>
              <a:rPr lang="es-PR" altLang="x-none" sz="1400"/>
              <a:t>¿De qué ángulo son los tiros más fáciles para acertar?</a:t>
            </a:r>
            <a:r>
              <a:rPr lang="en-US" altLang="x-none" sz="1400"/>
              <a:t> </a:t>
            </a:r>
          </a:p>
          <a:p>
            <a:pPr eaLnBrk="1" hangingPunct="1"/>
            <a:r>
              <a:rPr lang="en-US" altLang="x-none" sz="1500" b="1"/>
              <a:t>Defensa:</a:t>
            </a:r>
          </a:p>
          <a:p>
            <a:pPr eaLnBrk="1" hangingPunct="1">
              <a:buFontTx/>
              <a:buChar char="•"/>
            </a:pPr>
            <a:r>
              <a:rPr lang="es-PR" altLang="x-none" sz="1500"/>
              <a:t>¿Qué va a prevenir que el otro    </a:t>
            </a:r>
          </a:p>
          <a:p>
            <a:pPr eaLnBrk="1" hangingPunct="1"/>
            <a:r>
              <a:rPr lang="es-PR" altLang="x-none" sz="1500"/>
              <a:t>      equipo obtenga tiros cerca?</a:t>
            </a:r>
            <a:endParaRPr lang="en-US" altLang="x-none" sz="1500"/>
          </a:p>
          <a:p>
            <a:pPr eaLnBrk="1" hangingPunct="1">
              <a:buFontTx/>
              <a:buChar char="•"/>
            </a:pPr>
            <a:r>
              <a:rPr lang="es-PR" altLang="x-none" sz="1500"/>
              <a:t>¿Qué estas notando sobre la    </a:t>
            </a:r>
          </a:p>
          <a:p>
            <a:pPr eaLnBrk="1" hangingPunct="1"/>
            <a:r>
              <a:rPr lang="es-PR" altLang="x-none" sz="1500"/>
              <a:t>      elección de tiros de el otro     </a:t>
            </a:r>
          </a:p>
          <a:p>
            <a:pPr eaLnBrk="1" hangingPunct="1"/>
            <a:r>
              <a:rPr lang="es-PR" altLang="x-none" sz="1500"/>
              <a:t>      equipo? ¿Cómo podrías </a:t>
            </a:r>
          </a:p>
          <a:p>
            <a:pPr eaLnBrk="1" hangingPunct="1"/>
            <a:r>
              <a:rPr lang="es-PR" altLang="x-none" sz="1500"/>
              <a:t>      impedirlos?</a:t>
            </a:r>
            <a:endParaRPr lang="en-US" altLang="x-none" sz="1500"/>
          </a:p>
        </p:txBody>
      </p:sp>
      <p:sp>
        <p:nvSpPr>
          <p:cNvPr id="19459" name="Text Box 3"/>
          <p:cNvSpPr txBox="1">
            <a:spLocks noChangeArrowheads="1"/>
          </p:cNvSpPr>
          <p:nvPr/>
        </p:nvSpPr>
        <p:spPr bwMode="auto">
          <a:xfrm>
            <a:off x="3752850" y="4419600"/>
            <a:ext cx="3036888" cy="403225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600" b="1" i="1"/>
              <a:t>Maestro/ Entrenador del Equipo:</a:t>
            </a:r>
            <a:endParaRPr lang="en-US" altLang="x-none" sz="1600" b="1" i="1"/>
          </a:p>
          <a:p>
            <a:pPr eaLnBrk="1" hangingPunct="1">
              <a:buFontTx/>
              <a:buChar char="•"/>
            </a:pPr>
            <a:r>
              <a:rPr lang="es-PR" altLang="x-none" sz="1600"/>
              <a:t>Enfóquese solo en el juego     </a:t>
            </a:r>
          </a:p>
          <a:p>
            <a:pPr eaLnBrk="1" hangingPunct="1"/>
            <a:r>
              <a:rPr lang="es-PR" altLang="x-none" sz="1600"/>
              <a:t>ofensivo o defensivo  de un </a:t>
            </a:r>
          </a:p>
          <a:p>
            <a:pPr eaLnBrk="1" hangingPunct="1"/>
            <a:r>
              <a:rPr lang="es-PR" altLang="x-none" sz="1600"/>
              <a:t>jugador. </a:t>
            </a:r>
            <a:endParaRPr lang="en-US" altLang="x-none" sz="1600"/>
          </a:p>
          <a:p>
            <a:pPr eaLnBrk="1" hangingPunct="1">
              <a:buFontTx/>
              <a:buChar char="•"/>
            </a:pPr>
            <a:r>
              <a:rPr lang="es-PR" altLang="x-none" sz="1600"/>
              <a:t> ¿Qué usted ve que ocurre?</a:t>
            </a:r>
          </a:p>
          <a:p>
            <a:pPr eaLnBrk="1" hangingPunct="1">
              <a:buFontTx/>
              <a:buChar char="•"/>
            </a:pPr>
            <a:r>
              <a:rPr lang="es-PR" altLang="x-none" sz="1600"/>
              <a:t> Juzgue lo que su jugador está</a:t>
            </a:r>
          </a:p>
          <a:p>
            <a:pPr eaLnBrk="1" hangingPunct="1"/>
            <a:r>
              <a:rPr lang="es-PR" altLang="x-none" sz="1600"/>
              <a:t>  haciendo bien y lo que no está</a:t>
            </a:r>
          </a:p>
          <a:p>
            <a:pPr eaLnBrk="1" hangingPunct="1"/>
            <a:r>
              <a:rPr lang="es-PR" altLang="x-none" sz="1600"/>
              <a:t>  funcionando bien.</a:t>
            </a:r>
            <a:r>
              <a:rPr lang="en-US" altLang="x-none" sz="1600"/>
              <a:t>  </a:t>
            </a:r>
          </a:p>
          <a:p>
            <a:pPr eaLnBrk="1" hangingPunct="1">
              <a:buFontTx/>
              <a:buChar char="•"/>
            </a:pPr>
            <a:r>
              <a:rPr lang="es-PR" altLang="x-none" sz="1600" b="1"/>
              <a:t> ¡Déjale saber! </a:t>
            </a:r>
            <a:r>
              <a:rPr lang="es-PR" altLang="x-none" sz="1600" b="1" i="1">
                <a:sym typeface="Wingdings" charset="2"/>
              </a:rPr>
              <a:t></a:t>
            </a:r>
            <a:endParaRPr lang="en-US" altLang="x-none" sz="1600" b="1">
              <a:sym typeface="Wingdings" charset="2"/>
            </a:endParaRPr>
          </a:p>
          <a:p>
            <a:pPr eaLnBrk="1" hangingPunct="1"/>
            <a:endParaRPr lang="en-US" altLang="x-none" sz="1600" b="1" i="1"/>
          </a:p>
          <a:p>
            <a:pPr eaLnBrk="1" hangingPunct="1"/>
            <a:r>
              <a:rPr lang="es-PR" altLang="x-none" sz="1600" b="1" i="1"/>
              <a:t>Cuando utilice “time-outs”</a:t>
            </a:r>
            <a:r>
              <a:rPr lang="en-US" altLang="x-none" sz="1600" b="1" i="1"/>
              <a:t>:</a:t>
            </a:r>
          </a:p>
          <a:p>
            <a:pPr eaLnBrk="1" hangingPunct="1">
              <a:buFontTx/>
              <a:buChar char="•"/>
            </a:pPr>
            <a:r>
              <a:rPr lang="en-US" altLang="x-none" sz="1400"/>
              <a:t>  </a:t>
            </a:r>
            <a:r>
              <a:rPr lang="es-PR" altLang="x-none" sz="1600"/>
              <a:t>Pregúntele a  él/ella que se</a:t>
            </a:r>
          </a:p>
          <a:p>
            <a:pPr eaLnBrk="1" hangingPunct="1"/>
            <a:r>
              <a:rPr lang="es-PR" altLang="x-none" sz="1600"/>
              <a:t>   puede hacer diferente para jugar</a:t>
            </a:r>
          </a:p>
          <a:p>
            <a:pPr eaLnBrk="1" hangingPunct="1"/>
            <a:r>
              <a:rPr lang="es-PR" altLang="x-none" sz="1600"/>
              <a:t>   más efectivamente.</a:t>
            </a:r>
            <a:endParaRPr lang="en-US" altLang="x-none" sz="1600"/>
          </a:p>
          <a:p>
            <a:pPr eaLnBrk="1" hangingPunct="1">
              <a:buFontTx/>
              <a:buChar char="•"/>
            </a:pPr>
            <a:r>
              <a:rPr lang="en-US" altLang="x-none" sz="1600"/>
              <a:t> </a:t>
            </a:r>
            <a:r>
              <a:rPr lang="es-PR" altLang="x-none" sz="1600"/>
              <a:t>Déjele saber que está</a:t>
            </a:r>
          </a:p>
          <a:p>
            <a:pPr eaLnBrk="1" hangingPunct="1"/>
            <a:r>
              <a:rPr lang="es-PR" altLang="x-none" sz="1600"/>
              <a:t>  funcionando bien.</a:t>
            </a:r>
            <a:endParaRPr lang="en-US" altLang="x-none" sz="1600"/>
          </a:p>
        </p:txBody>
      </p:sp>
      <p:sp>
        <p:nvSpPr>
          <p:cNvPr id="19460" name="Text Box 6"/>
          <p:cNvSpPr txBox="1">
            <a:spLocks noChangeArrowheads="1"/>
          </p:cNvSpPr>
          <p:nvPr/>
        </p:nvSpPr>
        <p:spPr bwMode="auto">
          <a:xfrm>
            <a:off x="1693863" y="355600"/>
            <a:ext cx="3533775" cy="4619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t>¡Acérquese</a:t>
            </a:r>
            <a:r>
              <a:rPr lang="en-US" altLang="x-none"/>
              <a:t> </a:t>
            </a:r>
            <a:r>
              <a:rPr lang="en-US" altLang="x-none" b="1" i="1"/>
              <a:t>. . . </a:t>
            </a:r>
            <a:r>
              <a:rPr lang="es-PR" altLang="x-none" b="1" i="1"/>
              <a:t>Adéntrese!</a:t>
            </a:r>
            <a:endParaRPr lang="en-US" altLang="x-none"/>
          </a:p>
        </p:txBody>
      </p:sp>
      <p:sp>
        <p:nvSpPr>
          <p:cNvPr id="19461" name="Text Box 9"/>
          <p:cNvSpPr txBox="1">
            <a:spLocks noChangeArrowheads="1"/>
          </p:cNvSpPr>
          <p:nvPr/>
        </p:nvSpPr>
        <p:spPr bwMode="auto">
          <a:xfrm>
            <a:off x="381000" y="2878138"/>
            <a:ext cx="6400800" cy="1477962"/>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¿Qué movidas tácticas son enfatizadas?</a:t>
            </a:r>
            <a:endParaRPr lang="en-US" altLang="x-none" sz="1800" b="1"/>
          </a:p>
          <a:p>
            <a:pPr eaLnBrk="1" hangingPunct="1">
              <a:buFont typeface="Wingdings" charset="2"/>
              <a:buChar char="v"/>
            </a:pPr>
            <a:r>
              <a:rPr lang="en-US" altLang="x-none" sz="1600"/>
              <a:t> </a:t>
            </a:r>
            <a:r>
              <a:rPr lang="en-US" altLang="x-none" sz="1600" b="1" i="1"/>
              <a:t>Ofensiva</a:t>
            </a:r>
            <a:r>
              <a:rPr lang="en-US" altLang="x-none" sz="1600"/>
              <a:t> – </a:t>
            </a:r>
            <a:r>
              <a:rPr lang="es-PR" altLang="x-none" sz="1600"/>
              <a:t>¿Toma de decisiones? ¿Apoyo? ¿Ajustes? ¿Se está creando</a:t>
            </a:r>
            <a:endParaRPr lang="en-US" altLang="x-none" sz="1600"/>
          </a:p>
          <a:p>
            <a:pPr eaLnBrk="1" hangingPunct="1">
              <a:buFont typeface="Wingdings" charset="2"/>
              <a:buNone/>
            </a:pPr>
            <a:r>
              <a:rPr lang="en-US" altLang="x-none" sz="1600"/>
              <a:t>                       </a:t>
            </a:r>
            <a:r>
              <a:rPr lang="es-PR" altLang="x-none" sz="1600"/>
              <a:t>oportunidades para obtener puntos? ¿Creando espacio? </a:t>
            </a:r>
            <a:r>
              <a:rPr lang="es-PR" altLang="x-none" sz="1200"/>
              <a:t>(como     </a:t>
            </a:r>
          </a:p>
          <a:p>
            <a:pPr eaLnBrk="1" hangingPunct="1">
              <a:buFont typeface="Wingdings" charset="2"/>
              <a:buNone/>
            </a:pPr>
            <a:r>
              <a:rPr lang="es-PR" altLang="x-none" sz="1200"/>
              <a:t>                               por ejemplo, hacer cortes V o L)</a:t>
            </a:r>
            <a:endParaRPr lang="en-US" altLang="x-none" sz="1200"/>
          </a:p>
          <a:p>
            <a:pPr eaLnBrk="1" hangingPunct="1">
              <a:buFont typeface="Wingdings" charset="2"/>
              <a:buChar char="v"/>
            </a:pPr>
            <a:r>
              <a:rPr lang="en-US" altLang="x-none" sz="1600" b="1" i="1"/>
              <a:t> Defensiva</a:t>
            </a:r>
            <a:r>
              <a:rPr lang="en-US" altLang="x-none" sz="1600"/>
              <a:t> – </a:t>
            </a:r>
            <a:r>
              <a:rPr lang="es-PR" altLang="x-none" sz="1600"/>
              <a:t>¿Toma de decisiones? ¿Cubrir? ¿Ajustar? </a:t>
            </a:r>
            <a:r>
              <a:rPr lang="es-PR" altLang="x-none" sz="1200"/>
              <a:t>(como por ejemplo, </a:t>
            </a:r>
            <a:endParaRPr lang="en-US" altLang="x-none" sz="1200"/>
          </a:p>
          <a:p>
            <a:pPr eaLnBrk="1" hangingPunct="1">
              <a:buFont typeface="Wingdings" charset="2"/>
              <a:buNone/>
            </a:pPr>
            <a:r>
              <a:rPr lang="en-US" altLang="x-none" sz="1200"/>
              <a:t>                                 </a:t>
            </a:r>
            <a:r>
              <a:rPr lang="es-PR" altLang="x-none" sz="1200"/>
              <a:t>defendiendo el especio vs. un jugador)</a:t>
            </a:r>
            <a:endParaRPr lang="en-US" altLang="x-none" sz="1200"/>
          </a:p>
        </p:txBody>
      </p:sp>
      <p:sp>
        <p:nvSpPr>
          <p:cNvPr id="19462" name="Text Box 10"/>
          <p:cNvSpPr txBox="1">
            <a:spLocks noChangeArrowheads="1"/>
          </p:cNvSpPr>
          <p:nvPr/>
        </p:nvSpPr>
        <p:spPr bwMode="auto">
          <a:xfrm>
            <a:off x="0" y="890588"/>
            <a:ext cx="6858000" cy="384175"/>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900" b="1"/>
              <a:t>Enfoque Instructivo Para el Maestro y/ o Entrenador de Equipo </a:t>
            </a:r>
            <a:endParaRPr lang="en-US" altLang="x-none" sz="1900"/>
          </a:p>
        </p:txBody>
      </p:sp>
      <p:sp>
        <p:nvSpPr>
          <p:cNvPr id="19463" name="Text Box 11"/>
          <p:cNvSpPr txBox="1">
            <a:spLocks noChangeArrowheads="1"/>
          </p:cNvSpPr>
          <p:nvPr/>
        </p:nvSpPr>
        <p:spPr bwMode="auto">
          <a:xfrm>
            <a:off x="381000" y="1371600"/>
            <a:ext cx="6400800" cy="137001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¿Cuáles son los problemas tácticos ha resolver?</a:t>
            </a:r>
            <a:endParaRPr lang="en-US" altLang="x-none" sz="1800" b="1"/>
          </a:p>
          <a:p>
            <a:pPr eaLnBrk="1" hangingPunct="1">
              <a:buClr>
                <a:schemeClr val="tx1"/>
              </a:buClr>
              <a:buFont typeface="Wingdings" charset="2"/>
              <a:buChar char="v"/>
            </a:pPr>
            <a:r>
              <a:rPr lang="en-US" altLang="x-none" sz="1600"/>
              <a:t>  </a:t>
            </a:r>
            <a:r>
              <a:rPr lang="es-PR" altLang="x-none" sz="1600" b="1" i="1"/>
              <a:t>Ofensiva</a:t>
            </a:r>
            <a:r>
              <a:rPr lang="en-US" altLang="x-none" sz="1600"/>
              <a:t>  – </a:t>
            </a:r>
            <a:r>
              <a:rPr lang="es-PR" altLang="x-none" sz="1600"/>
              <a:t>¿Mantienen la posesión? ¿Jugada de transición? ¿Crean</a:t>
            </a:r>
            <a:endParaRPr lang="en-US" altLang="x-none" sz="1600"/>
          </a:p>
          <a:p>
            <a:pPr eaLnBrk="1" hangingPunct="1">
              <a:buClr>
                <a:schemeClr val="tx1"/>
              </a:buClr>
              <a:buFont typeface="Wingdings" charset="2"/>
              <a:buNone/>
            </a:pPr>
            <a:r>
              <a:rPr lang="en-US" altLang="x-none" sz="1600"/>
              <a:t>                         </a:t>
            </a:r>
            <a:r>
              <a:rPr lang="es-PR" altLang="x-none" sz="1600"/>
              <a:t>espacio? ¿Crean oportunidades para obtener puntos?</a:t>
            </a:r>
            <a:endParaRPr lang="en-US" altLang="x-none" sz="1600"/>
          </a:p>
          <a:p>
            <a:pPr eaLnBrk="1" hangingPunct="1">
              <a:buClr>
                <a:schemeClr val="tx1"/>
              </a:buClr>
              <a:buFont typeface="Wingdings" charset="2"/>
              <a:buChar char="v"/>
            </a:pPr>
            <a:r>
              <a:rPr lang="en-US" altLang="x-none" sz="1600"/>
              <a:t> </a:t>
            </a:r>
            <a:r>
              <a:rPr lang="en-US" altLang="x-none" sz="1600" b="1" i="1"/>
              <a:t>Defensiva</a:t>
            </a:r>
            <a:r>
              <a:rPr lang="en-US" altLang="x-none" sz="1600"/>
              <a:t> – </a:t>
            </a:r>
            <a:r>
              <a:rPr lang="es-PR" altLang="x-none" sz="1600"/>
              <a:t>¿Recuperan la posesión? ¿Defienden espacio o jugador? </a:t>
            </a:r>
            <a:endParaRPr lang="en-US" altLang="x-none" sz="1600"/>
          </a:p>
          <a:p>
            <a:pPr eaLnBrk="1" hangingPunct="1">
              <a:buClr>
                <a:schemeClr val="tx1"/>
              </a:buClr>
              <a:buFont typeface="Wingdings" charset="2"/>
              <a:buNone/>
            </a:pPr>
            <a:r>
              <a:rPr lang="en-US" altLang="x-none" sz="1600"/>
              <a:t>                         </a:t>
            </a:r>
            <a:r>
              <a:rPr lang="es-PR" altLang="x-none" sz="1600"/>
              <a:t>¿Defienden como equipo?</a:t>
            </a:r>
            <a:endParaRPr lang="en-US" altLang="x-none" sz="1600"/>
          </a:p>
        </p:txBody>
      </p:sp>
      <p:sp>
        <p:nvSpPr>
          <p:cNvPr id="19465" name="Text Box 8"/>
          <p:cNvSpPr txBox="1">
            <a:spLocks noChangeArrowheads="1"/>
          </p:cNvSpPr>
          <p:nvPr/>
        </p:nvSpPr>
        <p:spPr bwMode="auto">
          <a:xfrm>
            <a:off x="2473325" y="0"/>
            <a:ext cx="4425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Entrenador de Equipo/ Maestro</a:t>
            </a:r>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5"/>
          <p:cNvSpPr txBox="1">
            <a:spLocks noChangeArrowheads="1"/>
          </p:cNvSpPr>
          <p:nvPr/>
        </p:nvSpPr>
        <p:spPr bwMode="auto">
          <a:xfrm>
            <a:off x="1401763" y="293688"/>
            <a:ext cx="405447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2800" b="1" i="1">
                <a:solidFill>
                  <a:srgbClr val="FF3300"/>
                </a:solidFill>
              </a:rPr>
              <a:t>Baloncesto Sobrecargado</a:t>
            </a:r>
            <a:endParaRPr lang="en-US" altLang="x-none" sz="2800" b="1" i="1">
              <a:solidFill>
                <a:srgbClr val="FF3300"/>
              </a:solidFill>
            </a:endParaRPr>
          </a:p>
        </p:txBody>
      </p:sp>
      <p:sp>
        <p:nvSpPr>
          <p:cNvPr id="20483" name="Text Box 6"/>
          <p:cNvSpPr txBox="1">
            <a:spLocks noChangeArrowheads="1"/>
          </p:cNvSpPr>
          <p:nvPr/>
        </p:nvSpPr>
        <p:spPr bwMode="auto">
          <a:xfrm>
            <a:off x="381000" y="1143000"/>
            <a:ext cx="6400800" cy="1938338"/>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Formato del Juego/ Reglas</a:t>
            </a:r>
            <a:r>
              <a:rPr lang="en-US" altLang="x-none" b="1" i="1">
                <a:solidFill>
                  <a:srgbClr val="FF3300"/>
                </a:solidFill>
              </a:rPr>
              <a:t>:</a:t>
            </a:r>
          </a:p>
          <a:p>
            <a:pPr eaLnBrk="1" hangingPunct="1">
              <a:buFontTx/>
              <a:buAutoNum type="arabicPeriod"/>
            </a:pPr>
            <a:r>
              <a:rPr lang="en-US" altLang="x-none" sz="1600">
                <a:solidFill>
                  <a:srgbClr val="FF3300"/>
                </a:solidFill>
              </a:rPr>
              <a:t>3 v 3 or 4 v 4 or 5 v 5 a media cancha </a:t>
            </a:r>
            <a:r>
              <a:rPr lang="es-PR" altLang="x-none" sz="1600" b="1" i="1">
                <a:solidFill>
                  <a:srgbClr val="FF3300"/>
                </a:solidFill>
              </a:rPr>
              <a:t>(Decisión del maestro) </a:t>
            </a:r>
            <a:endParaRPr lang="en-US" altLang="x-none" sz="1600">
              <a:solidFill>
                <a:srgbClr val="FF3300"/>
              </a:solidFill>
            </a:endParaRPr>
          </a:p>
          <a:p>
            <a:pPr eaLnBrk="1" hangingPunct="1">
              <a:buFontTx/>
              <a:buAutoNum type="arabicPeriod"/>
            </a:pPr>
            <a:r>
              <a:rPr lang="es-PR" altLang="x-none" sz="1600">
                <a:solidFill>
                  <a:srgbClr val="FF3300"/>
                </a:solidFill>
              </a:rPr>
              <a:t>4 jugadores en ofensiva; 3 en defensiva</a:t>
            </a:r>
            <a:r>
              <a:rPr lang="en-US" altLang="x-none" sz="1600">
                <a:solidFill>
                  <a:srgbClr val="FF3300"/>
                </a:solidFill>
              </a:rPr>
              <a:t>. </a:t>
            </a:r>
          </a:p>
          <a:p>
            <a:pPr eaLnBrk="1" hangingPunct="1">
              <a:buFontTx/>
              <a:buAutoNum type="arabicPeriod"/>
            </a:pPr>
            <a:r>
              <a:rPr lang="es-PR" altLang="x-none" sz="1600">
                <a:solidFill>
                  <a:srgbClr val="FF3300"/>
                </a:solidFill>
              </a:rPr>
              <a:t>Las reglas de violaciones son las regulares</a:t>
            </a:r>
            <a:r>
              <a:rPr lang="en-US" altLang="x-none" sz="1600">
                <a:solidFill>
                  <a:srgbClr val="FF3300"/>
                </a:solidFill>
              </a:rPr>
              <a:t>.</a:t>
            </a:r>
          </a:p>
          <a:p>
            <a:pPr eaLnBrk="1" hangingPunct="1">
              <a:buFontTx/>
              <a:buAutoNum type="arabicPeriod"/>
            </a:pPr>
            <a:r>
              <a:rPr lang="es-PR" altLang="x-none" sz="1600">
                <a:solidFill>
                  <a:srgbClr val="FF3300"/>
                </a:solidFill>
              </a:rPr>
              <a:t>Solo un jugador de la defensiva permitido en la zona de 3 segundos a todo momento.</a:t>
            </a:r>
            <a:endParaRPr lang="en-US" altLang="x-none" sz="1600">
              <a:solidFill>
                <a:srgbClr val="FF3300"/>
              </a:solidFill>
            </a:endParaRPr>
          </a:p>
          <a:p>
            <a:pPr eaLnBrk="1" hangingPunct="1">
              <a:buFontTx/>
              <a:buAutoNum type="arabicPeriod"/>
            </a:pPr>
            <a:r>
              <a:rPr lang="es-PR" altLang="x-none" sz="1600">
                <a:solidFill>
                  <a:srgbClr val="FF3300"/>
                </a:solidFill>
              </a:rPr>
              <a:t>Jugadores defensivos de substitución permitidos cada minuto.</a:t>
            </a:r>
            <a:endParaRPr lang="en-US" altLang="x-none" sz="1600">
              <a:solidFill>
                <a:srgbClr val="FF3300"/>
              </a:solidFill>
            </a:endParaRPr>
          </a:p>
        </p:txBody>
      </p:sp>
      <p:sp>
        <p:nvSpPr>
          <p:cNvPr id="20484" name="Text Box 19"/>
          <p:cNvSpPr txBox="1">
            <a:spLocks noChangeArrowheads="1"/>
          </p:cNvSpPr>
          <p:nvPr/>
        </p:nvSpPr>
        <p:spPr bwMode="auto">
          <a:xfrm>
            <a:off x="376238" y="3244850"/>
            <a:ext cx="6405562" cy="16319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2000" b="1" i="1">
                <a:solidFill>
                  <a:srgbClr val="FF3300"/>
                </a:solidFill>
              </a:rPr>
              <a:t>Jugadores </a:t>
            </a:r>
            <a:r>
              <a:rPr lang="en-US" altLang="x-none" sz="2000" b="1" i="1">
                <a:solidFill>
                  <a:srgbClr val="FF3300"/>
                </a:solidFill>
              </a:rPr>
              <a:t>– </a:t>
            </a:r>
            <a:r>
              <a:rPr lang="es-PR" altLang="x-none" sz="2000" b="1" i="1">
                <a:solidFill>
                  <a:srgbClr val="FF3300"/>
                </a:solidFill>
              </a:rPr>
              <a:t>Como obtener puntos</a:t>
            </a:r>
          </a:p>
          <a:p>
            <a:pPr eaLnBrk="1" hangingPunct="1"/>
            <a:r>
              <a:rPr lang="en-US" altLang="x-none" sz="1600" b="1">
                <a:solidFill>
                  <a:srgbClr val="FF3300"/>
                </a:solidFill>
              </a:rPr>
              <a:t>Offensiva: </a:t>
            </a:r>
          </a:p>
          <a:p>
            <a:pPr eaLnBrk="1" hangingPunct="1"/>
            <a:r>
              <a:rPr lang="es-PR" altLang="x-none" sz="1600">
                <a:solidFill>
                  <a:srgbClr val="FF3300"/>
                </a:solidFill>
              </a:rPr>
              <a:t>Puntuación regular </a:t>
            </a:r>
            <a:endParaRPr lang="en-US" altLang="x-none" sz="1600">
              <a:solidFill>
                <a:srgbClr val="FF3300"/>
              </a:solidFill>
            </a:endParaRPr>
          </a:p>
          <a:p>
            <a:pPr eaLnBrk="1" hangingPunct="1"/>
            <a:endParaRPr lang="en-US" altLang="x-none" sz="1600">
              <a:solidFill>
                <a:srgbClr val="FF3300"/>
              </a:solidFill>
            </a:endParaRPr>
          </a:p>
          <a:p>
            <a:pPr eaLnBrk="1" hangingPunct="1"/>
            <a:r>
              <a:rPr lang="en-US" altLang="x-none" sz="1600" b="1">
                <a:solidFill>
                  <a:srgbClr val="FF3300"/>
                </a:solidFill>
              </a:rPr>
              <a:t>Defensiva</a:t>
            </a:r>
          </a:p>
          <a:p>
            <a:pPr eaLnBrk="1" hangingPunct="1"/>
            <a:r>
              <a:rPr lang="es-PR" altLang="x-none" sz="1600">
                <a:solidFill>
                  <a:srgbClr val="FF3300"/>
                </a:solidFill>
              </a:rPr>
              <a:t>Cualquier toque o intercepción de pases entre oponentes = 2 pts.</a:t>
            </a:r>
            <a:endParaRPr lang="en-US" altLang="x-none" sz="1600">
              <a:solidFill>
                <a:srgbClr val="FF3300"/>
              </a:solidFill>
            </a:endParaRPr>
          </a:p>
        </p:txBody>
      </p:sp>
      <p:pic>
        <p:nvPicPr>
          <p:cNvPr id="20486"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5334000"/>
            <a:ext cx="2921000" cy="33274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0487" name="Text Box 8"/>
          <p:cNvSpPr txBox="1">
            <a:spLocks noChangeArrowheads="1"/>
          </p:cNvSpPr>
          <p:nvPr/>
        </p:nvSpPr>
        <p:spPr bwMode="auto">
          <a:xfrm>
            <a:off x="4848225" y="-15875"/>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sp>
        <p:nvSpPr>
          <p:cNvPr id="8"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381000" y="4694238"/>
            <a:ext cx="3048000" cy="399256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600" b="1" i="1"/>
              <a:t>Posibles preguntas a la</a:t>
            </a:r>
            <a:r>
              <a:rPr lang="en-US" altLang="x-none" sz="1600" b="1" i="1"/>
              <a:t>:</a:t>
            </a:r>
          </a:p>
          <a:p>
            <a:pPr eaLnBrk="1" hangingPunct="1"/>
            <a:r>
              <a:rPr lang="en-US" altLang="x-none" sz="1500" b="1" i="1"/>
              <a:t>Offensiva: </a:t>
            </a:r>
          </a:p>
          <a:p>
            <a:pPr eaLnBrk="1" hangingPunct="1">
              <a:buFontTx/>
              <a:buChar char="•"/>
            </a:pPr>
            <a:r>
              <a:rPr lang="es-PR" altLang="x-none" sz="1200"/>
              <a:t>¿Qué es necesario para obtener buenas oportunidades de tiros?</a:t>
            </a:r>
            <a:endParaRPr lang="en-US" altLang="x-none" sz="1200"/>
          </a:p>
          <a:p>
            <a:pPr eaLnBrk="1" hangingPunct="1">
              <a:buFontTx/>
              <a:buChar char="•"/>
            </a:pPr>
            <a:r>
              <a:rPr lang="es-PR" altLang="x-none" sz="1200"/>
              <a:t>¿Cuándo sería un mejor momento para penetrar hacia el canasto?</a:t>
            </a:r>
            <a:endParaRPr lang="en-US" altLang="x-none" sz="1200"/>
          </a:p>
          <a:p>
            <a:pPr eaLnBrk="1" hangingPunct="1">
              <a:buFontTx/>
              <a:buChar char="•"/>
            </a:pPr>
            <a:r>
              <a:rPr lang="es-PR" altLang="x-none" sz="1200"/>
              <a:t>¿Cómo podría crear espacio, dentro de la zona de 3 segundos, para sus compañeros de equipo?</a:t>
            </a:r>
            <a:endParaRPr lang="en-US" altLang="x-none" sz="1200"/>
          </a:p>
          <a:p>
            <a:pPr eaLnBrk="1" hangingPunct="1">
              <a:buFontTx/>
              <a:buChar char="•"/>
            </a:pPr>
            <a:r>
              <a:rPr lang="es-PR" altLang="x-none" sz="1200"/>
              <a:t>¿De qué ángulo son los tiros más </a:t>
            </a:r>
          </a:p>
          <a:p>
            <a:pPr eaLnBrk="1" hangingPunct="1"/>
            <a:r>
              <a:rPr lang="es-PR" altLang="x-none" sz="1200"/>
              <a:t>         fáciles para acertar?</a:t>
            </a:r>
          </a:p>
          <a:p>
            <a:pPr eaLnBrk="1" hangingPunct="1"/>
            <a:endParaRPr lang="en-US" altLang="x-none" sz="300"/>
          </a:p>
          <a:p>
            <a:pPr eaLnBrk="1" hangingPunct="1"/>
            <a:r>
              <a:rPr lang="en-US" altLang="x-none" sz="1500" b="1" i="1"/>
              <a:t>Defensiva:</a:t>
            </a:r>
          </a:p>
          <a:p>
            <a:pPr eaLnBrk="1" hangingPunct="1">
              <a:buFontTx/>
              <a:buChar char="•"/>
            </a:pPr>
            <a:r>
              <a:rPr lang="es-PR" altLang="x-none" sz="1200"/>
              <a:t>¿Cómo está usted en  una desventaja defensiva?</a:t>
            </a:r>
            <a:endParaRPr lang="en-US" altLang="x-none" sz="1200"/>
          </a:p>
          <a:p>
            <a:pPr eaLnBrk="1" hangingPunct="1">
              <a:buFontTx/>
              <a:buChar char="•"/>
            </a:pPr>
            <a:r>
              <a:rPr lang="es-PR" altLang="x-none" sz="1200"/>
              <a:t>¿Cómo puede prevenir los tiros de adentro de sus oponentes?</a:t>
            </a:r>
            <a:endParaRPr lang="en-US" altLang="x-none" sz="1200"/>
          </a:p>
          <a:p>
            <a:pPr eaLnBrk="1" hangingPunct="1">
              <a:buFontTx/>
              <a:buChar char="•"/>
            </a:pPr>
            <a:r>
              <a:rPr lang="es-PR" altLang="x-none" sz="1200"/>
              <a:t>¿Qué estas notando sobre la </a:t>
            </a:r>
          </a:p>
          <a:p>
            <a:pPr eaLnBrk="1" hangingPunct="1"/>
            <a:r>
              <a:rPr lang="es-PR" altLang="x-none" sz="1200"/>
              <a:t>        elección de tiros de el otro </a:t>
            </a:r>
          </a:p>
          <a:p>
            <a:pPr eaLnBrk="1" hangingPunct="1"/>
            <a:r>
              <a:rPr lang="es-PR" altLang="x-none" sz="1200"/>
              <a:t>        equipo? ¿Cómo podrías</a:t>
            </a:r>
          </a:p>
          <a:p>
            <a:pPr eaLnBrk="1" hangingPunct="1"/>
            <a:r>
              <a:rPr lang="es-PR" altLang="x-none" sz="1200"/>
              <a:t>        impedirlos?</a:t>
            </a:r>
            <a:endParaRPr lang="en-US" altLang="x-none" sz="1200"/>
          </a:p>
        </p:txBody>
      </p:sp>
      <p:sp>
        <p:nvSpPr>
          <p:cNvPr id="21507" name="Text Box 3"/>
          <p:cNvSpPr txBox="1">
            <a:spLocks noChangeArrowheads="1"/>
          </p:cNvSpPr>
          <p:nvPr/>
        </p:nvSpPr>
        <p:spPr bwMode="auto">
          <a:xfrm>
            <a:off x="3711575" y="4699000"/>
            <a:ext cx="3036888" cy="36322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600" b="1" i="1"/>
              <a:t>Maestro/ Entrenador del Equipo:</a:t>
            </a:r>
            <a:endParaRPr lang="en-US" altLang="x-none" sz="1600" b="1" i="1"/>
          </a:p>
          <a:p>
            <a:pPr eaLnBrk="1" hangingPunct="1">
              <a:buFontTx/>
              <a:buChar char="•"/>
            </a:pPr>
            <a:r>
              <a:rPr lang="es-PR" altLang="x-none" sz="1400"/>
              <a:t>Enfóquese solo en el juego     </a:t>
            </a:r>
          </a:p>
          <a:p>
            <a:pPr eaLnBrk="1" hangingPunct="1"/>
            <a:r>
              <a:rPr lang="es-PR" altLang="x-none" sz="1400"/>
              <a:t>ofensivo o defensivo  de un </a:t>
            </a:r>
          </a:p>
          <a:p>
            <a:pPr eaLnBrk="1" hangingPunct="1"/>
            <a:r>
              <a:rPr lang="es-PR" altLang="x-none" sz="1400"/>
              <a:t>jugador</a:t>
            </a:r>
            <a:r>
              <a:rPr lang="en-US" altLang="x-none" sz="1400"/>
              <a:t>. </a:t>
            </a:r>
          </a:p>
          <a:p>
            <a:pPr eaLnBrk="1" hangingPunct="1">
              <a:buFontTx/>
              <a:buChar char="•"/>
            </a:pPr>
            <a:r>
              <a:rPr lang="es-PR" altLang="x-none" sz="1400"/>
              <a:t>¿Qué usted ve que ocurre?</a:t>
            </a:r>
          </a:p>
          <a:p>
            <a:pPr eaLnBrk="1" hangingPunct="1">
              <a:buFontTx/>
              <a:buChar char="•"/>
            </a:pPr>
            <a:r>
              <a:rPr lang="es-PR" altLang="x-none" sz="1400"/>
              <a:t>Juzgue lo que su jugador está</a:t>
            </a:r>
          </a:p>
          <a:p>
            <a:pPr eaLnBrk="1" hangingPunct="1"/>
            <a:r>
              <a:rPr lang="es-PR" altLang="x-none" sz="1400"/>
              <a:t>     haciendo bien y lo que no está</a:t>
            </a:r>
          </a:p>
          <a:p>
            <a:pPr eaLnBrk="1" hangingPunct="1"/>
            <a:r>
              <a:rPr lang="es-PR" altLang="x-none" sz="1400"/>
              <a:t>     funcionando bien.</a:t>
            </a:r>
            <a:r>
              <a:rPr lang="en-US" altLang="x-none" sz="1400"/>
              <a:t>  </a:t>
            </a:r>
          </a:p>
          <a:p>
            <a:pPr eaLnBrk="1" hangingPunct="1">
              <a:buFontTx/>
              <a:buChar char="•"/>
            </a:pPr>
            <a:r>
              <a:rPr lang="es-PR" altLang="x-none" sz="1400" b="1"/>
              <a:t>   ¡Déjale saber! </a:t>
            </a:r>
            <a:r>
              <a:rPr lang="es-PR" altLang="x-none" sz="1400" b="1" i="1">
                <a:sym typeface="Wingdings" charset="2"/>
              </a:rPr>
              <a:t></a:t>
            </a:r>
            <a:endParaRPr lang="en-US" altLang="x-none" sz="1400" b="1">
              <a:sym typeface="Wingdings" charset="2"/>
            </a:endParaRPr>
          </a:p>
          <a:p>
            <a:pPr eaLnBrk="1" hangingPunct="1"/>
            <a:endParaRPr lang="en-US" altLang="x-none" sz="1600" b="1"/>
          </a:p>
          <a:p>
            <a:pPr eaLnBrk="1" hangingPunct="1"/>
            <a:r>
              <a:rPr lang="es-PR" altLang="x-none" sz="1600" b="1" i="1"/>
              <a:t>Cuando utilice “time-outs”</a:t>
            </a:r>
            <a:r>
              <a:rPr lang="en-US" altLang="x-none" sz="1600" b="1" i="1"/>
              <a:t>:</a:t>
            </a:r>
          </a:p>
          <a:p>
            <a:pPr eaLnBrk="1" hangingPunct="1">
              <a:buFontTx/>
              <a:buChar char="•"/>
            </a:pPr>
            <a:r>
              <a:rPr lang="en-US" altLang="x-none" sz="1400"/>
              <a:t> </a:t>
            </a:r>
            <a:r>
              <a:rPr lang="es-PR" altLang="x-none" sz="1400"/>
              <a:t>Pregúntele a  él/ella que se puede </a:t>
            </a:r>
          </a:p>
          <a:p>
            <a:pPr eaLnBrk="1" hangingPunct="1"/>
            <a:r>
              <a:rPr lang="es-PR" altLang="x-none" sz="1400"/>
              <a:t>   hacer diferente para jugar más </a:t>
            </a:r>
          </a:p>
          <a:p>
            <a:pPr eaLnBrk="1" hangingPunct="1"/>
            <a:r>
              <a:rPr lang="es-PR" altLang="x-none" sz="1400"/>
              <a:t>   efectivamente.</a:t>
            </a:r>
            <a:endParaRPr lang="en-US" altLang="x-none" sz="1400"/>
          </a:p>
          <a:p>
            <a:pPr eaLnBrk="1" hangingPunct="1">
              <a:buFontTx/>
              <a:buChar char="•"/>
            </a:pPr>
            <a:r>
              <a:rPr lang="en-US" altLang="x-none" sz="1400"/>
              <a:t> </a:t>
            </a:r>
            <a:r>
              <a:rPr lang="es-PR" altLang="x-none" sz="1400"/>
              <a:t>Déjele saber que está</a:t>
            </a:r>
          </a:p>
          <a:p>
            <a:pPr eaLnBrk="1" hangingPunct="1"/>
            <a:r>
              <a:rPr lang="es-PR" altLang="x-none" sz="1400"/>
              <a:t>  funcionando bien.</a:t>
            </a:r>
            <a:endParaRPr lang="en-US" altLang="x-none" sz="1400"/>
          </a:p>
        </p:txBody>
      </p:sp>
      <p:sp>
        <p:nvSpPr>
          <p:cNvPr id="21508" name="Text Box 7"/>
          <p:cNvSpPr txBox="1">
            <a:spLocks noChangeArrowheads="1"/>
          </p:cNvSpPr>
          <p:nvPr/>
        </p:nvSpPr>
        <p:spPr bwMode="auto">
          <a:xfrm>
            <a:off x="1854200" y="449263"/>
            <a:ext cx="3424238" cy="46196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b="1" i="1"/>
              <a:t>Baloncesto Sobrecargado</a:t>
            </a:r>
          </a:p>
        </p:txBody>
      </p:sp>
      <p:sp>
        <p:nvSpPr>
          <p:cNvPr id="21509" name="Text Box 8"/>
          <p:cNvSpPr txBox="1">
            <a:spLocks noChangeArrowheads="1"/>
          </p:cNvSpPr>
          <p:nvPr/>
        </p:nvSpPr>
        <p:spPr bwMode="auto">
          <a:xfrm>
            <a:off x="381000" y="3048000"/>
            <a:ext cx="6400800" cy="146208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700" b="1"/>
              <a:t>¿Qué movidas tácticas son enfatizadas?</a:t>
            </a:r>
            <a:endParaRPr lang="en-US" altLang="x-none" sz="1700" b="1"/>
          </a:p>
          <a:p>
            <a:pPr eaLnBrk="1" hangingPunct="1">
              <a:buFont typeface="Wingdings" charset="2"/>
              <a:buChar char="v"/>
            </a:pPr>
            <a:r>
              <a:rPr lang="en-US" altLang="x-none" sz="1600"/>
              <a:t> </a:t>
            </a:r>
            <a:r>
              <a:rPr lang="en-US" altLang="x-none" sz="1600" b="1" i="1"/>
              <a:t>Ofensiva</a:t>
            </a:r>
            <a:r>
              <a:rPr lang="en-US" altLang="x-none" sz="1600"/>
              <a:t> – </a:t>
            </a:r>
            <a:r>
              <a:rPr lang="es-PR" altLang="x-none" sz="1500"/>
              <a:t>¿Toma de decisiones? ¿Apoyo? ¿Ajustes? ¿Se está creando</a:t>
            </a:r>
            <a:endParaRPr lang="en-US" altLang="x-none" sz="1500"/>
          </a:p>
          <a:p>
            <a:pPr eaLnBrk="1" hangingPunct="1">
              <a:buFont typeface="Wingdings" charset="2"/>
              <a:buNone/>
            </a:pPr>
            <a:r>
              <a:rPr lang="en-US" altLang="x-none" sz="1500"/>
              <a:t>                        </a:t>
            </a:r>
            <a:r>
              <a:rPr lang="es-PR" altLang="x-none" sz="1500"/>
              <a:t>oportunidades para obtener puntos? ¿Creando espacio? </a:t>
            </a:r>
            <a:r>
              <a:rPr lang="es-PR" altLang="x-none" sz="1200"/>
              <a:t>(como     </a:t>
            </a:r>
          </a:p>
          <a:p>
            <a:pPr eaLnBrk="1" hangingPunct="1">
              <a:buFont typeface="Wingdings" charset="2"/>
              <a:buNone/>
            </a:pPr>
            <a:r>
              <a:rPr lang="es-PR" altLang="x-none" sz="1200"/>
              <a:t>                                por ejemplo, hacer cortes V o L)</a:t>
            </a:r>
            <a:endParaRPr lang="en-US" altLang="x-none" sz="1200"/>
          </a:p>
          <a:p>
            <a:pPr eaLnBrk="1" hangingPunct="1">
              <a:buFont typeface="Wingdings" charset="2"/>
              <a:buChar char="v"/>
            </a:pPr>
            <a:r>
              <a:rPr lang="en-US" altLang="x-none" sz="1600" b="1" i="1"/>
              <a:t> Defensiva</a:t>
            </a:r>
            <a:r>
              <a:rPr lang="en-US" altLang="x-none" sz="1600"/>
              <a:t> – </a:t>
            </a:r>
            <a:r>
              <a:rPr lang="es-PR" altLang="x-none" sz="1500"/>
              <a:t>¿Toma de decisiones? ¿Cubrir? ¿Ajustar? </a:t>
            </a:r>
            <a:r>
              <a:rPr lang="es-PR" altLang="x-none" sz="1200"/>
              <a:t>(como por ejemplo, </a:t>
            </a:r>
            <a:endParaRPr lang="en-US" altLang="x-none" sz="1200"/>
          </a:p>
          <a:p>
            <a:pPr eaLnBrk="1" hangingPunct="1">
              <a:buFont typeface="Wingdings" charset="2"/>
              <a:buNone/>
            </a:pPr>
            <a:r>
              <a:rPr lang="en-US" altLang="x-none" sz="1200"/>
              <a:t>                                 </a:t>
            </a:r>
            <a:r>
              <a:rPr lang="es-PR" altLang="x-none" sz="1200"/>
              <a:t>defendiendo el especio vs. un jugador)</a:t>
            </a:r>
            <a:endParaRPr lang="en-US" altLang="x-none" sz="1200"/>
          </a:p>
        </p:txBody>
      </p:sp>
      <p:sp>
        <p:nvSpPr>
          <p:cNvPr id="21510" name="Text Box 10"/>
          <p:cNvSpPr txBox="1">
            <a:spLocks noChangeArrowheads="1"/>
          </p:cNvSpPr>
          <p:nvPr/>
        </p:nvSpPr>
        <p:spPr bwMode="auto">
          <a:xfrm>
            <a:off x="-12700" y="1035050"/>
            <a:ext cx="6883400" cy="384175"/>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900" b="1"/>
              <a:t>Enfoque Instructivo Para el Maestro y/ o Entrenador de Equipo </a:t>
            </a:r>
            <a:endParaRPr lang="en-US" altLang="x-none" sz="1900"/>
          </a:p>
        </p:txBody>
      </p:sp>
      <p:sp>
        <p:nvSpPr>
          <p:cNvPr id="21511" name="Text Box 11"/>
          <p:cNvSpPr txBox="1">
            <a:spLocks noChangeArrowheads="1"/>
          </p:cNvSpPr>
          <p:nvPr/>
        </p:nvSpPr>
        <p:spPr bwMode="auto">
          <a:xfrm>
            <a:off x="381000" y="1592263"/>
            <a:ext cx="6400800" cy="137001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700" b="1"/>
              <a:t>¿Cuáles son los problemas tácticos ha resolver?</a:t>
            </a:r>
            <a:endParaRPr lang="en-US" altLang="x-none" sz="1700" b="1"/>
          </a:p>
          <a:p>
            <a:pPr eaLnBrk="1" hangingPunct="1">
              <a:buClr>
                <a:schemeClr val="tx1"/>
              </a:buClr>
              <a:buFont typeface="Wingdings" charset="2"/>
              <a:buChar char="v"/>
            </a:pPr>
            <a:r>
              <a:rPr lang="en-US" altLang="x-none" sz="1600"/>
              <a:t>  </a:t>
            </a:r>
            <a:r>
              <a:rPr lang="es-PR" altLang="x-none" sz="1600" b="1" i="1"/>
              <a:t>Ofensiva</a:t>
            </a:r>
            <a:r>
              <a:rPr lang="en-US" altLang="x-none" sz="1600"/>
              <a:t> – </a:t>
            </a:r>
            <a:r>
              <a:rPr lang="es-PR" altLang="x-none" sz="1500"/>
              <a:t>¿Mantienen la posesión? ¿Jugada de transición? ¿Crean</a:t>
            </a:r>
            <a:endParaRPr lang="en-US" altLang="x-none" sz="1500"/>
          </a:p>
          <a:p>
            <a:pPr eaLnBrk="1" hangingPunct="1">
              <a:buClr>
                <a:schemeClr val="tx1"/>
              </a:buClr>
              <a:buFont typeface="Wingdings" charset="2"/>
              <a:buNone/>
            </a:pPr>
            <a:r>
              <a:rPr lang="en-US" altLang="x-none" sz="1500"/>
              <a:t>                        </a:t>
            </a:r>
            <a:r>
              <a:rPr lang="es-PR" altLang="x-none" sz="1500"/>
              <a:t>espacio? ¿Crean oportunidades para obtener puntos?</a:t>
            </a:r>
            <a:endParaRPr lang="en-US" altLang="x-none" sz="1500"/>
          </a:p>
          <a:p>
            <a:pPr eaLnBrk="1" hangingPunct="1">
              <a:buClr>
                <a:schemeClr val="tx1"/>
              </a:buClr>
              <a:buFont typeface="Wingdings" charset="2"/>
              <a:buChar char="v"/>
            </a:pPr>
            <a:r>
              <a:rPr lang="en-US" altLang="x-none" sz="1600"/>
              <a:t> </a:t>
            </a:r>
            <a:r>
              <a:rPr lang="en-US" altLang="x-none" sz="1600" b="1" i="1"/>
              <a:t>Defensiva</a:t>
            </a:r>
            <a:r>
              <a:rPr lang="en-US" altLang="x-none" sz="1600"/>
              <a:t> – </a:t>
            </a:r>
            <a:r>
              <a:rPr lang="es-PR" altLang="x-none" sz="1500"/>
              <a:t>¿Recuperan la posesión? ¿Defienden espacio o jugador? </a:t>
            </a:r>
            <a:endParaRPr lang="en-US" altLang="x-none" sz="1500"/>
          </a:p>
          <a:p>
            <a:pPr eaLnBrk="1" hangingPunct="1">
              <a:buClr>
                <a:schemeClr val="tx1"/>
              </a:buClr>
              <a:buFont typeface="Wingdings" charset="2"/>
              <a:buNone/>
            </a:pPr>
            <a:r>
              <a:rPr lang="en-US" altLang="x-none" sz="1500"/>
              <a:t>                         </a:t>
            </a:r>
            <a:r>
              <a:rPr lang="es-PR" altLang="x-none" sz="1500"/>
              <a:t>¿Defienden como equipo?</a:t>
            </a:r>
            <a:endParaRPr lang="en-US" altLang="x-none" sz="1500"/>
          </a:p>
        </p:txBody>
      </p:sp>
      <p:sp>
        <p:nvSpPr>
          <p:cNvPr id="21513" name="Text Box 8"/>
          <p:cNvSpPr txBox="1">
            <a:spLocks noChangeArrowheads="1"/>
          </p:cNvSpPr>
          <p:nvPr/>
        </p:nvSpPr>
        <p:spPr bwMode="auto">
          <a:xfrm>
            <a:off x="2430463" y="0"/>
            <a:ext cx="44688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Entrenador de Equipo/Maestro</a:t>
            </a:r>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20705</TotalTime>
  <Words>3074</Words>
  <Application>Microsoft Office PowerPoint</Application>
  <PresentationFormat>On-screen Show (4:3)</PresentationFormat>
  <Paragraphs>379</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ＭＳ Ｐゴシック</vt:lpstr>
      <vt:lpstr>Arial</vt:lpstr>
      <vt:lpstr>Calibri</vt:lpstr>
      <vt:lpstr>Times New Roman</vt:lpstr>
      <vt:lpstr>Wingdings</vt:lpstr>
      <vt:lpstr>Default Design</vt:lpstr>
      <vt:lpstr>Modificando el Juego de Baloncesto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OSU/CN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Hans van der Mars</dc:creator>
  <cp:lastModifiedBy>Melissa Feld</cp:lastModifiedBy>
  <cp:revision>130</cp:revision>
  <dcterms:created xsi:type="dcterms:W3CDTF">2010-07-16T00:34:28Z</dcterms:created>
  <dcterms:modified xsi:type="dcterms:W3CDTF">2019-02-13T21:14:32Z</dcterms:modified>
</cp:coreProperties>
</file>