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71" r:id="rId3"/>
    <p:sldId id="258" r:id="rId4"/>
    <p:sldId id="272" r:id="rId5"/>
    <p:sldId id="259" r:id="rId6"/>
    <p:sldId id="274" r:id="rId7"/>
    <p:sldId id="260" r:id="rId8"/>
    <p:sldId id="268" r:id="rId9"/>
    <p:sldId id="275" r:id="rId10"/>
    <p:sldId id="270" r:id="rId11"/>
    <p:sldId id="273" r:id="rId12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67040" autoAdjust="0"/>
  </p:normalViewPr>
  <p:slideViewPr>
    <p:cSldViewPr>
      <p:cViewPr>
        <p:scale>
          <a:sx n="80" d="100"/>
          <a:sy n="80" d="100"/>
        </p:scale>
        <p:origin x="1806" y="-15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431511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764900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641663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15930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349720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90457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056264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78128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16016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344170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094690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914900" y="8821738"/>
            <a:ext cx="21717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i="1">
                <a:solidFill>
                  <a:srgbClr val="FF3300"/>
                </a:solidFill>
                <a:latin typeface="Times New Roman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0200" y="381000"/>
            <a:ext cx="6172200" cy="15240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Action Fantasy Game</a:t>
            </a:r>
            <a:r>
              <a:rPr lang="en-US" altLang="x-none" sz="18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/>
            </a:r>
            <a:br>
              <a:rPr lang="en-US" altLang="x-none" sz="18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</a:br>
            <a:r>
              <a:rPr lang="en-US" altLang="x-none" sz="18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/>
            </a:r>
            <a:br>
              <a:rPr lang="en-US" altLang="x-none" sz="18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</a:br>
            <a:r>
              <a:rPr lang="en-US" altLang="x-none" sz="32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Pan–American Games</a:t>
            </a:r>
            <a:br>
              <a:rPr lang="en-US" altLang="x-none" sz="32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</a:br>
            <a:r>
              <a:rPr lang="en-US" altLang="x-none" sz="32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Semi Final </a:t>
            </a:r>
            <a:endParaRPr lang="en-GB" altLang="x-none" sz="3200" b="1" i="1">
              <a:solidFill>
                <a:srgbClr val="FF0000"/>
              </a:solidFill>
              <a:latin typeface="Times New Roman" charset="0"/>
              <a:ea typeface="ＭＳ Ｐゴシック" charset="-128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5600" y="2286000"/>
            <a:ext cx="6172200" cy="1066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buFontTx/>
              <a:buNone/>
            </a:pPr>
            <a:r>
              <a:rPr lang="en-US" altLang="x-none" sz="5400" b="1" i="1">
                <a:latin typeface="Times New Roman" charset="0"/>
                <a:ea typeface="ＭＳ Ｐゴシック" charset="-128"/>
              </a:rPr>
              <a:t>USA </a:t>
            </a:r>
            <a:r>
              <a:rPr lang="en-US" altLang="x-none" b="1" i="1">
                <a:latin typeface="Times New Roman" charset="0"/>
                <a:ea typeface="ＭＳ Ｐゴシック" charset="-128"/>
              </a:rPr>
              <a:t>v.</a:t>
            </a:r>
            <a:r>
              <a:rPr lang="en-US" altLang="x-none" sz="5400" b="1" i="1">
                <a:latin typeface="Times New Roman" charset="0"/>
                <a:ea typeface="ＭＳ Ｐゴシック" charset="-128"/>
              </a:rPr>
              <a:t> Brazil</a:t>
            </a:r>
            <a:endParaRPr lang="en-US" altLang="x-none" b="1" i="1">
              <a:latin typeface="Times New Roman" charset="0"/>
              <a:ea typeface="ＭＳ Ｐゴシック" charset="-128"/>
            </a:endParaRP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409575" y="3276600"/>
          <a:ext cx="2638425" cy="154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5" name="Photo Editor Photo" r:id="rId3" imgW="8573697" imgH="4648849" progId="MSPhotoEd.3">
                  <p:embed/>
                </p:oleObj>
              </mc:Choice>
              <mc:Fallback>
                <p:oleObj name="Photo Editor Photo" r:id="rId3" imgW="8573697" imgH="4648849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575" y="3276600"/>
                        <a:ext cx="2638425" cy="1543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276600"/>
            <a:ext cx="220980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609600" y="5029200"/>
            <a:ext cx="5257800" cy="271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>
                <a:latin typeface="Times New Roman" charset="0"/>
              </a:rPr>
              <a:t>Play half court, w. free throws</a:t>
            </a: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Team size:  3 v 3 / 4 v 4 / 5 v 5 </a:t>
            </a:r>
            <a:r>
              <a:rPr lang="en-US" altLang="x-none" sz="1800" b="1" i="1">
                <a:latin typeface="Times New Roman" charset="0"/>
              </a:rPr>
              <a:t>(Teacher determined)</a:t>
            </a:r>
            <a:r>
              <a:rPr lang="en-US" altLang="x-none" sz="1800" b="1">
                <a:latin typeface="Times New Roman" charset="0"/>
              </a:rPr>
              <a:t> </a:t>
            </a:r>
          </a:p>
          <a:p>
            <a:pPr algn="ctr" eaLnBrk="1" hangingPunct="1"/>
            <a:r>
              <a:rPr lang="en-US" altLang="x-none" sz="1800" b="1" i="1">
                <a:latin typeface="Times New Roman" charset="0"/>
              </a:rPr>
              <a:t>(With 2 Referees)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2800" b="1">
                <a:latin typeface="Times New Roman" charset="0"/>
              </a:rPr>
              <a:t>Game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Time left:  	3:00 </a:t>
            </a:r>
            <a:r>
              <a:rPr lang="en-US" altLang="x-none" sz="1800" b="1" i="1">
                <a:latin typeface="Times New Roman" charset="0"/>
              </a:rPr>
              <a:t>(clock runs continuously!).</a:t>
            </a:r>
            <a:r>
              <a:rPr lang="en-US" altLang="x-none" sz="1800" b="1">
                <a:latin typeface="Times New Roman" charset="0"/>
              </a:rPr>
              <a:t>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Score:  		78 – 72 in favor of the Brazil.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Fouls:		Two US players have 4 fouls.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	One Brazil player has 3 fouls.</a:t>
            </a:r>
            <a:endParaRPr lang="en-GB" altLang="x-none" sz="1800" b="1">
              <a:latin typeface="Times New Roman" charset="0"/>
            </a:endParaRP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152400" y="6096000"/>
            <a:ext cx="6553200" cy="19050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1397000" y="8056563"/>
            <a:ext cx="35544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>
                <a:latin typeface="Times New Roman" charset="0"/>
              </a:rPr>
              <a:t>Play best of 3 endings.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/>
            <a:r>
              <a:rPr lang="en-US" altLang="x-none" sz="1000" b="1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000" b="1" i="1" dirty="0">
                <a:latin typeface="Times New Roman" charset="0"/>
                <a:ea typeface="Times New Roman" charset="0"/>
                <a:cs typeface="Times New Roman" charset="0"/>
              </a:rPr>
              <a:t>From Complete Guide to Sport Education (3</a:t>
            </a:r>
            <a:r>
              <a:rPr lang="en-US" sz="1000" b="1" i="1" baseline="30000" dirty="0">
                <a:latin typeface="Times New Roman" charset="0"/>
                <a:ea typeface="Times New Roman" charset="0"/>
                <a:cs typeface="Times New Roman" charset="0"/>
              </a:rPr>
              <a:t>rd</a:t>
            </a:r>
            <a:r>
              <a:rPr lang="en-US" sz="1000" b="1" i="1" dirty="0">
                <a:latin typeface="Times New Roman" charset="0"/>
                <a:ea typeface="Times New Roman" charset="0"/>
                <a:cs typeface="Times New Roman" charset="0"/>
              </a:rPr>
              <a:t> ed.); Siedentop, Hastie, </a:t>
            </a:r>
            <a:endParaRPr lang="en-US" sz="1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r"/>
            <a:r>
              <a:rPr lang="en-US" sz="1000" b="1" i="1" dirty="0">
                <a:latin typeface="Times New Roman" charset="0"/>
                <a:ea typeface="Times New Roman" charset="0"/>
                <a:cs typeface="Times New Roman" charset="0"/>
              </a:rPr>
              <a:t>&amp; van der Mars, 2020, Champaign, IL:  Human Kinetics.</a:t>
            </a:r>
            <a:endParaRPr lang="en-US" sz="1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04800"/>
            <a:ext cx="6172200" cy="12192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Action Fantasy Game - Basketball </a:t>
            </a:r>
            <a:br>
              <a:rPr lang="en-US" altLang="x-none" sz="32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</a:br>
            <a:r>
              <a:rPr lang="en-US" altLang="x-none" sz="32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WNBA Championship</a:t>
            </a:r>
            <a:endParaRPr lang="en-GB" altLang="x-none" sz="4000" b="1" i="1">
              <a:solidFill>
                <a:srgbClr val="FF0000"/>
              </a:solidFill>
              <a:latin typeface="Times New Roman" charset="0"/>
              <a:ea typeface="ＭＳ Ｐゴシック" charset="-128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1676400"/>
            <a:ext cx="6172200" cy="5334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x-none" b="1" i="1">
                <a:latin typeface="Times New Roman" charset="0"/>
                <a:ea typeface="ＭＳ Ｐゴシック" charset="-128"/>
              </a:rPr>
              <a:t>L.A. Sparks vs. S.A. Silver Stars</a:t>
            </a:r>
            <a:endParaRPr lang="en-US" altLang="x-none" sz="700" b="1" i="1">
              <a:latin typeface="Times New Roman" charset="0"/>
              <a:ea typeface="ＭＳ Ｐゴシック" charset="-128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81000" y="4648200"/>
            <a:ext cx="6096000" cy="293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>
                <a:latin typeface="Times New Roman" charset="0"/>
              </a:rPr>
              <a:t>Play half court, w. free throws</a:t>
            </a: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Team size:  3 v 3 or 4 v 4  </a:t>
            </a:r>
            <a:r>
              <a:rPr lang="en-US" altLang="x-none" sz="1800" b="1" i="1">
                <a:latin typeface="Times New Roman" charset="0"/>
              </a:rPr>
              <a:t>(Teacher determined)</a:t>
            </a:r>
          </a:p>
          <a:p>
            <a:pPr algn="ctr" eaLnBrk="1" hangingPunct="1"/>
            <a:r>
              <a:rPr lang="en-US" altLang="x-none" sz="1800" b="1" i="1">
                <a:latin typeface="Times New Roman" charset="0"/>
              </a:rPr>
              <a:t>(Use 2 Referees)</a:t>
            </a:r>
          </a:p>
          <a:p>
            <a:pPr eaLnBrk="1" hangingPunct="1"/>
            <a:endParaRPr lang="en-US" altLang="x-none" sz="1200" b="1" i="1">
              <a:latin typeface="Times New Roman" charset="0"/>
            </a:endParaRPr>
          </a:p>
          <a:p>
            <a:pPr eaLnBrk="1" hangingPunct="1"/>
            <a:endParaRPr lang="en-US" altLang="x-none" sz="1200" b="1">
              <a:latin typeface="Times New Roman" charset="0"/>
            </a:endParaRPr>
          </a:p>
          <a:p>
            <a:pPr eaLnBrk="1" hangingPunct="1"/>
            <a:r>
              <a:rPr lang="en-US" altLang="x-none" sz="2800" b="1">
                <a:latin typeface="Times New Roman" charset="0"/>
              </a:rPr>
              <a:t>Game Status: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Time left in game:	 3:00 </a:t>
            </a:r>
            <a:r>
              <a:rPr lang="en-US" altLang="x-none" sz="1600" b="1" i="1">
                <a:latin typeface="Times New Roman" charset="0"/>
              </a:rPr>
              <a:t>(clock runs continuously!).</a:t>
            </a:r>
            <a:r>
              <a:rPr lang="en-US" altLang="x-none" sz="1600" b="1">
                <a:latin typeface="Times New Roman" charset="0"/>
              </a:rPr>
              <a:t>  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Score:  		Silver Stars up by 8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Situation: 		Sparks have the ball. Both teams have two 		players w. 4 fouls.  Each team has one 20s. TO.  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Fouls: 		Any foul = Two FT’s for opposing team.</a:t>
            </a:r>
            <a:endParaRPr lang="en-GB" altLang="x-none" sz="1600" b="1">
              <a:latin typeface="Times New Roman" charset="0"/>
            </a:endParaRPr>
          </a:p>
        </p:txBody>
      </p:sp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152400" y="5778500"/>
            <a:ext cx="6553200" cy="19558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22534" name="Rectangle 7"/>
          <p:cNvSpPr>
            <a:spLocks noChangeArrowheads="1"/>
          </p:cNvSpPr>
          <p:nvPr/>
        </p:nvSpPr>
        <p:spPr bwMode="auto">
          <a:xfrm>
            <a:off x="1460500" y="7891463"/>
            <a:ext cx="42068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>
                <a:latin typeface="Times New Roman" charset="0"/>
              </a:rPr>
              <a:t>Play best of 2 of 3 endings.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30313" y="25146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 pitchFamily="-106" charset="0"/>
                <a:ea typeface="+mn-ea"/>
              </a:rPr>
              <a:t>Player or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 pitchFamily="-106" charset="0"/>
                <a:ea typeface="+mn-ea"/>
              </a:rPr>
              <a:t>Action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 pitchFamily="-106" charset="0"/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 pitchFamily="-106" charset="0"/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latin typeface="Arial" pitchFamily="-106" charset="0"/>
              <a:ea typeface="+mn-ea"/>
            </a:endParaRPr>
          </a:p>
          <a:p>
            <a:pPr algn="ctr">
              <a:defRPr/>
            </a:pPr>
            <a:endParaRPr lang="en-US" dirty="0">
              <a:latin typeface="Arial" pitchFamily="-106" charset="0"/>
              <a:ea typeface="+mn-ea"/>
            </a:endParaRPr>
          </a:p>
          <a:p>
            <a:pPr algn="ctr">
              <a:defRPr/>
            </a:pPr>
            <a:r>
              <a:rPr lang="en-US" dirty="0">
                <a:latin typeface="Arial" pitchFamily="-106" charset="0"/>
                <a:ea typeface="+mn-ea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49713" y="25146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06" charset="0"/>
                <a:ea typeface="+mn-ea"/>
              </a:rPr>
              <a:t>Player or Action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06" charset="0"/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06" charset="0"/>
                <a:ea typeface="+mn-ea"/>
              </a:rPr>
              <a:t>Here</a:t>
            </a:r>
          </a:p>
          <a:p>
            <a:pPr algn="ctr">
              <a:defRPr/>
            </a:pPr>
            <a:endParaRPr lang="en-US">
              <a:latin typeface="Arial" pitchFamily="-106" charset="0"/>
              <a:ea typeface="+mn-ea"/>
            </a:endParaRPr>
          </a:p>
          <a:p>
            <a:pPr algn="ctr">
              <a:defRPr/>
            </a:pPr>
            <a:endParaRPr lang="en-US">
              <a:latin typeface="Arial" pitchFamily="-106" charset="0"/>
              <a:ea typeface="+mn-ea"/>
            </a:endParaRPr>
          </a:p>
          <a:p>
            <a:pPr algn="ctr">
              <a:defRPr/>
            </a:pPr>
            <a:r>
              <a:rPr lang="en-US">
                <a:latin typeface="Arial" pitchFamily="-106" charset="0"/>
                <a:ea typeface="+mn-ea"/>
              </a:rPr>
              <a:t> </a:t>
            </a:r>
          </a:p>
        </p:txBody>
      </p:sp>
      <p:sp>
        <p:nvSpPr>
          <p:cNvPr id="22537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Game-Basketball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304800" y="5715000"/>
            <a:ext cx="6324600" cy="24463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>
                <a:latin typeface="Calibri" charset="0"/>
              </a:rPr>
              <a:t>Ask yourselves: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will the opponents’ game plan most likely be?</a:t>
            </a: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should you focus on? </a:t>
            </a: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 to be the strengths of the opponents? How can you limit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that strength? </a:t>
            </a:r>
            <a:endParaRPr lang="en-US" altLang="x-none" sz="100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seems to cause our team the most difficulty in general?  Against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this opponent?</a:t>
            </a:r>
            <a:endParaRPr lang="en-US" altLang="x-none" sz="2000" b="1" i="1">
              <a:latin typeface="Calibri" charset="0"/>
            </a:endParaRPr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23557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6160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- </a:t>
            </a:r>
            <a:r>
              <a:rPr lang="en-US" altLang="x-none" sz="1600">
                <a:solidFill>
                  <a:srgbClr val="000000"/>
                </a:solidFill>
              </a:rPr>
              <a:t>Maintaining possession? Transition play?   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Creating space? Creating scoring opportunities?  </a:t>
            </a: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</a:pP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600">
                <a:solidFill>
                  <a:srgbClr val="000000"/>
                </a:solidFill>
              </a:rPr>
              <a:t>How regain possession? To defend space or a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player?  Defending as a team? Look for a break-away?         </a:t>
            </a:r>
          </a:p>
        </p:txBody>
      </p:sp>
      <p:sp>
        <p:nvSpPr>
          <p:cNvPr id="23558" name="Text Box 8"/>
          <p:cNvSpPr txBox="1">
            <a:spLocks noChangeArrowheads="1"/>
          </p:cNvSpPr>
          <p:nvPr/>
        </p:nvSpPr>
        <p:spPr bwMode="auto">
          <a:xfrm>
            <a:off x="304800" y="3581400"/>
            <a:ext cx="6324600" cy="18462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600"/>
              <a:t>Decision-making? Support?  Adjust?  Setting</a:t>
            </a:r>
          </a:p>
          <a:p>
            <a:pPr eaLnBrk="1" hangingPunct="1"/>
            <a:r>
              <a:rPr lang="en-US" altLang="x-none" sz="1600"/>
              <a:t>      up a score?  Scanning the court?  Creating space? (e.g.,</a:t>
            </a:r>
          </a:p>
          <a:p>
            <a:pPr eaLnBrk="1" hangingPunct="1"/>
            <a:r>
              <a:rPr lang="en-US" altLang="x-none" sz="1600"/>
              <a:t>      off-the-ball moves, give &amp; go).</a:t>
            </a:r>
            <a:endParaRPr lang="en-US" altLang="x-none" sz="1000"/>
          </a:p>
          <a:p>
            <a:pPr eaLnBrk="1" hangingPunct="1">
              <a:buFont typeface="Wingdings" charset="2"/>
              <a:buNone/>
            </a:pPr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– </a:t>
            </a:r>
            <a:r>
              <a:rPr lang="en-US" altLang="x-none" sz="1600"/>
              <a:t>Decision making? Cover a teammate? Adjust? </a:t>
            </a:r>
          </a:p>
          <a:p>
            <a:pPr eaLnBrk="1" hangingPunct="1"/>
            <a:r>
              <a:rPr lang="en-US" altLang="x-none" sz="1600"/>
              <a:t>       How close to guard an opponent?  Quick restarts?  </a:t>
            </a:r>
          </a:p>
        </p:txBody>
      </p:sp>
      <p:sp>
        <p:nvSpPr>
          <p:cNvPr id="23559" name="Rectangle 17"/>
          <p:cNvSpPr>
            <a:spLocks noChangeArrowheads="1"/>
          </p:cNvSpPr>
          <p:nvPr/>
        </p:nvSpPr>
        <p:spPr bwMode="auto">
          <a:xfrm>
            <a:off x="457200" y="8610600"/>
            <a:ext cx="6324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200" b="1" i="1" dirty="0">
                <a:latin typeface="Times New Roman" charset="0"/>
              </a:rPr>
              <a:t> </a:t>
            </a:r>
            <a:r>
              <a:rPr lang="en-US" altLang="x-none" sz="12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200" b="1" i="1" dirty="0" smtClean="0">
                <a:latin typeface="Times New Roman" charset="0"/>
              </a:rPr>
              <a:t>&amp; van der Mars, 2020, Champaign, IL:  Human </a:t>
            </a:r>
            <a:r>
              <a:rPr lang="en-US" altLang="x-none" sz="1200" b="1" i="1" smtClean="0">
                <a:latin typeface="Times New Roman" charset="0"/>
              </a:rPr>
              <a:t>Kinetics.</a:t>
            </a:r>
            <a:endParaRPr lang="en-US" altLang="x-none" sz="1200" b="1" i="1" dirty="0" smtClean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Game-Basketball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304800" y="5715000"/>
            <a:ext cx="6324600" cy="24463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>
                <a:latin typeface="Calibri" charset="0"/>
              </a:rPr>
              <a:t>Ask yourselves: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will the opponents’ game plan most likely be?</a:t>
            </a: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should you focus on? </a:t>
            </a: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 to be the strengths of the opponents? How can you limit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that strength? </a:t>
            </a:r>
            <a:endParaRPr lang="en-US" altLang="x-none" sz="100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seems to cause our team the most difficulty in general?  Against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this opponent?</a:t>
            </a:r>
            <a:endParaRPr lang="en-US" altLang="x-none" sz="2000" b="1" i="1">
              <a:latin typeface="Calibri" charset="0"/>
            </a:endParaRPr>
          </a:p>
        </p:txBody>
      </p:sp>
      <p:sp>
        <p:nvSpPr>
          <p:cNvPr id="14340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14341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6160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- </a:t>
            </a:r>
            <a:r>
              <a:rPr lang="en-US" altLang="x-none" sz="1600">
                <a:solidFill>
                  <a:srgbClr val="000000"/>
                </a:solidFill>
              </a:rPr>
              <a:t>Maintaining possession? Transition play?   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Creating space? Creating scoring opportunities?  </a:t>
            </a: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</a:pP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600">
                <a:solidFill>
                  <a:srgbClr val="000000"/>
                </a:solidFill>
              </a:rPr>
              <a:t>How regain possession? To defend space or a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player?  Defending as a team? Look for a break-away?         </a:t>
            </a:r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304800" y="3581400"/>
            <a:ext cx="6324600" cy="18462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600"/>
              <a:t>Decision-making? Support?  Adjust?  Setting</a:t>
            </a:r>
          </a:p>
          <a:p>
            <a:pPr eaLnBrk="1" hangingPunct="1"/>
            <a:r>
              <a:rPr lang="en-US" altLang="x-none" sz="1600"/>
              <a:t>      up a score?  Scanning the court?  Creating space? (e.g.,</a:t>
            </a:r>
          </a:p>
          <a:p>
            <a:pPr eaLnBrk="1" hangingPunct="1"/>
            <a:r>
              <a:rPr lang="en-US" altLang="x-none" sz="1600"/>
              <a:t>      off-the-ball moves, give &amp; go).</a:t>
            </a:r>
            <a:endParaRPr lang="en-US" altLang="x-none" sz="1000"/>
          </a:p>
          <a:p>
            <a:pPr eaLnBrk="1" hangingPunct="1">
              <a:buFont typeface="Wingdings" charset="2"/>
              <a:buNone/>
            </a:pPr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– </a:t>
            </a:r>
            <a:r>
              <a:rPr lang="en-US" altLang="x-none" sz="1600"/>
              <a:t>Decision making? Cover a teammate? Adjust? </a:t>
            </a:r>
          </a:p>
          <a:p>
            <a:pPr eaLnBrk="1" hangingPunct="1"/>
            <a:r>
              <a:rPr lang="en-US" altLang="x-none" sz="1600"/>
              <a:t>       How close to guard an opponent?  Quick restarts?  </a:t>
            </a:r>
          </a:p>
        </p:txBody>
      </p:sp>
      <p:sp>
        <p:nvSpPr>
          <p:cNvPr id="14343" name="Rectangle 17"/>
          <p:cNvSpPr>
            <a:spLocks noChangeArrowheads="1"/>
          </p:cNvSpPr>
          <p:nvPr/>
        </p:nvSpPr>
        <p:spPr bwMode="auto">
          <a:xfrm>
            <a:off x="457200" y="8610600"/>
            <a:ext cx="6324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200" b="1" i="1" dirty="0">
                <a:latin typeface="Times New Roman" charset="0"/>
              </a:rPr>
              <a:t> </a:t>
            </a:r>
            <a:r>
              <a:rPr lang="en-US" altLang="x-none" sz="12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200" b="1" i="1" dirty="0" smtClean="0">
                <a:latin typeface="Times New Roman" charset="0"/>
              </a:rPr>
              <a:t>&amp; van der Mars, 2020, Champaign, IL:  Human Kinetics.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27000"/>
            <a:ext cx="6172200" cy="11430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Action Fantasy Game</a:t>
            </a:r>
            <a:br>
              <a:rPr lang="en-US" altLang="x-none" sz="32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</a:br>
            <a:r>
              <a:rPr lang="en-US" altLang="x-none" sz="32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Women’s Basketball - Final Four </a:t>
            </a:r>
            <a:endParaRPr lang="en-GB" altLang="x-none" sz="4000" i="1">
              <a:solidFill>
                <a:srgbClr val="FF0000"/>
              </a:solidFill>
              <a:latin typeface="Times New Roman" charset="0"/>
              <a:ea typeface="ＭＳ Ｐゴシック" charset="-128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1397000"/>
            <a:ext cx="6172200" cy="5080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x-none" sz="3600" b="1" i="1">
                <a:latin typeface="Times New Roman" charset="0"/>
                <a:ea typeface="ＭＳ Ｐゴシック" charset="-128"/>
              </a:rPr>
              <a:t>Tennessee </a:t>
            </a:r>
            <a:r>
              <a:rPr lang="en-US" altLang="x-none" sz="2000" b="1" i="1">
                <a:latin typeface="Times New Roman" charset="0"/>
                <a:ea typeface="ＭＳ Ｐゴシック" charset="-128"/>
              </a:rPr>
              <a:t>vs.</a:t>
            </a:r>
            <a:r>
              <a:rPr lang="en-US" altLang="x-none" sz="3600" b="1" i="1">
                <a:latin typeface="Times New Roman" charset="0"/>
                <a:ea typeface="ＭＳ Ｐゴシック" charset="-128"/>
              </a:rPr>
              <a:t> Connecticut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3600" b="1" i="1">
              <a:latin typeface="Times New Roman" charset="0"/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3600" b="1" i="1">
              <a:latin typeface="Times New Roman" charset="0"/>
              <a:ea typeface="ＭＳ Ｐゴシック" charset="-128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04800" y="4616450"/>
            <a:ext cx="6248400" cy="330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en-US" altLang="x-none" sz="1800" b="1" dirty="0">
              <a:latin typeface="Times New Roman" charset="0"/>
            </a:endParaRPr>
          </a:p>
          <a:p>
            <a:pPr eaLnBrk="1" hangingPunct="1"/>
            <a:r>
              <a:rPr lang="en-US" altLang="x-none" sz="2800" b="1" i="1" dirty="0">
                <a:latin typeface="Times New Roman" charset="0"/>
              </a:rPr>
              <a:t>Game Rules:</a:t>
            </a:r>
          </a:p>
          <a:p>
            <a:pPr eaLnBrk="1" hangingPunct="1"/>
            <a:r>
              <a:rPr lang="en-US" altLang="x-none" sz="1800" b="1" dirty="0">
                <a:latin typeface="Times New Roman" charset="0"/>
              </a:rPr>
              <a:t>Play half court, w. free throws</a:t>
            </a:r>
          </a:p>
          <a:p>
            <a:pPr eaLnBrk="1" hangingPunct="1"/>
            <a:r>
              <a:rPr lang="en-US" altLang="x-none" sz="1800" b="1" dirty="0">
                <a:latin typeface="Times New Roman" charset="0"/>
              </a:rPr>
              <a:t>Team size: 2 v 2; 3 v 3; or 4 v 4  (Teacher choice)</a:t>
            </a:r>
          </a:p>
          <a:p>
            <a:pPr eaLnBrk="1" hangingPunct="1"/>
            <a:r>
              <a:rPr lang="en-US" altLang="x-none" sz="1800" b="1" i="1" dirty="0">
                <a:latin typeface="Times New Roman" charset="0"/>
              </a:rPr>
              <a:t>(With 2 Referees)</a:t>
            </a:r>
            <a:endParaRPr lang="en-US" altLang="x-none" sz="900" b="1" i="1" dirty="0">
              <a:latin typeface="Times New Roman" charset="0"/>
            </a:endParaRPr>
          </a:p>
          <a:p>
            <a:pPr eaLnBrk="1" hangingPunct="1"/>
            <a:endParaRPr lang="en-US" altLang="x-none" sz="900" b="1" dirty="0">
              <a:latin typeface="Times New Roman" charset="0"/>
            </a:endParaRPr>
          </a:p>
          <a:p>
            <a:pPr eaLnBrk="1" hangingPunct="1"/>
            <a:r>
              <a:rPr lang="en-US" altLang="x-none" sz="2800" b="1" i="1" dirty="0">
                <a:latin typeface="Times New Roman" charset="0"/>
              </a:rPr>
              <a:t>Game Status:</a:t>
            </a:r>
          </a:p>
          <a:p>
            <a:pPr eaLnBrk="1" hangingPunct="1"/>
            <a:r>
              <a:rPr lang="en-US" altLang="x-none" sz="1800" b="1" dirty="0">
                <a:latin typeface="Times New Roman" charset="0"/>
              </a:rPr>
              <a:t>Time left in Game: 3:00 </a:t>
            </a:r>
            <a:r>
              <a:rPr lang="en-US" altLang="x-none" sz="1800" b="1" i="1" dirty="0">
                <a:latin typeface="Times New Roman" charset="0"/>
              </a:rPr>
              <a:t>(clock runs continuously!).</a:t>
            </a:r>
            <a:r>
              <a:rPr lang="en-US" altLang="x-none" sz="1800" b="1" dirty="0">
                <a:latin typeface="Times New Roman" charset="0"/>
              </a:rPr>
              <a:t> </a:t>
            </a:r>
          </a:p>
          <a:p>
            <a:pPr eaLnBrk="1" hangingPunct="1"/>
            <a:r>
              <a:rPr lang="en-US" altLang="x-none" sz="1800" b="1" dirty="0">
                <a:latin typeface="Times New Roman" charset="0"/>
              </a:rPr>
              <a:t>Score:  		Connecticut up by 4 (56 – 52).</a:t>
            </a:r>
          </a:p>
          <a:p>
            <a:pPr eaLnBrk="1" hangingPunct="1"/>
            <a:r>
              <a:rPr lang="en-US" altLang="x-none" sz="1800" b="1" dirty="0">
                <a:latin typeface="Times New Roman" charset="0"/>
              </a:rPr>
              <a:t>Fouls:		</a:t>
            </a:r>
            <a:r>
              <a:rPr lang="en-US" altLang="x-none" sz="1800" b="1">
                <a:latin typeface="Times New Roman" charset="0"/>
              </a:rPr>
              <a:t>Two </a:t>
            </a:r>
            <a:r>
              <a:rPr lang="en-US" altLang="x-none" sz="1800" b="1" smtClean="0">
                <a:latin typeface="Times New Roman" charset="0"/>
              </a:rPr>
              <a:t>Conn. </a:t>
            </a:r>
            <a:r>
              <a:rPr lang="en-US" altLang="x-none" sz="1800" b="1" dirty="0">
                <a:latin typeface="Times New Roman" charset="0"/>
              </a:rPr>
              <a:t>players have 4 fouls ea.</a:t>
            </a:r>
          </a:p>
          <a:p>
            <a:pPr eaLnBrk="1" hangingPunct="1"/>
            <a:r>
              <a:rPr lang="en-US" altLang="x-none" sz="1800" b="1" dirty="0">
                <a:latin typeface="Times New Roman" charset="0"/>
              </a:rPr>
              <a:t>		Two Tenn. players have 3 fouls ea.</a:t>
            </a:r>
            <a:endParaRPr lang="en-GB" altLang="x-none" sz="1800" b="1" dirty="0">
              <a:latin typeface="Times New Roman" charset="0"/>
            </a:endParaRPr>
          </a:p>
        </p:txBody>
      </p:sp>
      <p:sp>
        <p:nvSpPr>
          <p:cNvPr id="15365" name="Rectangle 8"/>
          <p:cNvSpPr>
            <a:spLocks noChangeArrowheads="1"/>
          </p:cNvSpPr>
          <p:nvPr/>
        </p:nvSpPr>
        <p:spPr bwMode="auto">
          <a:xfrm>
            <a:off x="152400" y="4876800"/>
            <a:ext cx="6553200" cy="31242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5366" name="Rectangle 9"/>
          <p:cNvSpPr>
            <a:spLocks noChangeArrowheads="1"/>
          </p:cNvSpPr>
          <p:nvPr/>
        </p:nvSpPr>
        <p:spPr bwMode="auto">
          <a:xfrm>
            <a:off x="427038" y="8001000"/>
            <a:ext cx="6057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>
                <a:latin typeface="Times New Roman" charset="0"/>
              </a:rPr>
              <a:t>If time permits, play best of 3 endings.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30313" y="26543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 pitchFamily="-106" charset="0"/>
                <a:ea typeface="+mn-ea"/>
              </a:rPr>
              <a:t>Player or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 pitchFamily="-106" charset="0"/>
                <a:ea typeface="+mn-ea"/>
              </a:rPr>
              <a:t>Action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 pitchFamily="-106" charset="0"/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 pitchFamily="-106" charset="0"/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latin typeface="Arial" pitchFamily="-106" charset="0"/>
              <a:ea typeface="+mn-ea"/>
            </a:endParaRPr>
          </a:p>
          <a:p>
            <a:pPr algn="ctr">
              <a:defRPr/>
            </a:pPr>
            <a:endParaRPr lang="en-US" dirty="0">
              <a:latin typeface="Arial" pitchFamily="-106" charset="0"/>
              <a:ea typeface="+mn-ea"/>
            </a:endParaRPr>
          </a:p>
          <a:p>
            <a:pPr algn="ctr">
              <a:defRPr/>
            </a:pPr>
            <a:r>
              <a:rPr lang="en-US" dirty="0">
                <a:latin typeface="Arial" pitchFamily="-106" charset="0"/>
                <a:ea typeface="+mn-ea"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49713" y="26543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06" charset="0"/>
                <a:ea typeface="+mn-ea"/>
              </a:rPr>
              <a:t>Player or Action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06" charset="0"/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06" charset="0"/>
                <a:ea typeface="+mn-ea"/>
              </a:rPr>
              <a:t>Here</a:t>
            </a:r>
          </a:p>
          <a:p>
            <a:pPr algn="ctr">
              <a:defRPr/>
            </a:pPr>
            <a:endParaRPr lang="en-US">
              <a:latin typeface="Arial" pitchFamily="-106" charset="0"/>
              <a:ea typeface="+mn-ea"/>
            </a:endParaRPr>
          </a:p>
          <a:p>
            <a:pPr algn="ctr">
              <a:defRPr/>
            </a:pPr>
            <a:endParaRPr lang="en-US">
              <a:latin typeface="Arial" pitchFamily="-106" charset="0"/>
              <a:ea typeface="+mn-ea"/>
            </a:endParaRPr>
          </a:p>
          <a:p>
            <a:pPr algn="ctr">
              <a:defRPr/>
            </a:pPr>
            <a:r>
              <a:rPr lang="en-US">
                <a:latin typeface="Arial" pitchFamily="-106" charset="0"/>
                <a:ea typeface="+mn-ea"/>
              </a:rPr>
              <a:t> </a:t>
            </a:r>
          </a:p>
        </p:txBody>
      </p:sp>
      <p:sp>
        <p:nvSpPr>
          <p:cNvPr id="1536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Game-Basketball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304800" y="5715000"/>
            <a:ext cx="6324600" cy="24463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>
                <a:latin typeface="Calibri" charset="0"/>
              </a:rPr>
              <a:t>Ask yourselves: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will the opponents’ game plan most likely be?</a:t>
            </a: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should you focus on? </a:t>
            </a: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 to be the strengths of the opponents? How can you limit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that strength? </a:t>
            </a:r>
            <a:endParaRPr lang="en-US" altLang="x-none" sz="100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seems to cause our team the most difficulty in general?  Against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this opponent?</a:t>
            </a:r>
            <a:endParaRPr lang="en-US" altLang="x-none" sz="2000" b="1" i="1">
              <a:latin typeface="Calibri" charset="0"/>
            </a:endParaRPr>
          </a:p>
        </p:txBody>
      </p: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16389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6160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- </a:t>
            </a:r>
            <a:r>
              <a:rPr lang="en-US" altLang="x-none" sz="1600">
                <a:solidFill>
                  <a:srgbClr val="000000"/>
                </a:solidFill>
              </a:rPr>
              <a:t>Maintaining possession? Transition play?   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Creating space? Creating scoring opportunities?  </a:t>
            </a: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</a:pP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600">
                <a:solidFill>
                  <a:srgbClr val="000000"/>
                </a:solidFill>
              </a:rPr>
              <a:t>How regain possession? To defend space or a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player?  Defending as a team? Look for a break-away?         </a:t>
            </a:r>
          </a:p>
        </p:txBody>
      </p:sp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304800" y="3581400"/>
            <a:ext cx="6324600" cy="18462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600"/>
              <a:t>Decision-making? Support?  Adjust?  Setting</a:t>
            </a:r>
          </a:p>
          <a:p>
            <a:pPr eaLnBrk="1" hangingPunct="1"/>
            <a:r>
              <a:rPr lang="en-US" altLang="x-none" sz="1600"/>
              <a:t>      up a score?  Scanning the court?  Creating space? (e.g.,</a:t>
            </a:r>
          </a:p>
          <a:p>
            <a:pPr eaLnBrk="1" hangingPunct="1"/>
            <a:r>
              <a:rPr lang="en-US" altLang="x-none" sz="1600"/>
              <a:t>      off-the-ball moves, give &amp; go).</a:t>
            </a:r>
            <a:endParaRPr lang="en-US" altLang="x-none" sz="1000"/>
          </a:p>
          <a:p>
            <a:pPr eaLnBrk="1" hangingPunct="1">
              <a:buFont typeface="Wingdings" charset="2"/>
              <a:buNone/>
            </a:pPr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– </a:t>
            </a:r>
            <a:r>
              <a:rPr lang="en-US" altLang="x-none" sz="1600"/>
              <a:t>Decision making? Cover a teammate? Adjust? </a:t>
            </a:r>
          </a:p>
          <a:p>
            <a:pPr eaLnBrk="1" hangingPunct="1"/>
            <a:r>
              <a:rPr lang="en-US" altLang="x-none" sz="1600"/>
              <a:t>       How close to guard an opponent?  Quick restarts?  </a:t>
            </a:r>
          </a:p>
        </p:txBody>
      </p:sp>
      <p:sp>
        <p:nvSpPr>
          <p:cNvPr id="16391" name="Rectangle 17"/>
          <p:cNvSpPr>
            <a:spLocks noChangeArrowheads="1"/>
          </p:cNvSpPr>
          <p:nvPr/>
        </p:nvSpPr>
        <p:spPr bwMode="auto">
          <a:xfrm>
            <a:off x="457200" y="8610600"/>
            <a:ext cx="6324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200" b="1" i="1" dirty="0">
                <a:latin typeface="Times New Roman" charset="0"/>
              </a:rPr>
              <a:t> </a:t>
            </a:r>
            <a:r>
              <a:rPr lang="en-US" altLang="x-none" sz="12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200" b="1" i="1" dirty="0" smtClean="0">
                <a:latin typeface="Times New Roman" charset="0"/>
              </a:rPr>
              <a:t>&amp; van der Mars, 2020, Champaign, IL:  Human Kinetics.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76213"/>
            <a:ext cx="6172200" cy="1233487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Action Fantasy Game</a:t>
            </a:r>
            <a:br>
              <a:rPr lang="en-US" altLang="x-none" sz="32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</a:br>
            <a:r>
              <a:rPr lang="en-US" altLang="x-none" sz="32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Women’s Basketball - Final Four</a:t>
            </a:r>
            <a:endParaRPr lang="en-GB" altLang="x-none" sz="4000" b="1" i="1">
              <a:solidFill>
                <a:srgbClr val="FF0000"/>
              </a:solidFill>
              <a:latin typeface="Times New Roman" charset="0"/>
              <a:ea typeface="ＭＳ Ｐゴシック" charset="-128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1524000"/>
            <a:ext cx="6172200" cy="8382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x-none" sz="4000" b="1" i="1">
                <a:latin typeface="Times New Roman" charset="0"/>
                <a:ea typeface="ＭＳ Ｐゴシック" charset="-128"/>
              </a:rPr>
              <a:t>UCLA </a:t>
            </a:r>
            <a:r>
              <a:rPr lang="en-US" altLang="x-none" b="1" i="1">
                <a:latin typeface="Times New Roman" charset="0"/>
                <a:ea typeface="ＭＳ Ｐゴシック" charset="-128"/>
              </a:rPr>
              <a:t>v.</a:t>
            </a:r>
            <a:r>
              <a:rPr lang="en-US" altLang="x-none" sz="4000" b="1" i="1">
                <a:latin typeface="Times New Roman" charset="0"/>
                <a:ea typeface="ＭＳ Ｐゴシック" charset="-128"/>
              </a:rPr>
              <a:t> N. Carolina</a:t>
            </a:r>
            <a:endParaRPr lang="en-US" altLang="x-none" sz="900" b="1" i="1">
              <a:latin typeface="Times New Roman" charset="0"/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900" b="1" i="1">
              <a:latin typeface="Times New Roman" charset="0"/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900" b="1" i="1">
                <a:latin typeface="Times New Roman" charset="0"/>
                <a:ea typeface="ＭＳ Ｐゴシック" charset="-128"/>
              </a:rPr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900" b="1" i="1">
              <a:latin typeface="Times New Roman" charset="0"/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900" b="1" i="1">
              <a:latin typeface="Times New Roman" charset="0"/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900" b="1" i="1">
              <a:latin typeface="Times New Roman" charset="0"/>
              <a:ea typeface="ＭＳ Ｐゴシック" charset="-128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09600" y="4953000"/>
            <a:ext cx="6248400" cy="285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>
                <a:latin typeface="Times New Roman" charset="0"/>
              </a:rPr>
              <a:t>Play half court, w. free throws</a:t>
            </a: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Team size:  3 v 3; 4 v 4 (Teacher determined)</a:t>
            </a: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With 2 Referees</a:t>
            </a:r>
            <a:endParaRPr lang="en-US" altLang="x-none" sz="1400" b="1">
              <a:latin typeface="Times New Roman" charset="0"/>
            </a:endParaRPr>
          </a:p>
          <a:p>
            <a:pPr eaLnBrk="1" hangingPunct="1"/>
            <a:endParaRPr lang="en-US" altLang="x-none" sz="9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Game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Time left in game:		1:30 </a:t>
            </a:r>
            <a:r>
              <a:rPr lang="en-US" altLang="x-none" sz="1800" b="1" i="1">
                <a:latin typeface="Times New Roman" charset="0"/>
              </a:rPr>
              <a:t>(clock runs continuously!).</a:t>
            </a:r>
            <a:r>
              <a:rPr lang="en-US" altLang="x-none" sz="1800">
                <a:latin typeface="Times New Roman" charset="0"/>
              </a:rPr>
              <a:t> </a:t>
            </a:r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Score:  			UCLA up by 3; NC has ball.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Fouls: 			Two UCLA players have 4 				fouls.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		One NC player has 3 fouls.</a:t>
            </a:r>
            <a:endParaRPr lang="en-GB" altLang="x-none" sz="1800" b="1">
              <a:latin typeface="Times New Roman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152400" y="5943600"/>
            <a:ext cx="6553200" cy="19050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7414" name="Rectangle 9"/>
          <p:cNvSpPr>
            <a:spLocks noChangeArrowheads="1"/>
          </p:cNvSpPr>
          <p:nvPr/>
        </p:nvSpPr>
        <p:spPr bwMode="auto">
          <a:xfrm>
            <a:off x="1447800" y="7866063"/>
            <a:ext cx="400843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>
                <a:latin typeface="Times New Roman" charset="0"/>
              </a:rPr>
              <a:t>Play best of 3 / 5 endings.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30313" y="26543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 pitchFamily="-106" charset="0"/>
                <a:ea typeface="+mn-ea"/>
              </a:rPr>
              <a:t>Player or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 pitchFamily="-106" charset="0"/>
                <a:ea typeface="+mn-ea"/>
              </a:rPr>
              <a:t>Action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 pitchFamily="-106" charset="0"/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 pitchFamily="-106" charset="0"/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latin typeface="Arial" pitchFamily="-106" charset="0"/>
              <a:ea typeface="+mn-ea"/>
            </a:endParaRPr>
          </a:p>
          <a:p>
            <a:pPr algn="ctr">
              <a:defRPr/>
            </a:pPr>
            <a:endParaRPr lang="en-US" dirty="0">
              <a:latin typeface="Arial" pitchFamily="-106" charset="0"/>
              <a:ea typeface="+mn-ea"/>
            </a:endParaRPr>
          </a:p>
          <a:p>
            <a:pPr algn="ctr">
              <a:defRPr/>
            </a:pPr>
            <a:r>
              <a:rPr lang="en-US" dirty="0">
                <a:latin typeface="Arial" pitchFamily="-106" charset="0"/>
                <a:ea typeface="+mn-ea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49713" y="26543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06" charset="0"/>
                <a:ea typeface="+mn-ea"/>
              </a:rPr>
              <a:t>Player or Action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06" charset="0"/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06" charset="0"/>
                <a:ea typeface="+mn-ea"/>
              </a:rPr>
              <a:t>Here</a:t>
            </a:r>
          </a:p>
          <a:p>
            <a:pPr algn="ctr">
              <a:defRPr/>
            </a:pPr>
            <a:endParaRPr lang="en-US">
              <a:latin typeface="Arial" pitchFamily="-106" charset="0"/>
              <a:ea typeface="+mn-ea"/>
            </a:endParaRPr>
          </a:p>
          <a:p>
            <a:pPr algn="ctr">
              <a:defRPr/>
            </a:pPr>
            <a:endParaRPr lang="en-US">
              <a:latin typeface="Arial" pitchFamily="-106" charset="0"/>
              <a:ea typeface="+mn-ea"/>
            </a:endParaRPr>
          </a:p>
          <a:p>
            <a:pPr algn="ctr">
              <a:defRPr/>
            </a:pPr>
            <a:r>
              <a:rPr lang="en-US">
                <a:latin typeface="Arial" pitchFamily="-106" charset="0"/>
                <a:ea typeface="+mn-ea"/>
              </a:rPr>
              <a:t> </a:t>
            </a:r>
          </a:p>
        </p:txBody>
      </p:sp>
      <p:sp>
        <p:nvSpPr>
          <p:cNvPr id="17417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Game-Basketball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304800" y="5715000"/>
            <a:ext cx="6324600" cy="24463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>
                <a:latin typeface="Calibri" charset="0"/>
              </a:rPr>
              <a:t>Ask yourselves: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will the opponents’ game plan most likely be?</a:t>
            </a: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should you focus on? </a:t>
            </a: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 to be the strengths of the opponents? How can you limit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that strength? </a:t>
            </a:r>
            <a:endParaRPr lang="en-US" altLang="x-none" sz="100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seems to cause our team the most difficulty in general?  Against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this opponent?</a:t>
            </a:r>
            <a:endParaRPr lang="en-US" altLang="x-none" sz="2000" b="1" i="1">
              <a:latin typeface="Calibri" charset="0"/>
            </a:endParaRPr>
          </a:p>
        </p:txBody>
      </p:sp>
      <p:sp>
        <p:nvSpPr>
          <p:cNvPr id="18436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18437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6160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- </a:t>
            </a:r>
            <a:r>
              <a:rPr lang="en-US" altLang="x-none" sz="1600">
                <a:solidFill>
                  <a:srgbClr val="000000"/>
                </a:solidFill>
              </a:rPr>
              <a:t>Maintaining possession? Transition play?   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Creating space? Creating scoring opportunities?  </a:t>
            </a: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</a:pP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600">
                <a:solidFill>
                  <a:srgbClr val="000000"/>
                </a:solidFill>
              </a:rPr>
              <a:t>How regain possession? To defend space or a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player?  Defending as a team? Look for a break-away?         </a:t>
            </a:r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304800" y="3581400"/>
            <a:ext cx="6324600" cy="18462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600"/>
              <a:t>Decision-making? Support?  Adjust?  Setting</a:t>
            </a:r>
          </a:p>
          <a:p>
            <a:pPr eaLnBrk="1" hangingPunct="1"/>
            <a:r>
              <a:rPr lang="en-US" altLang="x-none" sz="1600"/>
              <a:t>      up a score?  Scanning the court?  Creating space? (e.g.,</a:t>
            </a:r>
          </a:p>
          <a:p>
            <a:pPr eaLnBrk="1" hangingPunct="1"/>
            <a:r>
              <a:rPr lang="en-US" altLang="x-none" sz="1600"/>
              <a:t>      off-the-ball moves, give &amp; go).</a:t>
            </a:r>
            <a:endParaRPr lang="en-US" altLang="x-none" sz="1000"/>
          </a:p>
          <a:p>
            <a:pPr eaLnBrk="1" hangingPunct="1">
              <a:buFont typeface="Wingdings" charset="2"/>
              <a:buNone/>
            </a:pPr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– </a:t>
            </a:r>
            <a:r>
              <a:rPr lang="en-US" altLang="x-none" sz="1600"/>
              <a:t>Decision making? Cover a teammate? Adjust? </a:t>
            </a:r>
          </a:p>
          <a:p>
            <a:pPr eaLnBrk="1" hangingPunct="1"/>
            <a:r>
              <a:rPr lang="en-US" altLang="x-none" sz="1600"/>
              <a:t>       How close to guard an opponent?  Quick restarts?  </a:t>
            </a:r>
          </a:p>
        </p:txBody>
      </p:sp>
      <p:sp>
        <p:nvSpPr>
          <p:cNvPr id="18439" name="Rectangle 17"/>
          <p:cNvSpPr>
            <a:spLocks noChangeArrowheads="1"/>
          </p:cNvSpPr>
          <p:nvPr/>
        </p:nvSpPr>
        <p:spPr bwMode="auto">
          <a:xfrm>
            <a:off x="457200" y="8610600"/>
            <a:ext cx="6324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200" b="1" i="1" dirty="0">
                <a:latin typeface="Times New Roman" charset="0"/>
              </a:rPr>
              <a:t> </a:t>
            </a:r>
            <a:r>
              <a:rPr lang="en-US" altLang="x-none" sz="12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200" b="1" i="1" dirty="0" smtClean="0">
                <a:latin typeface="Times New Roman" charset="0"/>
              </a:rPr>
              <a:t>&amp; van der Mars, 2020, Champaign, IL:  Human Kinetics.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76200"/>
            <a:ext cx="6172200" cy="15240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6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Action Fantasy Game</a:t>
            </a:r>
            <a:br>
              <a:rPr lang="en-US" altLang="x-none" sz="36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</a:br>
            <a:r>
              <a:rPr lang="en-US" altLang="x-none" sz="36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Basketball – March Madness</a:t>
            </a:r>
            <a:endParaRPr lang="en-GB" altLang="x-none" b="1" i="1">
              <a:solidFill>
                <a:srgbClr val="FF0000"/>
              </a:solidFill>
              <a:latin typeface="Times New Roman" charset="0"/>
              <a:ea typeface="ＭＳ Ｐゴシック" charset="-128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1244600"/>
            <a:ext cx="6172200" cy="8382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x-none" sz="4000" b="1" i="1">
                <a:latin typeface="Times New Roman" charset="0"/>
                <a:ea typeface="ＭＳ Ｐゴシック" charset="-128"/>
              </a:rPr>
              <a:t>Duke </a:t>
            </a:r>
            <a:r>
              <a:rPr lang="en-US" altLang="x-none" b="1" i="1">
                <a:latin typeface="Times New Roman" charset="0"/>
                <a:ea typeface="ＭＳ Ｐゴシック" charset="-128"/>
              </a:rPr>
              <a:t>v.</a:t>
            </a:r>
            <a:r>
              <a:rPr lang="en-US" altLang="x-none" sz="4000" b="1" i="1">
                <a:latin typeface="Times New Roman" charset="0"/>
                <a:ea typeface="ＭＳ Ｐゴシック" charset="-128"/>
              </a:rPr>
              <a:t> Kentucky</a:t>
            </a:r>
            <a:endParaRPr lang="en-US" altLang="x-none" sz="900" b="1" i="1">
              <a:latin typeface="Times New Roman" charset="0"/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900" b="1" i="1">
              <a:latin typeface="Times New Roman" charset="0"/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900" b="1" i="1">
                <a:latin typeface="Times New Roman" charset="0"/>
                <a:ea typeface="ＭＳ Ｐゴシック" charset="-128"/>
              </a:rPr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900" b="1" i="1">
              <a:latin typeface="Times New Roman" charset="0"/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900" b="1" i="1">
              <a:latin typeface="Times New Roman" charset="0"/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900" b="1" i="1">
              <a:latin typeface="Times New Roman" charset="0"/>
              <a:ea typeface="ＭＳ Ｐゴシック" charset="-128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81000" y="4648200"/>
            <a:ext cx="60960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>
                <a:latin typeface="Times New Roman" charset="0"/>
              </a:rPr>
              <a:t>Play half court, w. free throws</a:t>
            </a: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Team size:  3 v 3 or 4 v 4  (Teacher determined)</a:t>
            </a:r>
          </a:p>
          <a:p>
            <a:pPr algn="ctr" eaLnBrk="1" hangingPunct="1"/>
            <a:r>
              <a:rPr lang="en-US" altLang="x-none" sz="1800" b="1" i="1">
                <a:latin typeface="Times New Roman" charset="0"/>
              </a:rPr>
              <a:t>(With 2 Referees)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2800" b="1">
                <a:latin typeface="Times New Roman" charset="0"/>
              </a:rPr>
              <a:t>Game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Time left in game:		2:00 </a:t>
            </a:r>
            <a:r>
              <a:rPr lang="en-US" altLang="x-none" sz="1800" b="1" i="1">
                <a:latin typeface="Times New Roman" charset="0"/>
              </a:rPr>
              <a:t>(clock runs continuously!).</a:t>
            </a:r>
            <a:r>
              <a:rPr lang="en-US" altLang="x-none" sz="1800" b="1">
                <a:latin typeface="Times New Roman" charset="0"/>
              </a:rPr>
              <a:t>   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Score:  			Duke up by 5; Kentucky has 			the ball, and shooting 2 free 			throws.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Fouls: 			Both teams have 10 team fouls.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endParaRPr lang="en-GB" altLang="x-none" sz="1800" b="1">
              <a:latin typeface="Times New Roman" charset="0"/>
            </a:endParaRPr>
          </a:p>
        </p:txBody>
      </p:sp>
      <p:sp>
        <p:nvSpPr>
          <p:cNvPr id="19461" name="Rectangle 8"/>
          <p:cNvSpPr>
            <a:spLocks noChangeArrowheads="1"/>
          </p:cNvSpPr>
          <p:nvPr/>
        </p:nvSpPr>
        <p:spPr bwMode="auto">
          <a:xfrm>
            <a:off x="152400" y="5778500"/>
            <a:ext cx="6553200" cy="19558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9462" name="Rectangle 9"/>
          <p:cNvSpPr>
            <a:spLocks noChangeArrowheads="1"/>
          </p:cNvSpPr>
          <p:nvPr/>
        </p:nvSpPr>
        <p:spPr bwMode="auto">
          <a:xfrm>
            <a:off x="1460500" y="7891463"/>
            <a:ext cx="400843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>
                <a:latin typeface="Times New Roman" charset="0"/>
              </a:rPr>
              <a:t>Play best of 3 / 5 endings.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30313" y="23622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 pitchFamily="-106" charset="0"/>
                <a:ea typeface="+mn-ea"/>
              </a:rPr>
              <a:t>Player or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 pitchFamily="-106" charset="0"/>
                <a:ea typeface="+mn-ea"/>
              </a:rPr>
              <a:t>Action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 pitchFamily="-106" charset="0"/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 pitchFamily="-106" charset="0"/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latin typeface="Arial" pitchFamily="-106" charset="0"/>
              <a:ea typeface="+mn-ea"/>
            </a:endParaRPr>
          </a:p>
          <a:p>
            <a:pPr algn="ctr">
              <a:defRPr/>
            </a:pPr>
            <a:endParaRPr lang="en-US" dirty="0">
              <a:latin typeface="Arial" pitchFamily="-106" charset="0"/>
              <a:ea typeface="+mn-ea"/>
            </a:endParaRPr>
          </a:p>
          <a:p>
            <a:pPr algn="ctr">
              <a:defRPr/>
            </a:pPr>
            <a:r>
              <a:rPr lang="en-US" dirty="0">
                <a:latin typeface="Arial" pitchFamily="-106" charset="0"/>
                <a:ea typeface="+mn-ea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49713" y="23622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06" charset="0"/>
                <a:ea typeface="+mn-ea"/>
              </a:rPr>
              <a:t>Player or Action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06" charset="0"/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06" charset="0"/>
                <a:ea typeface="+mn-ea"/>
              </a:rPr>
              <a:t>Here</a:t>
            </a:r>
          </a:p>
          <a:p>
            <a:pPr algn="ctr">
              <a:defRPr/>
            </a:pPr>
            <a:endParaRPr lang="en-US">
              <a:latin typeface="Arial" pitchFamily="-106" charset="0"/>
              <a:ea typeface="+mn-ea"/>
            </a:endParaRPr>
          </a:p>
          <a:p>
            <a:pPr algn="ctr">
              <a:defRPr/>
            </a:pPr>
            <a:endParaRPr lang="en-US">
              <a:latin typeface="Arial" pitchFamily="-106" charset="0"/>
              <a:ea typeface="+mn-ea"/>
            </a:endParaRPr>
          </a:p>
          <a:p>
            <a:pPr algn="ctr">
              <a:defRPr/>
            </a:pPr>
            <a:r>
              <a:rPr lang="en-US">
                <a:latin typeface="Arial" pitchFamily="-106" charset="0"/>
                <a:ea typeface="+mn-ea"/>
              </a:rPr>
              <a:t> </a:t>
            </a:r>
          </a:p>
        </p:txBody>
      </p:sp>
      <p:sp>
        <p:nvSpPr>
          <p:cNvPr id="19465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52400"/>
            <a:ext cx="6172200" cy="1524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28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Action Fantasy Game</a:t>
            </a:r>
            <a:br>
              <a:rPr lang="en-US" altLang="x-none" sz="28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</a:br>
            <a:r>
              <a:rPr lang="en-US" altLang="x-none" sz="28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Basketball – NBA </a:t>
            </a:r>
            <a:br>
              <a:rPr lang="en-US" altLang="x-none" sz="28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</a:br>
            <a:r>
              <a:rPr lang="en-US" altLang="x-none" sz="28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Conference Championship</a:t>
            </a:r>
            <a:endParaRPr lang="en-GB" altLang="x-none" sz="3600" b="1" i="1">
              <a:solidFill>
                <a:srgbClr val="FF0000"/>
              </a:solidFill>
              <a:latin typeface="Times New Roman" charset="0"/>
              <a:ea typeface="ＭＳ Ｐゴシック" charset="-128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1905000"/>
            <a:ext cx="6172200" cy="5334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x-none" b="1" i="1">
                <a:latin typeface="Times New Roman" charset="0"/>
                <a:ea typeface="ＭＳ Ｐゴシック" charset="-128"/>
              </a:rPr>
              <a:t>Utah Jazz vs. Houston Rockets</a:t>
            </a:r>
            <a:endParaRPr lang="en-US" altLang="x-none" sz="700" b="1" i="1">
              <a:latin typeface="Times New Roman" charset="0"/>
              <a:ea typeface="ＭＳ Ｐゴシック" charset="-128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81000" y="4724400"/>
            <a:ext cx="6096000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>
                <a:latin typeface="Times New Roman" charset="0"/>
              </a:rPr>
              <a:t>Play half court, w. free throws</a:t>
            </a: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Team size:  3 v 3 or 4 v 4  </a:t>
            </a:r>
            <a:r>
              <a:rPr lang="en-US" altLang="x-none" sz="1800" b="1" i="1">
                <a:latin typeface="Times New Roman" charset="0"/>
              </a:rPr>
              <a:t>(Teacher determined)</a:t>
            </a:r>
          </a:p>
          <a:p>
            <a:pPr algn="ctr" eaLnBrk="1" hangingPunct="1"/>
            <a:r>
              <a:rPr lang="en-US" altLang="x-none" sz="1800" b="1" i="1">
                <a:latin typeface="Times New Roman" charset="0"/>
              </a:rPr>
              <a:t>(Use 2 Referees)</a:t>
            </a:r>
            <a:endParaRPr lang="en-US" altLang="x-none" sz="1200" b="1" i="1">
              <a:latin typeface="Times New Roman" charset="0"/>
            </a:endParaRPr>
          </a:p>
          <a:p>
            <a:pPr eaLnBrk="1" hangingPunct="1"/>
            <a:endParaRPr lang="en-US" altLang="x-none" sz="1200" b="1">
              <a:latin typeface="Times New Roman" charset="0"/>
            </a:endParaRPr>
          </a:p>
          <a:p>
            <a:pPr eaLnBrk="1" hangingPunct="1"/>
            <a:r>
              <a:rPr lang="en-US" altLang="x-none" sz="2800" b="1">
                <a:latin typeface="Times New Roman" charset="0"/>
              </a:rPr>
              <a:t>Game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Time left in game:	 	1:45 </a:t>
            </a:r>
            <a:r>
              <a:rPr lang="en-US" altLang="x-none" sz="1800" b="1" i="1">
                <a:latin typeface="Times New Roman" charset="0"/>
              </a:rPr>
              <a:t>(clock runs continuously!).</a:t>
            </a:r>
            <a:r>
              <a:rPr lang="en-US" altLang="x-none" sz="1800" b="1">
                <a:latin typeface="Times New Roman" charset="0"/>
              </a:rPr>
              <a:t> 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Score:  			Rockets up by 7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Situation: 		Jazz on the line to shoot 2 FT’s.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Fouls: 			Any foul = Two FT’s for 				opposing team.</a:t>
            </a:r>
            <a:endParaRPr lang="en-GB" altLang="x-none" sz="1800" b="1">
              <a:latin typeface="Times New Roman" charset="0"/>
            </a:endParaRPr>
          </a:p>
        </p:txBody>
      </p:sp>
      <p:sp>
        <p:nvSpPr>
          <p:cNvPr id="20485" name="Rectangle 8"/>
          <p:cNvSpPr>
            <a:spLocks noChangeArrowheads="1"/>
          </p:cNvSpPr>
          <p:nvPr/>
        </p:nvSpPr>
        <p:spPr bwMode="auto">
          <a:xfrm>
            <a:off x="152400" y="5740400"/>
            <a:ext cx="6553200" cy="19558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20486" name="Rectangle 9"/>
          <p:cNvSpPr>
            <a:spLocks noChangeArrowheads="1"/>
          </p:cNvSpPr>
          <p:nvPr/>
        </p:nvSpPr>
        <p:spPr bwMode="auto">
          <a:xfrm>
            <a:off x="1460500" y="7772400"/>
            <a:ext cx="42068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>
                <a:latin typeface="Times New Roman" charset="0"/>
              </a:rPr>
              <a:t>Play best of 2 of 3 endings.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30313" y="26543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 pitchFamily="-106" charset="0"/>
                <a:ea typeface="+mn-ea"/>
              </a:rPr>
              <a:t>Player or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 pitchFamily="-106" charset="0"/>
                <a:ea typeface="+mn-ea"/>
              </a:rPr>
              <a:t>Action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 pitchFamily="-106" charset="0"/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rgbClr val="7F7F7F"/>
                </a:solidFill>
                <a:latin typeface="Arial" pitchFamily="-106" charset="0"/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latin typeface="Arial" pitchFamily="-106" charset="0"/>
              <a:ea typeface="+mn-ea"/>
            </a:endParaRPr>
          </a:p>
          <a:p>
            <a:pPr algn="ctr">
              <a:defRPr/>
            </a:pPr>
            <a:endParaRPr lang="en-US" dirty="0">
              <a:latin typeface="Arial" pitchFamily="-106" charset="0"/>
              <a:ea typeface="+mn-ea"/>
            </a:endParaRPr>
          </a:p>
          <a:p>
            <a:pPr algn="ctr">
              <a:defRPr/>
            </a:pPr>
            <a:r>
              <a:rPr lang="en-US" dirty="0">
                <a:latin typeface="Arial" pitchFamily="-106" charset="0"/>
                <a:ea typeface="+mn-ea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49713" y="26543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06" charset="0"/>
                <a:ea typeface="+mn-ea"/>
              </a:rPr>
              <a:t>Player or Action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06" charset="0"/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latin typeface="Arial" pitchFamily="-106" charset="0"/>
                <a:ea typeface="+mn-ea"/>
              </a:rPr>
              <a:t>Here</a:t>
            </a:r>
          </a:p>
          <a:p>
            <a:pPr algn="ctr">
              <a:defRPr/>
            </a:pPr>
            <a:endParaRPr lang="en-US">
              <a:latin typeface="Arial" pitchFamily="-106" charset="0"/>
              <a:ea typeface="+mn-ea"/>
            </a:endParaRPr>
          </a:p>
          <a:p>
            <a:pPr algn="ctr">
              <a:defRPr/>
            </a:pPr>
            <a:endParaRPr lang="en-US">
              <a:latin typeface="Arial" pitchFamily="-106" charset="0"/>
              <a:ea typeface="+mn-ea"/>
            </a:endParaRPr>
          </a:p>
          <a:p>
            <a:pPr algn="ctr">
              <a:defRPr/>
            </a:pPr>
            <a:r>
              <a:rPr lang="en-US">
                <a:latin typeface="Arial" pitchFamily="-106" charset="0"/>
                <a:ea typeface="+mn-ea"/>
              </a:rPr>
              <a:t> </a:t>
            </a:r>
          </a:p>
        </p:txBody>
      </p:sp>
      <p:sp>
        <p:nvSpPr>
          <p:cNvPr id="2048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Game-Basketball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304800" y="5715000"/>
            <a:ext cx="6324600" cy="24463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>
                <a:latin typeface="Calibri" charset="0"/>
              </a:rPr>
              <a:t>Ask yourselves: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will the opponents’ game plan most likely be?</a:t>
            </a: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should you focus on? </a:t>
            </a: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 to be the strengths of the opponents? How can you limit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that strength? </a:t>
            </a:r>
            <a:endParaRPr lang="en-US" altLang="x-none" sz="100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seems to cause our team the most difficulty in general?  Against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this opponent?</a:t>
            </a:r>
            <a:endParaRPr lang="en-US" altLang="x-none" sz="2000" b="1" i="1">
              <a:latin typeface="Calibri" charset="0"/>
            </a:endParaRPr>
          </a:p>
        </p:txBody>
      </p:sp>
      <p:sp>
        <p:nvSpPr>
          <p:cNvPr id="21508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21509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6160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- </a:t>
            </a:r>
            <a:r>
              <a:rPr lang="en-US" altLang="x-none" sz="1600">
                <a:solidFill>
                  <a:srgbClr val="000000"/>
                </a:solidFill>
              </a:rPr>
              <a:t>Maintaining possession? Transition play?   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Creating space? Creating scoring opportunities?  </a:t>
            </a: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</a:pP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600">
                <a:solidFill>
                  <a:srgbClr val="000000"/>
                </a:solidFill>
              </a:rPr>
              <a:t>How regain possession? To defend space or a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player?  Defending as a team? Look for a break-away?         </a:t>
            </a:r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304800" y="3581400"/>
            <a:ext cx="6324600" cy="18462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600"/>
              <a:t>Decision-making? Support?  Adjust?  Setting</a:t>
            </a:r>
          </a:p>
          <a:p>
            <a:pPr eaLnBrk="1" hangingPunct="1"/>
            <a:r>
              <a:rPr lang="en-US" altLang="x-none" sz="1600"/>
              <a:t>      up a score?  Scanning the court?  Creating space? (e.g.,</a:t>
            </a:r>
          </a:p>
          <a:p>
            <a:pPr eaLnBrk="1" hangingPunct="1"/>
            <a:r>
              <a:rPr lang="en-US" altLang="x-none" sz="1600"/>
              <a:t>      off-the-ball moves, give &amp; go).</a:t>
            </a:r>
            <a:endParaRPr lang="en-US" altLang="x-none" sz="1000"/>
          </a:p>
          <a:p>
            <a:pPr eaLnBrk="1" hangingPunct="1">
              <a:buFont typeface="Wingdings" charset="2"/>
              <a:buNone/>
            </a:pPr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– </a:t>
            </a:r>
            <a:r>
              <a:rPr lang="en-US" altLang="x-none" sz="1600"/>
              <a:t>Decision making? Cover a teammate? Adjust? </a:t>
            </a:r>
          </a:p>
          <a:p>
            <a:pPr eaLnBrk="1" hangingPunct="1"/>
            <a:r>
              <a:rPr lang="en-US" altLang="x-none" sz="1600"/>
              <a:t>       How close to guard an opponent?  Quick restarts?  </a:t>
            </a:r>
          </a:p>
        </p:txBody>
      </p:sp>
      <p:sp>
        <p:nvSpPr>
          <p:cNvPr id="21511" name="Rectangle 17"/>
          <p:cNvSpPr>
            <a:spLocks noChangeArrowheads="1"/>
          </p:cNvSpPr>
          <p:nvPr/>
        </p:nvSpPr>
        <p:spPr bwMode="auto">
          <a:xfrm>
            <a:off x="457200" y="8610600"/>
            <a:ext cx="6324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200" b="1" i="1" dirty="0">
                <a:latin typeface="Times New Roman" charset="0"/>
              </a:rPr>
              <a:t> </a:t>
            </a:r>
            <a:r>
              <a:rPr lang="en-US" altLang="x-none" sz="12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200" b="1" i="1" dirty="0" smtClean="0">
                <a:latin typeface="Times New Roman" charset="0"/>
              </a:rPr>
              <a:t>&amp; van der Mars, 2020, Champaign, IL:  Human Kinetics.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9679</TotalTime>
  <Words>1661</Words>
  <Application>Microsoft Office PowerPoint</Application>
  <PresentationFormat>On-screen Show (4:3)</PresentationFormat>
  <Paragraphs>297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ＭＳ Ｐゴシック</vt:lpstr>
      <vt:lpstr>Arial</vt:lpstr>
      <vt:lpstr>Calibri</vt:lpstr>
      <vt:lpstr>Times New Roman</vt:lpstr>
      <vt:lpstr>Wingdings</vt:lpstr>
      <vt:lpstr>Default Design</vt:lpstr>
      <vt:lpstr>Photo Editor Photo</vt:lpstr>
      <vt:lpstr>Action Fantasy Game  Pan–American Games Semi Final </vt:lpstr>
      <vt:lpstr>PowerPoint Presentation</vt:lpstr>
      <vt:lpstr>Action Fantasy Game Women’s Basketball - Final Four </vt:lpstr>
      <vt:lpstr>PowerPoint Presentation</vt:lpstr>
      <vt:lpstr>Action Fantasy Game Women’s Basketball - Final Four</vt:lpstr>
      <vt:lpstr>PowerPoint Presentation</vt:lpstr>
      <vt:lpstr>Action Fantasy Game Basketball – March Madness</vt:lpstr>
      <vt:lpstr>Action Fantasy Game Basketball – NBA  Conference Championship</vt:lpstr>
      <vt:lpstr>PowerPoint Presentation</vt:lpstr>
      <vt:lpstr>Action Fantasy Game - Basketball  WNBA Championship</vt:lpstr>
      <vt:lpstr>PowerPoint Presentation</vt:lpstr>
    </vt:vector>
  </TitlesOfParts>
  <Company>Arizona State University Polytechnic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Fantasy Game  Pan–American Games Semi Final </dc:title>
  <dc:creator>Information Technology</dc:creator>
  <cp:lastModifiedBy>Melissa Feld</cp:lastModifiedBy>
  <cp:revision>10</cp:revision>
  <dcterms:created xsi:type="dcterms:W3CDTF">2010-01-18T20:07:37Z</dcterms:created>
  <dcterms:modified xsi:type="dcterms:W3CDTF">2019-02-12T14:32:09Z</dcterms:modified>
</cp:coreProperties>
</file>