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10"/>
  </p:notesMasterIdLst>
  <p:handoutMasterIdLst>
    <p:handoutMasterId r:id="rId11"/>
  </p:handoutMasterIdLst>
  <p:sldIdLst>
    <p:sldId id="257" r:id="rId2"/>
    <p:sldId id="291" r:id="rId3"/>
    <p:sldId id="294" r:id="rId4"/>
    <p:sldId id="299" r:id="rId5"/>
    <p:sldId id="295" r:id="rId6"/>
    <p:sldId id="296" r:id="rId7"/>
    <p:sldId id="297" r:id="rId8"/>
    <p:sldId id="29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00"/>
    <a:srgbClr val="E0D2A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2"/>
  </p:normalViewPr>
  <p:slideViewPr>
    <p:cSldViewPr>
      <p:cViewPr varScale="1">
        <p:scale>
          <a:sx n="103" d="100"/>
          <a:sy n="103" d="100"/>
        </p:scale>
        <p:origin x="15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C345E48-8208-EE43-8C57-A9AD7B7BD90B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23D4F00A-54E4-0E4E-8EB9-00C2B7384AB0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65C6C0-84EC-5C40-ABDE-D355CDB70E92}" type="datetime1">
              <a:rPr lang="en-US" altLang="x-none"/>
              <a:pPr/>
              <a:t>2/15/2019</a:t>
            </a:fld>
            <a:endParaRPr lang="en-US" altLang="x-none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</a:p>
          <a:p>
            <a:r>
              <a:rPr lang="en-US" altLang="x-none"/>
              <a:t>and Hans van der Mars, 2004, Champaign, IL: Human Kinetics. </a:t>
            </a:r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F59A4-E5FE-404A-A165-4F50C3F0204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39764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7FA6E-2051-124F-B2B5-503AB98A9CD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3720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B02AA-A95D-0B46-8890-5C2B0555B43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4409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EC270-3BBE-2D49-8B6B-2B680F19DFC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27893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 pitchFamily="-112" charset="0"/>
              <a:ea typeface="+mn-ea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AE8C5-F614-824E-B8A2-F418B472D38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59089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EA604-F546-D24B-B8FD-20CD08213589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646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73F38-6B46-534B-B506-8101CDCDB65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05857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B149EC-8394-FC4F-A821-6765E079A31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7593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C8A06-DFF4-834B-8F2A-6AB3D778294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0914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A326E-CDCE-4143-965C-58114CA24D4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8526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59693" y="1302242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1299" y="1395381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0613" y="13012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59693" y="1302242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1299" y="1395381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0613" y="13012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59692" y="13022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1298" y="1395380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0612" y="1301265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fld id="{7700051A-9DF3-884A-9317-B70295FC6A2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53820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92CCDAC1-F5EC-AF44-B212-7CD9B1FC4CF4}" type="datetime1">
              <a:rPr lang="en-US" altLang="x-none"/>
              <a:pPr/>
              <a:t>2/15/2019</a:t>
            </a:fld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  <a:latin typeface="Times New Roman" pitchFamily="-112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(2</a:t>
            </a:r>
            <a:r>
              <a:rPr lang="en-US" baseline="30000"/>
              <a:t>nd</a:t>
            </a:r>
            <a:r>
              <a:rPr lang="en-US"/>
              <a:t> ed.) by Daryl Siedentop, Peter Hastie, &amp; Hans van der Mars (2010)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4F48619B-BE38-E34D-9B46-A0F7A9F39645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charset="2"/>
        <a:buChar char=""/>
        <a:defRPr sz="30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2"/>
        <a:buChar char=""/>
        <a:defRPr sz="26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charset="2"/>
        <a:buChar char="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charset="2"/>
        <a:buChar char=""/>
        <a:defRPr sz="22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charset="2"/>
        <a:buChar char="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8"/>
          <p:cNvSpPr>
            <a:spLocks noChangeArrowheads="1"/>
          </p:cNvSpPr>
          <p:nvPr/>
        </p:nvSpPr>
        <p:spPr bwMode="auto">
          <a:xfrm>
            <a:off x="381000" y="1676400"/>
            <a:ext cx="8534400" cy="3429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70661" y="946150"/>
            <a:ext cx="8642366" cy="4019562"/>
          </a:xfrm>
          <a:prstGeom prst="rect">
            <a:avLst/>
          </a:prstGeom>
          <a:noFill/>
          <a:ln>
            <a:noFill/>
          </a:ln>
          <a:effectLst>
            <a:outerShdw blurRad="63500" dist="7184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Teacher Note:</a:t>
            </a:r>
          </a:p>
          <a:p>
            <a:pPr algn="ctr">
              <a:lnSpc>
                <a:spcPct val="110000"/>
              </a:lnSpc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The following slides can </a:t>
            </a:r>
          </a:p>
          <a:p>
            <a:pPr algn="ctr">
              <a:lnSpc>
                <a:spcPct val="110000"/>
              </a:lnSpc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be used in class to introduce </a:t>
            </a:r>
          </a:p>
          <a:p>
            <a:pPr algn="ctr">
              <a:lnSpc>
                <a:spcPct val="110000"/>
              </a:lnSpc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aspects of appropriate behavior </a:t>
            </a:r>
          </a:p>
          <a:p>
            <a:pPr algn="ctr">
              <a:lnSpc>
                <a:spcPct val="110000"/>
              </a:lnSpc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in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sport </a:t>
            </a:r>
            <a:r>
              <a:rPr lang="mr-IN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–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 FAIR PLAY!</a:t>
            </a:r>
            <a:endParaRPr lang="en-US" sz="4800" b="1" dirty="0">
              <a:solidFill>
                <a:srgbClr val="FFFFFF"/>
              </a:solidFill>
              <a:effectLst>
                <a:outerShdw blurRad="38100" dist="38100" dir="2700000" algn="tl">
                  <a:srgbClr val="4E5B6F"/>
                </a:outerShdw>
              </a:effectLst>
              <a:latin typeface="Times New Roman" pitchFamily="-106" charset="0"/>
              <a:ea typeface="Times New Roman" pitchFamily="-106" charset="0"/>
              <a:cs typeface="Times New Roman" pitchFamily="-106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160194"/>
              </p:ext>
            </p:extLst>
          </p:nvPr>
        </p:nvGraphicFramePr>
        <p:xfrm>
          <a:off x="1" y="0"/>
          <a:ext cx="169449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Clip" r:id="rId3" imgW="1190476" imgH="1809524" progId="MS_ClipArt_Gallery.5">
                  <p:embed/>
                </p:oleObj>
              </mc:Choice>
              <mc:Fallback>
                <p:oleObj name="Clip" r:id="rId3" imgW="1190476" imgH="1809524" progId="MS_ClipArt_Gallery.5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0"/>
                        <a:ext cx="1694498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8336469"/>
              </p:ext>
            </p:extLst>
          </p:nvPr>
        </p:nvGraphicFramePr>
        <p:xfrm>
          <a:off x="7409070" y="152400"/>
          <a:ext cx="170953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0" name="Clip" r:id="rId5" imgW="3790476" imgH="5714286" progId="MS_ClipArt_Gallery.2">
                  <p:embed/>
                </p:oleObj>
              </mc:Choice>
              <mc:Fallback>
                <p:oleObj name="Clip" r:id="rId5" imgW="3790476" imgH="5714286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9070" y="152400"/>
                        <a:ext cx="1709530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2538275"/>
              </p:ext>
            </p:extLst>
          </p:nvPr>
        </p:nvGraphicFramePr>
        <p:xfrm>
          <a:off x="1524804" y="3446463"/>
          <a:ext cx="2026844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1" name="Clip" r:id="rId7" imgW="3780952" imgH="5714286" progId="MS_ClipArt_Gallery.2">
                  <p:embed/>
                </p:oleObj>
              </mc:Choice>
              <mc:Fallback>
                <p:oleObj name="Clip" r:id="rId7" imgW="3780952" imgH="5714286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804" y="3446463"/>
                        <a:ext cx="2026844" cy="326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7836207"/>
              </p:ext>
            </p:extLst>
          </p:nvPr>
        </p:nvGraphicFramePr>
        <p:xfrm>
          <a:off x="5548335" y="3421063"/>
          <a:ext cx="2030413" cy="328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" name="Clip" r:id="rId9" imgW="2819794" imgH="4285714" progId="MS_ClipArt_Gallery.2">
                  <p:embed/>
                </p:oleObj>
              </mc:Choice>
              <mc:Fallback>
                <p:oleObj name="Clip" r:id="rId9" imgW="2819794" imgH="4285714" progId="MS_ClipArt_Gallery.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8335" y="3421063"/>
                        <a:ext cx="2030413" cy="328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52" name="Rectangle 8"/>
          <p:cNvSpPr>
            <a:spLocks noChangeArrowheads="1"/>
          </p:cNvSpPr>
          <p:nvPr/>
        </p:nvSpPr>
        <p:spPr bwMode="auto">
          <a:xfrm>
            <a:off x="1371600" y="1051477"/>
            <a:ext cx="6207148" cy="2529923"/>
          </a:xfrm>
          <a:prstGeom prst="rect">
            <a:avLst/>
          </a:prstGeom>
          <a:noFill/>
          <a:ln>
            <a:noFill/>
          </a:ln>
          <a:effectLst>
            <a:outerShdw blurRad="63500" dist="7184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  <a:defRPr/>
            </a:pPr>
            <a:endParaRPr lang="en-US" sz="4800" b="1" dirty="0" smtClean="0">
              <a:solidFill>
                <a:srgbClr val="FFFF00"/>
              </a:solidFill>
              <a:latin typeface="Times New Roman"/>
              <a:ea typeface="+mn-ea"/>
              <a:cs typeface="Times New Roman"/>
            </a:endParaRPr>
          </a:p>
          <a:p>
            <a:pPr algn="ctr">
              <a:lnSpc>
                <a:spcPct val="110000"/>
              </a:lnSpc>
              <a:defRPr/>
            </a:pPr>
            <a:r>
              <a:rPr lang="en-US" sz="4800" b="1" dirty="0" smtClean="0">
                <a:solidFill>
                  <a:srgbClr val="FFFF00"/>
                </a:solidFill>
                <a:latin typeface="Times New Roman"/>
                <a:ea typeface="+mn-ea"/>
                <a:cs typeface="Times New Roman"/>
              </a:rPr>
              <a:t>Fair </a:t>
            </a:r>
            <a:r>
              <a:rPr lang="en-US" sz="4800" b="1" dirty="0">
                <a:solidFill>
                  <a:srgbClr val="FFFF00"/>
                </a:solidFill>
                <a:latin typeface="Times New Roman"/>
                <a:ea typeface="+mn-ea"/>
                <a:cs typeface="Times New Roman"/>
              </a:rPr>
              <a:t>Play . . . </a:t>
            </a:r>
          </a:p>
          <a:p>
            <a:pPr algn="ctr">
              <a:lnSpc>
                <a:spcPct val="110000"/>
              </a:lnSpc>
              <a:defRPr/>
            </a:pPr>
            <a:r>
              <a:rPr lang="en-US" sz="4800" b="1" dirty="0">
                <a:solidFill>
                  <a:srgbClr val="FFFF00"/>
                </a:solidFill>
                <a:latin typeface="Times New Roman"/>
                <a:ea typeface="+mn-ea"/>
                <a:cs typeface="Times New Roman"/>
              </a:rPr>
              <a:t>What does it </a:t>
            </a:r>
            <a:r>
              <a:rPr lang="en-US" sz="4800" b="1" dirty="0" smtClean="0">
                <a:solidFill>
                  <a:srgbClr val="FFFF00"/>
                </a:solidFill>
                <a:latin typeface="Times New Roman"/>
                <a:ea typeface="+mn-ea"/>
                <a:cs typeface="Times New Roman"/>
              </a:rPr>
              <a:t>look like?</a:t>
            </a:r>
            <a:endParaRPr lang="en-US" sz="4800" b="1" dirty="0">
              <a:solidFill>
                <a:srgbClr val="FFFF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2" name="Rectangle 10"/>
          <p:cNvSpPr>
            <a:spLocks noChangeArrowheads="1"/>
          </p:cNvSpPr>
          <p:nvPr/>
        </p:nvSpPr>
        <p:spPr bwMode="auto">
          <a:xfrm>
            <a:off x="990600" y="457200"/>
            <a:ext cx="76200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sz="6000" b="1" dirty="0">
                <a:solidFill>
                  <a:srgbClr val="FFFFFF"/>
                </a:solidFill>
                <a:latin typeface="Times New Roman"/>
                <a:ea typeface="+mn-ea"/>
                <a:cs typeface="Times New Roman"/>
              </a:rPr>
              <a:t>Fair Play means:</a:t>
            </a:r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1169988" y="1946275"/>
            <a:ext cx="7620000" cy="22447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pitchFamily="-112" charset="2"/>
              <a:buChar char="v"/>
              <a:defRPr/>
            </a:pP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Participate fully &amp; </a:t>
            </a:r>
            <a:r>
              <a:rPr lang="en-US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responsibly.</a:t>
            </a:r>
            <a:endParaRPr lang="en-US" sz="36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pitchFamily="-112" charset="2"/>
              <a:buChar char="v"/>
              <a:defRPr/>
            </a:pP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Give your best effort.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pitchFamily="-112" charset="2"/>
              <a:buChar char="v"/>
              <a:defRPr/>
            </a:pP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Show respect to teammates &amp;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pitchFamily="-112" charset="2"/>
              <a:buNone/>
              <a:defRPr/>
            </a:pP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        opponents.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pitchFamily="-112" charset="2"/>
              <a:buChar char="v"/>
              <a:defRPr/>
            </a:pP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Be a good sport.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pitchFamily="-112" charset="2"/>
              <a:buChar char="v"/>
              <a:defRPr/>
            </a:pP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Be helpful and not harmful.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990600" y="457200"/>
            <a:ext cx="76200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latin typeface="Times New Roman"/>
                <a:ea typeface="+mn-ea"/>
                <a:cs typeface="Times New Roman"/>
              </a:rPr>
              <a:t>Participate fully &amp; responsibly 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1169988" y="2022475"/>
            <a:ext cx="7974012" cy="22447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pitchFamily="-112" charset="2"/>
              <a:buChar char="v"/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Be on time.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pitchFamily="-112" charset="2"/>
              <a:buChar char="v"/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Do your part in team and class tasks.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FFFF"/>
              </a:buClr>
              <a:buFont typeface="Wingdings" pitchFamily="-112" charset="2"/>
              <a:buChar char="v"/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Participate enthusiastically.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latin typeface="Times New Roman"/>
                <a:ea typeface="+mn-ea"/>
                <a:cs typeface="Times New Roman"/>
              </a:rPr>
              <a:t>Give your best effort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1066800" y="1981200"/>
            <a:ext cx="7772400" cy="23622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v"/>
              <a:defRPr/>
            </a:pPr>
            <a:r>
              <a:rPr lang="en-US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Try hard when practicing &amp; playing.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v"/>
              <a:defRPr/>
            </a:pPr>
            <a:r>
              <a:rPr lang="en-US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Try hard at your Duty Team roles.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v"/>
              <a:defRPr/>
            </a:pPr>
            <a:r>
              <a:rPr lang="en-US" sz="32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Cooperate with teammates in all roles.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latin typeface="Times New Roman"/>
                <a:ea typeface="+mn-ea"/>
                <a:cs typeface="Times New Roman"/>
              </a:rPr>
              <a:t>Show respect to teammates and opponents</a:t>
            </a: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1143000" y="1981200"/>
            <a:ext cx="7772400" cy="28194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 dirty="0">
                <a:effectLst>
                  <a:outerShdw blurRad="38100" dist="38100" dir="2700000" algn="tl">
                    <a:srgbClr val="4E5B6F"/>
                  </a:outerShdw>
                </a:effectLst>
              </a:rPr>
              <a:t>  Always control your behavior.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 dirty="0">
                <a:effectLst>
                  <a:outerShdw blurRad="38100" dist="38100" dir="2700000" algn="tl">
                    <a:srgbClr val="4E5B6F"/>
                  </a:outerShdw>
                </a:effectLst>
              </a:rPr>
              <a:t>  Support everyone’s right to participate fully.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 dirty="0">
                <a:effectLst>
                  <a:outerShdw blurRad="38100" dist="38100" dir="2700000" algn="tl">
                    <a:srgbClr val="4E5B6F"/>
                  </a:outerShdw>
                </a:effectLst>
              </a:rPr>
              <a:t>  Resolve conflicts peacefully and </a:t>
            </a:r>
            <a:r>
              <a:rPr lang="en-US" altLang="x-none" sz="2800" b="1" i="1" dirty="0" smtClean="0">
                <a:effectLst>
                  <a:outerShdw blurRad="38100" dist="38100" dir="2700000" algn="tl">
                    <a:srgbClr val="4E5B6F"/>
                  </a:outerShdw>
                </a:effectLst>
              </a:rPr>
              <a:t>quickly.</a:t>
            </a:r>
            <a:endParaRPr lang="en-US" altLang="x-none" sz="2800" b="1" i="1" dirty="0">
              <a:effectLst>
                <a:outerShdw blurRad="38100" dist="38100" dir="2700000" algn="tl">
                  <a:srgbClr val="4E5B6F"/>
                </a:outerShdw>
              </a:effectLst>
            </a:endParaRP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2800" b="1" i="1" dirty="0">
                <a:effectLst>
                  <a:outerShdw blurRad="38100" dist="38100" dir="2700000" algn="tl">
                    <a:srgbClr val="4E5B6F"/>
                  </a:outerShdw>
                </a:effectLst>
              </a:rPr>
              <a:t>  Support your team and teammates in all</a:t>
            </a:r>
          </a:p>
          <a:p>
            <a:pPr eaLnBrk="1" hangingPunct="1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charset="2"/>
              <a:buNone/>
            </a:pPr>
            <a:r>
              <a:rPr lang="en-US" altLang="x-none" sz="2800" b="1" i="1" dirty="0">
                <a:effectLst>
                  <a:outerShdw blurRad="38100" dist="38100" dir="2700000" algn="tl">
                    <a:srgbClr val="4E5B6F"/>
                  </a:outerShdw>
                </a:effectLst>
              </a:rPr>
              <a:t>      ways.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latin typeface="Times New Roman"/>
                <a:ea typeface="+mn-ea"/>
                <a:cs typeface="Times New Roman"/>
              </a:rPr>
              <a:t>Be a good sport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1143000" y="1752600"/>
            <a:ext cx="7772400" cy="28194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v"/>
              <a:defRPr/>
            </a:pPr>
            <a:r>
              <a:rPr lang="en-US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Play by the rules and give it your best at all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None/>
              <a:defRPr/>
            </a:pPr>
            <a:r>
              <a:rPr lang="en-US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    times.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v"/>
              <a:defRPr/>
            </a:pPr>
            <a:r>
              <a:rPr lang="en-US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Respect the referees.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v"/>
              <a:defRPr/>
            </a:pPr>
            <a:r>
              <a:rPr lang="en-US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Show appreciation for teammates and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None/>
              <a:defRPr/>
            </a:pPr>
            <a:r>
              <a:rPr lang="en-US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    opponents.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Char char="v"/>
              <a:defRPr/>
            </a:pPr>
            <a:r>
              <a:rPr lang="en-US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Be a good sport in both winning and losing 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12" charset="2"/>
              <a:buNone/>
              <a:defRPr/>
            </a:pPr>
            <a:r>
              <a:rPr lang="en-US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+mn-ea"/>
                <a:cs typeface="Times New Roman"/>
              </a:rPr>
              <a:t>      situations.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latin typeface="Times New Roman"/>
                <a:ea typeface="+mn-ea"/>
                <a:cs typeface="Times New Roman"/>
              </a:rPr>
              <a:t>Be helpful and not harmful</a:t>
            </a: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1143000" y="1981200"/>
            <a:ext cx="7772400" cy="281940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bg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06" charset="2"/>
              <a:buChar char="v"/>
              <a:defRPr/>
            </a:pPr>
            <a:r>
              <a:rPr lang="en-US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  Look for ways to support your teammates.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06" charset="2"/>
              <a:buChar char="v"/>
              <a:defRPr/>
            </a:pPr>
            <a:r>
              <a:rPr lang="en-US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  Avoid putting down others.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06" charset="2"/>
              <a:buChar char="v"/>
              <a:defRPr/>
            </a:pPr>
            <a:r>
              <a:rPr lang="en-US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  Be a positive influence when you see put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06" charset="2"/>
              <a:buNone/>
              <a:defRPr/>
            </a:pPr>
            <a:r>
              <a:rPr lang="en-US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     downs or bullying (especially by teammates). 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06" charset="2"/>
              <a:buChar char="v"/>
              <a:defRPr/>
            </a:pPr>
            <a:r>
              <a:rPr lang="en-US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  Always show your appreciation for good play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-106" charset="2"/>
              <a:buNone/>
              <a:defRPr/>
            </a:pPr>
            <a:r>
              <a:rPr lang="en-US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      and hard work. 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029200" y="6492875"/>
            <a:ext cx="4114800" cy="365125"/>
          </a:xfrm>
          <a:noFill/>
          <a:effectLst>
            <a:outerShdw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sz="1000" b="1" i="1" dirty="0"/>
              <a:t>From Complete Guide to Sport Education (3</a:t>
            </a:r>
            <a:r>
              <a:rPr lang="en-US" sz="1000" b="1" i="1" baseline="30000" dirty="0"/>
              <a:t>rd</a:t>
            </a:r>
            <a:r>
              <a:rPr lang="en-US" sz="1000" b="1" i="1" dirty="0"/>
              <a:t> ed.); Siedentop, Hastie, </a:t>
            </a:r>
            <a:endParaRPr lang="en-US" sz="1000" dirty="0"/>
          </a:p>
          <a:p>
            <a:r>
              <a:rPr lang="en-US" sz="1000" b="1" i="1" dirty="0"/>
              <a:t>&amp; van der Mars, 2020, Champaign, IL:  Human Kinetics</a:t>
            </a:r>
            <a:endParaRPr lang="en-US" sz="10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270</TotalTime>
  <Words>475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MS PGothic</vt:lpstr>
      <vt:lpstr>Consolas</vt:lpstr>
      <vt:lpstr>Corbel</vt:lpstr>
      <vt:lpstr>Times New Roman</vt:lpstr>
      <vt:lpstr>Wingdings</vt:lpstr>
      <vt:lpstr>Wingdings 2</vt:lpstr>
      <vt:lpstr>Wingdings 3</vt:lpstr>
      <vt:lpstr>Metro</vt:lpstr>
      <vt:lpstr>Clip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Ohio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Appropriate Sport Behavior-Fair Play</dc:title>
  <dc:creator>Siedentop, Hastie &amp; van der Mars</dc:creator>
  <cp:lastModifiedBy>Melissa Feld</cp:lastModifiedBy>
  <cp:revision>23</cp:revision>
  <cp:lastPrinted>2002-10-13T17:41:55Z</cp:lastPrinted>
  <dcterms:created xsi:type="dcterms:W3CDTF">2010-03-02T00:01:52Z</dcterms:created>
  <dcterms:modified xsi:type="dcterms:W3CDTF">2019-02-15T22:45:49Z</dcterms:modified>
</cp:coreProperties>
</file>