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71" r:id="rId3"/>
    <p:sldId id="258" r:id="rId4"/>
    <p:sldId id="272" r:id="rId5"/>
    <p:sldId id="259" r:id="rId6"/>
    <p:sldId id="273" r:id="rId7"/>
    <p:sldId id="260" r:id="rId8"/>
    <p:sldId id="276" r:id="rId9"/>
    <p:sldId id="268" r:id="rId10"/>
    <p:sldId id="274" r:id="rId11"/>
    <p:sldId id="270" r:id="rId12"/>
    <p:sldId id="275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 varScale="1">
        <p:scale>
          <a:sx n="78" d="100"/>
          <a:sy n="78" d="100"/>
        </p:scale>
        <p:origin x="142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44076-A867-B448-A0B9-51E92E93D30B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5C1C0-9D2A-7F46-9320-9445637F2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1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5C1C0-9D2A-7F46-9320-9445637F2E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2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547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9123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5642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7680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1309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3391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4965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8977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069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2597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032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381000"/>
            <a:ext cx="6172200" cy="1524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18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1800" b="1" i="1">
                <a:solidFill>
                  <a:srgbClr val="FF0000"/>
                </a:solidFill>
                <a:latin typeface="Times New Roman" charset="0"/>
              </a:rPr>
            </a:br>
            <a:r>
              <a:rPr lang="en-US" altLang="x-none" sz="18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1800" b="1" i="1">
                <a:solidFill>
                  <a:srgbClr val="FF0000"/>
                </a:solidFill>
                <a:latin typeface="Times New Roman" charset="0"/>
              </a:rPr>
            </a:br>
            <a:r>
              <a:rPr lang="es-PR" altLang="x-none" sz="3200"/>
              <a:t> </a:t>
            </a:r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Semifinal de Juegos Panamericanos</a:t>
            </a:r>
            <a:r>
              <a:rPr lang="en-US" altLang="x-none" sz="3200"/>
              <a:t/>
            </a:r>
            <a:br>
              <a:rPr lang="en-US" altLang="x-none" sz="3200"/>
            </a:br>
            <a:endParaRPr lang="en-GB" altLang="x-none" sz="32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2286000"/>
            <a:ext cx="6172200" cy="1066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en-US" altLang="x-none" sz="5400" b="1" i="1">
                <a:latin typeface="Times New Roman" charset="0"/>
              </a:rPr>
              <a:t>EE.UU. </a:t>
            </a:r>
            <a:r>
              <a:rPr lang="en-US" altLang="x-none" b="1" i="1">
                <a:latin typeface="Times New Roman" charset="0"/>
              </a:rPr>
              <a:t>v.</a:t>
            </a:r>
            <a:r>
              <a:rPr lang="en-US" altLang="x-none" sz="5400" b="1" i="1">
                <a:latin typeface="Times New Roman" charset="0"/>
              </a:rPr>
              <a:t> Brasil</a:t>
            </a:r>
            <a:endParaRPr lang="en-US" altLang="x-none" b="1" i="1">
              <a:latin typeface="Times New Roman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09575" y="3276600"/>
          <a:ext cx="2638425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Photo Editor Photo" r:id="rId3" imgW="8573697" imgH="4648849" progId="MSPhotoEd.3">
                  <p:embed/>
                </p:oleObj>
              </mc:Choice>
              <mc:Fallback>
                <p:oleObj name="Photo Editor Photo" r:id="rId3" imgW="8573697" imgH="4648849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3276600"/>
                        <a:ext cx="2638425" cy="154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76600"/>
            <a:ext cx="2209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228600" y="4953000"/>
            <a:ext cx="662940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>
                <a:latin typeface="Times New Roman" charset="0"/>
              </a:rPr>
              <a:t>Se juega mitad de la cancha con tiros libres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1800" b="1">
                <a:latin typeface="Times New Roman" charset="0"/>
              </a:rPr>
              <a:t>Tamaño del equipo: </a:t>
            </a:r>
            <a:r>
              <a:rPr lang="en-US" altLang="x-none" sz="1800" b="1">
                <a:latin typeface="Times New Roman" charset="0"/>
              </a:rPr>
              <a:t>3 v 3 / 4 v 4 / 5 v 5 </a:t>
            </a:r>
            <a:r>
              <a:rPr lang="es-PR" altLang="x-none" sz="1600" b="1" i="1">
                <a:latin typeface="Times New Roman" charset="0"/>
              </a:rPr>
              <a:t>(Determinado por maestro/a)</a:t>
            </a:r>
            <a:r>
              <a:rPr lang="es-PR" altLang="x-none" sz="16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(Dos </a:t>
            </a:r>
            <a:r>
              <a:rPr lang="es-PR" altLang="x-none" sz="1800" b="1">
                <a:latin typeface="Times New Roman" charset="0"/>
              </a:rPr>
              <a:t>árbitros</a:t>
            </a:r>
            <a:r>
              <a:rPr lang="en-US" altLang="x-none" sz="1800" b="1" i="1">
                <a:latin typeface="Times New Roman" charset="0"/>
              </a:rPr>
              <a:t>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Tiempo Restante:	   3:00 </a:t>
            </a:r>
            <a:r>
              <a:rPr lang="en-US" altLang="x-none" sz="1800" i="1">
                <a:latin typeface="Times New Roman" charset="0"/>
              </a:rPr>
              <a:t>(</a:t>
            </a:r>
            <a:r>
              <a:rPr lang="es-PR" altLang="x-none" sz="1800">
                <a:latin typeface="Times New Roman" charset="0"/>
              </a:rPr>
              <a:t>¡Reloj corre continuamente!</a:t>
            </a:r>
            <a:r>
              <a:rPr lang="en-US" altLang="x-none" sz="1800">
                <a:latin typeface="Times New Roman" charset="0"/>
              </a:rPr>
              <a:t>)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Puntuación</a:t>
            </a:r>
            <a:r>
              <a:rPr lang="en-US" altLang="x-none" sz="1800" b="1">
                <a:latin typeface="Times New Roman" charset="0"/>
              </a:rPr>
              <a:t>:	   78 – 72 a favor de Brasil.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Faltas:		   2 jugadores de EE.UU. tienen  4 faltas.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	   1 jugador de Brasil tiene 3 faltas.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52400" y="5943600"/>
            <a:ext cx="6553200" cy="1981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822325" y="8001000"/>
            <a:ext cx="5213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Jueguen el mejor de los 3 finales.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este oponente? </a:t>
            </a:r>
            <a:endParaRPr lang="en-US" altLang="x-none" sz="1600"/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2534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espacio o </a:t>
            </a:r>
            <a:r>
              <a:rPr lang="es-PR" altLang="x-none" sz="1600" dirty="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22535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 ¿Ajustes? </a:t>
            </a:r>
          </a:p>
          <a:p>
            <a:pPr eaLnBrk="1" hangingPunct="1"/>
            <a:r>
              <a:rPr lang="es-PR" altLang="x-none" sz="1600"/>
              <a:t>    ¿Creando oportunidades de tiro?  ¿Escaneo de la cancha? </a:t>
            </a:r>
          </a:p>
          <a:p>
            <a:pPr eaLnBrk="1" hangingPunct="1"/>
            <a:r>
              <a:rPr lang="es-PR" altLang="x-none" sz="1600"/>
              <a:t>    ¿Creando espacio? (ej., movimiento en falso, pase y corra). </a:t>
            </a:r>
            <a:endParaRPr lang="en-US" altLang="x-none" sz="16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 ¿Cubra a un compañero? ¿Ajuste? ¿Cuán cerca puede estar para marcar a un oponente?  ¿Reinicios rápidos?  </a:t>
            </a:r>
            <a:endParaRPr lang="en-US" altLang="x-none" sz="1600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52400"/>
            <a:ext cx="6172200" cy="1295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28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2800" b="1" i="1">
                <a:solidFill>
                  <a:srgbClr val="FF0000"/>
                </a:solidFill>
                <a:latin typeface="Times New Roman" charset="0"/>
              </a:rPr>
              <a:t>- </a:t>
            </a:r>
            <a:r>
              <a:rPr lang="es-PR" altLang="x-none" sz="2800" b="1" i="1">
                <a:solidFill>
                  <a:srgbClr val="FF0000"/>
                </a:solidFill>
                <a:latin typeface="Times New Roman" charset="0"/>
              </a:rPr>
              <a:t>Campeonato de baloncesto de la WNBA</a:t>
            </a:r>
            <a:r>
              <a:rPr lang="en-US" altLang="x-none" sz="3200"/>
              <a:t/>
            </a:r>
            <a:br>
              <a:rPr lang="en-US" altLang="x-none" sz="3200"/>
            </a:br>
            <a:endParaRPr lang="en-GB" altLang="x-none" sz="4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600200"/>
            <a:ext cx="6172200" cy="533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b="1" i="1">
                <a:latin typeface="Times New Roman" charset="0"/>
              </a:rPr>
              <a:t>L.A. Sparks vs. S.A. Silver Stars</a:t>
            </a:r>
            <a:endParaRPr lang="en-US" altLang="x-none" sz="700" b="1" i="1">
              <a:latin typeface="Times New Roman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33363" y="4495800"/>
            <a:ext cx="6477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>
                <a:latin typeface="Times New Roman" charset="0"/>
              </a:rPr>
              <a:t>Se juega mitad de la cancha con tiros libres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1800" b="1">
                <a:latin typeface="Times New Roman" charset="0"/>
              </a:rPr>
              <a:t>Tamaño del equipo: </a:t>
            </a:r>
            <a:r>
              <a:rPr lang="en-US" altLang="x-none" sz="1800" b="1">
                <a:latin typeface="Times New Roman" charset="0"/>
              </a:rPr>
              <a:t>3 v 3; 4 v 4 </a:t>
            </a:r>
            <a:r>
              <a:rPr lang="es-PR" altLang="x-none" sz="1800" b="1" i="1">
                <a:latin typeface="Times New Roman" charset="0"/>
              </a:rPr>
              <a:t>(Determinado por maestro/a)</a:t>
            </a:r>
            <a:r>
              <a:rPr lang="es-PR" altLang="x-none" sz="1800" b="1">
                <a:latin typeface="Times New Roman" charset="0"/>
              </a:rPr>
              <a:t> 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Con dos </a:t>
            </a:r>
            <a:r>
              <a:rPr lang="es-PR" altLang="x-none" sz="1800" b="1">
                <a:latin typeface="Times New Roman" charset="0"/>
              </a:rPr>
              <a:t>árbitros</a:t>
            </a:r>
            <a:endParaRPr lang="en-US" altLang="x-none" sz="1800" b="1" i="1">
              <a:latin typeface="Times New Roman" charset="0"/>
            </a:endParaRPr>
          </a:p>
          <a:p>
            <a:pPr eaLnBrk="1" hangingPunct="1"/>
            <a:endParaRPr lang="en-US" altLang="x-none" sz="1200" b="1" i="1">
              <a:latin typeface="Times New Roman" charset="0"/>
            </a:endParaRP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Tiempo Restante: 	 3:00 </a:t>
            </a:r>
            <a:r>
              <a:rPr lang="en-US" altLang="x-none" sz="1600" i="1">
                <a:latin typeface="Times New Roman" charset="0"/>
              </a:rPr>
              <a:t>(</a:t>
            </a:r>
            <a:r>
              <a:rPr lang="es-PR" altLang="x-none" sz="1600">
                <a:latin typeface="Times New Roman" charset="0"/>
              </a:rPr>
              <a:t>¡Reloj corre continuamente!</a:t>
            </a:r>
            <a:r>
              <a:rPr lang="en-US" altLang="x-none" sz="1600">
                <a:latin typeface="Times New Roman" charset="0"/>
              </a:rPr>
              <a:t>).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Puntaje:  		Silver Stars delante por 8</a:t>
            </a:r>
          </a:p>
          <a:p>
            <a:pPr eaLnBrk="1" hangingPunct="1"/>
            <a:r>
              <a:rPr lang="es-PR" altLang="x-none" sz="1600" b="1">
                <a:latin typeface="Times New Roman" charset="0"/>
              </a:rPr>
              <a:t>Situación</a:t>
            </a:r>
            <a:r>
              <a:rPr lang="en-US" altLang="x-none" sz="1600" b="1">
                <a:latin typeface="Times New Roman" charset="0"/>
              </a:rPr>
              <a:t>: 	Sparks tiene la pelota. Ambos equipos tienen 2  		jugadores 4 faltas. Cada equipo tiene un TO de 20s.            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Faltas: 		 Cualquier falta = 2 tiros libres			                   para el oponente.</a:t>
            </a:r>
            <a:endParaRPr lang="en-GB" altLang="x-none" sz="1600" b="1">
              <a:latin typeface="Times New Roman" charset="0"/>
            </a:endParaRPr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152400" y="5626100"/>
            <a:ext cx="6553200" cy="21463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812800" y="7739063"/>
            <a:ext cx="523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>
                <a:latin typeface="Times New Roman" charset="0"/>
              </a:rPr>
              <a:t>Juegue los mejores 3 de 5 finales.</a:t>
            </a:r>
            <a:endParaRPr lang="en-US" altLang="x-none" sz="2800" b="1">
              <a:latin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0313" y="23114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3114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este oponente? </a:t>
            </a:r>
            <a:endParaRPr lang="en-US" altLang="x-none" sz="1600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4582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/>
              <a:t>     espacio o </a:t>
            </a:r>
            <a:r>
              <a:rPr lang="es-PR" altLang="x-none" sz="160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 ¿Ajustes? </a:t>
            </a:r>
          </a:p>
          <a:p>
            <a:pPr eaLnBrk="1" hangingPunct="1"/>
            <a:r>
              <a:rPr lang="es-PR" altLang="x-none" sz="1600"/>
              <a:t>    ¿Creando oportunidades de tiro?  ¿Escaneo de la cancha? </a:t>
            </a:r>
          </a:p>
          <a:p>
            <a:pPr eaLnBrk="1" hangingPunct="1"/>
            <a:r>
              <a:rPr lang="es-PR" altLang="x-none" sz="1600"/>
              <a:t>    ¿Creando espacio? (ej., movimiento en falso, pase y corra). </a:t>
            </a:r>
            <a:endParaRPr lang="en-US" altLang="x-none" sz="16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 ¿Cubra a un compañero? ¿Ajuste? ¿Cuán cerca puede estar para marcar a un oponente?  ¿Reinicios rápidos?  </a:t>
            </a:r>
            <a:endParaRPr lang="en-US" altLang="x-none" sz="1600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 este oponente? </a:t>
            </a:r>
            <a:endParaRPr lang="en-US" altLang="x-none" sz="1600"/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4342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espacio o </a:t>
            </a:r>
            <a:r>
              <a:rPr lang="es-PR" altLang="x-none" sz="1600" dirty="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/>
              <a:t>¿Qué movidas tácticas pueden ser críticas? </a:t>
            </a:r>
            <a:endParaRPr lang="en-US" altLang="x-none" sz="2100" dirty="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dirty="0"/>
              <a:t>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dirty="0"/>
              <a:t> – </a:t>
            </a:r>
            <a:r>
              <a:rPr lang="es-PR" altLang="x-none" sz="1600" dirty="0"/>
              <a:t>¿Toma de decisiones? ¿Apoyo?  ¿Ajustes? </a:t>
            </a:r>
          </a:p>
          <a:p>
            <a:pPr eaLnBrk="1" hangingPunct="1"/>
            <a:r>
              <a:rPr lang="es-PR" altLang="x-none" sz="1600" dirty="0"/>
              <a:t>    ¿Creando oportunidades de tiro?  ¿Escaneo de la cancha? </a:t>
            </a:r>
          </a:p>
          <a:p>
            <a:pPr eaLnBrk="1" hangingPunct="1"/>
            <a:r>
              <a:rPr lang="es-PR" altLang="x-none" sz="1600" dirty="0"/>
              <a:t>    ¿Creando espacio? (ej., movimiento en falso, pase y corra). </a:t>
            </a:r>
            <a:endParaRPr lang="en-US" altLang="x-none" sz="1600" dirty="0"/>
          </a:p>
          <a:p>
            <a:pPr eaLnBrk="1" hangingPunct="1">
              <a:buFont typeface="Wingdings" charset="2"/>
              <a:buNone/>
            </a:pPr>
            <a:endParaRPr lang="en-US" altLang="x-none" sz="1000" dirty="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 dirty="0"/>
              <a:t>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/>
              <a:t> – </a:t>
            </a:r>
            <a:r>
              <a:rPr lang="es-PR" altLang="x-none" sz="1600" dirty="0"/>
              <a:t>¿Toma de decisiones?  ¿Cubra a un compañero? ¿Ajuste? ¿Cuán cerca puede estar para marcar a un oponente?  ¿Reinicios rápidos?  </a:t>
            </a:r>
            <a:endParaRPr lang="en-US" altLang="x-none" sz="1600" dirty="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r>
              <a:rPr lang="es-PR" altLang="x-none" sz="3200"/>
              <a:t> </a:t>
            </a:r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Baloncesto Femenino- Fase final </a:t>
            </a:r>
            <a:r>
              <a:rPr lang="en-US" altLang="x-none" sz="3200"/>
              <a:t/>
            </a:r>
            <a:br>
              <a:rPr lang="en-US" altLang="x-none" sz="3200"/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397000"/>
            <a:ext cx="6172200" cy="508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3600" b="1" i="1">
                <a:latin typeface="Times New Roman" charset="0"/>
              </a:rPr>
              <a:t>Tennessee </a:t>
            </a:r>
            <a:r>
              <a:rPr lang="en-US" altLang="x-none" sz="2000" b="1" i="1">
                <a:latin typeface="Times New Roman" charset="0"/>
              </a:rPr>
              <a:t>vs.</a:t>
            </a:r>
            <a:r>
              <a:rPr lang="en-US" altLang="x-none" sz="3600" b="1" i="1">
                <a:latin typeface="Times New Roman" charset="0"/>
              </a:rPr>
              <a:t> Connecticut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36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3600" b="1" i="1">
              <a:latin typeface="Times New Roman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04800" y="4114800"/>
            <a:ext cx="6553200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 err="1">
                <a:latin typeface="Times New Roman" charset="0"/>
              </a:rPr>
              <a:t>Reglas</a:t>
            </a:r>
            <a:r>
              <a:rPr lang="en-US" altLang="x-none" sz="2800" b="1" i="1" dirty="0">
                <a:latin typeface="Times New Roman" charset="0"/>
              </a:rPr>
              <a:t>:</a:t>
            </a:r>
          </a:p>
          <a:p>
            <a:pPr eaLnBrk="1" hangingPunct="1"/>
            <a:r>
              <a:rPr lang="es-PR" altLang="x-none" sz="1800" b="1" dirty="0">
                <a:latin typeface="Times New Roman" charset="0"/>
              </a:rPr>
              <a:t>Jueguen mitad de la cancha con tiros libres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s-PR" altLang="x-none" sz="1800" b="1" dirty="0">
                <a:latin typeface="Times New Roman" charset="0"/>
              </a:rPr>
              <a:t>Tamaño del equipo</a:t>
            </a:r>
            <a:r>
              <a:rPr lang="en-US" altLang="x-none" sz="1800" b="1" dirty="0">
                <a:latin typeface="Times New Roman" charset="0"/>
              </a:rPr>
              <a:t>: 2 v 2; 3 v 3; o 4 v 4 </a:t>
            </a:r>
            <a:r>
              <a:rPr lang="es-PR" altLang="x-none" sz="1400" b="1" i="1" dirty="0">
                <a:latin typeface="Times New Roman" charset="0"/>
              </a:rPr>
              <a:t>(Determinado por maestro/a)</a:t>
            </a:r>
            <a:r>
              <a:rPr lang="es-PR" altLang="x-none" sz="1400" b="1" dirty="0">
                <a:latin typeface="Times New Roman" charset="0"/>
              </a:rPr>
              <a:t> </a:t>
            </a:r>
            <a:endParaRPr lang="en-US" altLang="x-none" sz="1400" b="1" dirty="0">
              <a:latin typeface="Times New Roman" charset="0"/>
            </a:endParaRPr>
          </a:p>
          <a:p>
            <a:pPr algn="ctr" eaLnBrk="1" hangingPunct="1"/>
            <a:r>
              <a:rPr lang="en-US" altLang="x-none" sz="1800" b="1" i="1" dirty="0">
                <a:latin typeface="Times New Roman" charset="0"/>
              </a:rPr>
              <a:t>(Dos </a:t>
            </a:r>
            <a:r>
              <a:rPr lang="es-PR" altLang="x-none" sz="1800" b="1" dirty="0">
                <a:latin typeface="Times New Roman" charset="0"/>
              </a:rPr>
              <a:t>árbitros</a:t>
            </a:r>
            <a:r>
              <a:rPr lang="en-US" altLang="x-none" sz="1800" b="1" i="1" dirty="0">
                <a:latin typeface="Times New Roman" charset="0"/>
              </a:rPr>
              <a:t>)</a:t>
            </a:r>
          </a:p>
          <a:p>
            <a:pPr eaLnBrk="1" hangingPunct="1"/>
            <a:endParaRPr lang="en-US" altLang="x-none" sz="9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 err="1">
                <a:latin typeface="Times New Roman" charset="0"/>
              </a:rPr>
              <a:t>Estatus</a:t>
            </a:r>
            <a:r>
              <a:rPr lang="en-US" altLang="x-none" sz="2800" b="1" i="1" dirty="0">
                <a:latin typeface="Times New Roman" charset="0"/>
              </a:rPr>
              <a:t> del </a:t>
            </a:r>
            <a:r>
              <a:rPr lang="en-US" altLang="x-none" sz="2800" b="1" i="1" dirty="0" err="1">
                <a:latin typeface="Times New Roman" charset="0"/>
              </a:rPr>
              <a:t>Juego</a:t>
            </a:r>
            <a:r>
              <a:rPr lang="en-US" altLang="x-none" sz="2800" b="1" i="1" dirty="0">
                <a:latin typeface="Times New Roman" charset="0"/>
              </a:rPr>
              <a:t>:</a:t>
            </a:r>
          </a:p>
          <a:p>
            <a:pPr eaLnBrk="1" hangingPunct="1"/>
            <a:r>
              <a:rPr lang="en-US" altLang="x-none" sz="1800" b="1" dirty="0" err="1">
                <a:latin typeface="Times New Roman" charset="0"/>
              </a:rPr>
              <a:t>Tiempo</a:t>
            </a:r>
            <a:r>
              <a:rPr lang="en-US" altLang="x-none" sz="1800" b="1" dirty="0">
                <a:latin typeface="Times New Roman" charset="0"/>
              </a:rPr>
              <a:t> Restante:  3:00 </a:t>
            </a:r>
            <a:r>
              <a:rPr lang="en-US" altLang="x-none" sz="1800" i="1" dirty="0">
                <a:latin typeface="Times New Roman" charset="0"/>
              </a:rPr>
              <a:t>(</a:t>
            </a:r>
            <a:r>
              <a:rPr lang="es-PR" altLang="x-none" sz="1800" dirty="0">
                <a:latin typeface="Times New Roman" charset="0"/>
              </a:rPr>
              <a:t>¡Reloj corre continuamente!</a:t>
            </a:r>
            <a:r>
              <a:rPr lang="en-US" altLang="x-none" sz="1800" dirty="0">
                <a:latin typeface="Times New Roman" charset="0"/>
              </a:rPr>
              <a:t>)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1800" b="1" dirty="0" err="1">
                <a:latin typeface="Times New Roman" charset="0"/>
              </a:rPr>
              <a:t>Puntaje</a:t>
            </a:r>
            <a:r>
              <a:rPr lang="en-US" altLang="x-none" sz="1800" b="1" dirty="0">
                <a:latin typeface="Times New Roman" charset="0"/>
              </a:rPr>
              <a:t>:  	Connecticut a la </a:t>
            </a:r>
            <a:r>
              <a:rPr lang="en-US" altLang="x-none" sz="1800" b="1" dirty="0" err="1">
                <a:latin typeface="Times New Roman" charset="0"/>
              </a:rPr>
              <a:t>delantera</a:t>
            </a:r>
            <a:r>
              <a:rPr lang="en-US" altLang="x-none" sz="1800" b="1" dirty="0">
                <a:latin typeface="Times New Roman" charset="0"/>
              </a:rPr>
              <a:t> </a:t>
            </a:r>
            <a:r>
              <a:rPr lang="en-US" altLang="x-none" sz="1800" b="1" dirty="0" err="1">
                <a:latin typeface="Times New Roman" charset="0"/>
              </a:rPr>
              <a:t>por</a:t>
            </a:r>
            <a:r>
              <a:rPr lang="en-US" altLang="x-none" sz="1800" b="1" dirty="0">
                <a:latin typeface="Times New Roman" charset="0"/>
              </a:rPr>
              <a:t> 4 (56 – 52).</a:t>
            </a:r>
          </a:p>
          <a:p>
            <a:pPr eaLnBrk="1" hangingPunct="1"/>
            <a:r>
              <a:rPr lang="en-US" altLang="x-none" sz="1800" b="1" dirty="0" err="1">
                <a:latin typeface="Times New Roman" charset="0"/>
              </a:rPr>
              <a:t>Faltas</a:t>
            </a:r>
            <a:r>
              <a:rPr lang="en-US" altLang="x-none" sz="1800" b="1" dirty="0">
                <a:latin typeface="Times New Roman" charset="0"/>
              </a:rPr>
              <a:t>:		Dos </a:t>
            </a:r>
            <a:r>
              <a:rPr lang="en-US" altLang="x-none" sz="1800" b="1" dirty="0" err="1">
                <a:latin typeface="Times New Roman" charset="0"/>
              </a:rPr>
              <a:t>jugadores</a:t>
            </a:r>
            <a:r>
              <a:rPr lang="en-US" altLang="x-none" sz="1800" b="1" dirty="0">
                <a:latin typeface="Times New Roman" charset="0"/>
              </a:rPr>
              <a:t> </a:t>
            </a:r>
            <a:r>
              <a:rPr lang="en-US" altLang="x-none" sz="1800" b="1">
                <a:latin typeface="Times New Roman" charset="0"/>
              </a:rPr>
              <a:t>de </a:t>
            </a:r>
            <a:r>
              <a:rPr lang="en-US" altLang="x-none" sz="1800" b="1" smtClean="0">
                <a:latin typeface="Times New Roman" charset="0"/>
              </a:rPr>
              <a:t>Conn. tienen</a:t>
            </a:r>
            <a:r>
              <a:rPr lang="en-US" altLang="x-none" sz="1800" b="1" dirty="0" smtClean="0">
                <a:latin typeface="Times New Roman" charset="0"/>
              </a:rPr>
              <a:t> </a:t>
            </a:r>
            <a:r>
              <a:rPr lang="en-US" altLang="x-none" sz="1800" b="1" dirty="0">
                <a:latin typeface="Times New Roman" charset="0"/>
              </a:rPr>
              <a:t>4 </a:t>
            </a:r>
            <a:r>
              <a:rPr lang="en-US" altLang="x-none" sz="1800" b="1" dirty="0" err="1">
                <a:latin typeface="Times New Roman" charset="0"/>
              </a:rPr>
              <a:t>faltas</a:t>
            </a:r>
            <a:r>
              <a:rPr lang="en-US" altLang="x-none" sz="1800" b="1" dirty="0">
                <a:latin typeface="Times New Roman" charset="0"/>
              </a:rPr>
              <a:t> c/u.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	Dos </a:t>
            </a:r>
            <a:r>
              <a:rPr lang="en-US" altLang="x-none" sz="1800" b="1" dirty="0" err="1">
                <a:latin typeface="Times New Roman" charset="0"/>
              </a:rPr>
              <a:t>jugadores</a:t>
            </a:r>
            <a:r>
              <a:rPr lang="en-US" altLang="x-none" sz="1800" b="1" dirty="0">
                <a:latin typeface="Times New Roman" charset="0"/>
              </a:rPr>
              <a:t> de Tenn. </a:t>
            </a:r>
            <a:r>
              <a:rPr lang="en-US" altLang="x-none" sz="1800" b="1" dirty="0" err="1">
                <a:latin typeface="Times New Roman" charset="0"/>
              </a:rPr>
              <a:t>tienen</a:t>
            </a:r>
            <a:r>
              <a:rPr lang="en-US" altLang="x-none" sz="1800" b="1" dirty="0">
                <a:latin typeface="Times New Roman" charset="0"/>
              </a:rPr>
              <a:t> 3 </a:t>
            </a:r>
            <a:r>
              <a:rPr lang="en-US" altLang="x-none" sz="1800" b="1" dirty="0" err="1">
                <a:latin typeface="Times New Roman" charset="0"/>
              </a:rPr>
              <a:t>faltas</a:t>
            </a:r>
            <a:r>
              <a:rPr lang="en-US" altLang="x-none" sz="1800" b="1" dirty="0">
                <a:latin typeface="Times New Roman" charset="0"/>
              </a:rPr>
              <a:t> c/u.</a:t>
            </a:r>
            <a:endParaRPr lang="en-GB" altLang="x-none" sz="1800" b="1" dirty="0">
              <a:latin typeface="Times New Roman" charset="0"/>
            </a:endParaRP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152400" y="437515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0" y="7669213"/>
            <a:ext cx="685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000" b="1">
                <a:latin typeface="Times New Roman" charset="0"/>
              </a:rPr>
              <a:t>Si el tiempo lo permite, jueguen el mejor de los tres finales.</a:t>
            </a:r>
            <a:endParaRPr lang="en-US" altLang="x-none" sz="2000" b="1">
              <a:latin typeface="Times New Roman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303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7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este oponente? </a:t>
            </a:r>
            <a:endParaRPr lang="en-US" altLang="x-none" sz="1600"/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6390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espacio o </a:t>
            </a:r>
            <a:r>
              <a:rPr lang="es-PR" altLang="x-none" sz="1600" dirty="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 ¿Ajustes? </a:t>
            </a:r>
          </a:p>
          <a:p>
            <a:pPr eaLnBrk="1" hangingPunct="1"/>
            <a:r>
              <a:rPr lang="es-PR" altLang="x-none" sz="1600"/>
              <a:t>    ¿Creando oportunidades de tiro?  ¿Escaneo de la cancha? </a:t>
            </a:r>
          </a:p>
          <a:p>
            <a:pPr eaLnBrk="1" hangingPunct="1"/>
            <a:r>
              <a:rPr lang="es-PR" altLang="x-none" sz="1600"/>
              <a:t>    ¿Creando espacio? (ej., movimiento en falso, pase y corra). </a:t>
            </a:r>
            <a:endParaRPr lang="en-US" altLang="x-none" sz="16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 ¿Cubra a un compañero? ¿Ajuste? ¿Cuán cerca puede estar para marcar a un oponente?  ¿Reinicios rápidos?  </a:t>
            </a:r>
            <a:endParaRPr lang="en-US" altLang="x-none" sz="1600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76213"/>
            <a:ext cx="6172200" cy="1233487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r>
              <a:rPr lang="es-PR" altLang="x-none" sz="3200"/>
              <a:t> </a:t>
            </a:r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Baloncesto Femenino- Fase final</a:t>
            </a:r>
            <a:endParaRPr lang="en-GB" altLang="x-none" sz="4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524000"/>
            <a:ext cx="6172200" cy="8382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4000" b="1" i="1">
                <a:latin typeface="Times New Roman" charset="0"/>
              </a:rPr>
              <a:t>UCLA </a:t>
            </a:r>
            <a:r>
              <a:rPr lang="en-US" altLang="x-none" b="1" i="1">
                <a:latin typeface="Times New Roman" charset="0"/>
              </a:rPr>
              <a:t>v.</a:t>
            </a:r>
            <a:r>
              <a:rPr lang="en-US" altLang="x-none" sz="4000" b="1" i="1">
                <a:latin typeface="Times New Roman" charset="0"/>
              </a:rPr>
              <a:t> N. Carolina</a:t>
            </a: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900" b="1" i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4572000"/>
            <a:ext cx="62484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>
                <a:latin typeface="Times New Roman" charset="0"/>
              </a:rPr>
              <a:t>Se juega mitad de la cancha con tiros libres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1800" b="1">
                <a:latin typeface="Times New Roman" charset="0"/>
              </a:rPr>
              <a:t>Tamaño del equipo: </a:t>
            </a:r>
            <a:r>
              <a:rPr lang="en-US" altLang="x-none" sz="1800" b="1">
                <a:latin typeface="Times New Roman" charset="0"/>
              </a:rPr>
              <a:t>3 v 3; 4 v 4 </a:t>
            </a:r>
            <a:r>
              <a:rPr lang="es-PR" altLang="x-none" sz="1800" b="1" i="1">
                <a:latin typeface="Times New Roman" charset="0"/>
              </a:rPr>
              <a:t>(Determinado por maestro/a)</a:t>
            </a:r>
            <a:r>
              <a:rPr lang="es-PR" altLang="x-none" sz="1800" b="1">
                <a:latin typeface="Times New Roman" charset="0"/>
              </a:rPr>
              <a:t> 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Con dos </a:t>
            </a:r>
            <a:r>
              <a:rPr lang="es-PR" altLang="x-none" sz="1800" b="1">
                <a:latin typeface="Times New Roman" charset="0"/>
              </a:rPr>
              <a:t>árbitros</a:t>
            </a:r>
            <a:endParaRPr lang="en-US" altLang="x-none" sz="1800" b="1" i="1">
              <a:latin typeface="Times New Roman" charset="0"/>
            </a:endParaRPr>
          </a:p>
          <a:p>
            <a:pPr eaLnBrk="1" hangingPunct="1"/>
            <a:endParaRPr lang="en-US" altLang="x-none" sz="9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Tiempo Restante: 		</a:t>
            </a:r>
            <a:r>
              <a:rPr lang="en-US" altLang="x-none" sz="1600" b="1">
                <a:latin typeface="Times New Roman" charset="0"/>
              </a:rPr>
              <a:t>1:30</a:t>
            </a:r>
            <a:r>
              <a:rPr lang="en-US" altLang="x-none" sz="1800" b="1">
                <a:latin typeface="Times New Roman" charset="0"/>
              </a:rPr>
              <a:t> </a:t>
            </a:r>
            <a:r>
              <a:rPr lang="en-US" altLang="x-none" sz="1800" i="1">
                <a:latin typeface="Times New Roman" charset="0"/>
              </a:rPr>
              <a:t>(</a:t>
            </a:r>
            <a:r>
              <a:rPr lang="es-PR" altLang="x-none" sz="1800">
                <a:latin typeface="Times New Roman" charset="0"/>
              </a:rPr>
              <a:t>¡Reloj corre continuamente!</a:t>
            </a:r>
            <a:r>
              <a:rPr lang="en-US" altLang="x-none" sz="1800">
                <a:latin typeface="Times New Roman" charset="0"/>
              </a:rPr>
              <a:t>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Puntaje:  		</a:t>
            </a:r>
            <a:r>
              <a:rPr lang="en-US" altLang="x-none" sz="1600" b="1">
                <a:latin typeface="Times New Roman" charset="0"/>
              </a:rPr>
              <a:t>UCLA delante por 3;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                                            </a:t>
            </a:r>
            <a:r>
              <a:rPr lang="en-US" altLang="x-none" sz="1600" b="1">
                <a:latin typeface="Times New Roman" charset="0"/>
              </a:rPr>
              <a:t>NC no tiene la pelota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Faltas: 			</a:t>
            </a:r>
            <a:r>
              <a:rPr lang="en-US" altLang="x-none" sz="1600" b="1">
                <a:latin typeface="Times New Roman" charset="0"/>
              </a:rPr>
              <a:t>Dos jugadores de UCLA tiene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                                                faltas.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                                                       Un jugador de NC tiene 3 faltas.</a:t>
            </a:r>
            <a:endParaRPr lang="en-GB" altLang="x-none" sz="1600" b="1">
              <a:latin typeface="Times New Roman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2400" y="5562600"/>
            <a:ext cx="6553200" cy="20955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1" name="TextBox 10"/>
          <p:cNvSpPr txBox="1"/>
          <p:nvPr/>
        </p:nvSpPr>
        <p:spPr>
          <a:xfrm>
            <a:off x="12303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812800" y="7739063"/>
            <a:ext cx="523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>
                <a:latin typeface="Times New Roman" charset="0"/>
              </a:rPr>
              <a:t>Juegue los mejores 3 de 5 finales.</a:t>
            </a:r>
            <a:endParaRPr lang="en-US" altLang="x-none" sz="2800" b="1">
              <a:latin typeface="Times New Roman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este oponente? </a:t>
            </a:r>
            <a:endParaRPr lang="en-US" altLang="x-none" sz="1600"/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18438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espacio o </a:t>
            </a:r>
            <a:r>
              <a:rPr lang="es-PR" altLang="x-none" sz="1600" dirty="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 ¿Ajustes? </a:t>
            </a:r>
          </a:p>
          <a:p>
            <a:pPr eaLnBrk="1" hangingPunct="1"/>
            <a:r>
              <a:rPr lang="es-PR" altLang="x-none" sz="1600"/>
              <a:t>    ¿Creando oportunidades de tiro?  ¿Escaneo de la cancha? </a:t>
            </a:r>
          </a:p>
          <a:p>
            <a:pPr eaLnBrk="1" hangingPunct="1"/>
            <a:r>
              <a:rPr lang="es-PR" altLang="x-none" sz="1600"/>
              <a:t>    ¿Creando espacio? (ej., movimiento en falso, pase y corra). </a:t>
            </a:r>
            <a:endParaRPr lang="en-US" altLang="x-none" sz="16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 ¿Cubra a un compañero? ¿Ajuste? ¿Cuán cerca puede estar para marcar a un oponente?  ¿Reinicios rápidos?  </a:t>
            </a:r>
            <a:endParaRPr lang="en-US" altLang="x-none" sz="1600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76200"/>
            <a:ext cx="6172200" cy="1524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6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6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600" b="1" i="1">
                <a:solidFill>
                  <a:srgbClr val="FF0000"/>
                </a:solidFill>
                <a:latin typeface="Times New Roman" charset="0"/>
              </a:rPr>
            </a:br>
            <a:r>
              <a:rPr lang="es-PR" altLang="x-none" sz="3600"/>
              <a:t> </a:t>
            </a:r>
            <a:r>
              <a:rPr lang="es-PR" altLang="x-none" sz="3600" b="1" i="1">
                <a:solidFill>
                  <a:srgbClr val="FF0000"/>
                </a:solidFill>
                <a:latin typeface="Times New Roman" charset="0"/>
              </a:rPr>
              <a:t>Baloncesto- Locura de Marzo</a:t>
            </a:r>
            <a:r>
              <a:rPr lang="en-US" altLang="x-none" sz="3600"/>
              <a:t/>
            </a:r>
            <a:br>
              <a:rPr lang="en-US" altLang="x-none" sz="3600"/>
            </a:br>
            <a:endParaRPr lang="en-GB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244600"/>
            <a:ext cx="6172200" cy="8382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4000" b="1" i="1">
                <a:latin typeface="Times New Roman" charset="0"/>
              </a:rPr>
              <a:t>Duke </a:t>
            </a:r>
            <a:r>
              <a:rPr lang="en-US" altLang="x-none" b="1" i="1">
                <a:latin typeface="Times New Roman" charset="0"/>
              </a:rPr>
              <a:t>v.</a:t>
            </a:r>
            <a:r>
              <a:rPr lang="en-US" altLang="x-none" sz="4000" b="1" i="1">
                <a:latin typeface="Times New Roman" charset="0"/>
              </a:rPr>
              <a:t> Kentucky</a:t>
            </a: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900" b="1" i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1000" y="4495800"/>
            <a:ext cx="609600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>
                <a:latin typeface="Times New Roman" charset="0"/>
              </a:rPr>
              <a:t>Se juega mitad de la cancha con tiros libres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1800" b="1">
                <a:latin typeface="Times New Roman" charset="0"/>
              </a:rPr>
              <a:t>Tamaño del equipo: </a:t>
            </a:r>
            <a:r>
              <a:rPr lang="en-US" altLang="x-none" sz="1800" b="1">
                <a:latin typeface="Times New Roman" charset="0"/>
              </a:rPr>
              <a:t>3 v 3; 4 v 4 </a:t>
            </a:r>
            <a:r>
              <a:rPr lang="es-PR" altLang="x-none" sz="1800" b="1" i="1">
                <a:latin typeface="Times New Roman" charset="0"/>
              </a:rPr>
              <a:t>(Determinado por maestro/a)</a:t>
            </a:r>
            <a:r>
              <a:rPr lang="es-PR" altLang="x-none" sz="1800" b="1">
                <a:latin typeface="Times New Roman" charset="0"/>
              </a:rPr>
              <a:t> 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Con dos </a:t>
            </a:r>
            <a:r>
              <a:rPr lang="es-PR" altLang="x-none" sz="1800" b="1">
                <a:latin typeface="Times New Roman" charset="0"/>
              </a:rPr>
              <a:t>árbitros</a:t>
            </a:r>
            <a:endParaRPr lang="en-US" altLang="x-none" sz="1800" b="1" i="1">
              <a:latin typeface="Times New Roman" charset="0"/>
            </a:endParaRP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Tiempo Restante: 		2:00 </a:t>
            </a:r>
            <a:r>
              <a:rPr lang="en-US" altLang="x-none" sz="1600" i="1">
                <a:latin typeface="Times New Roman" charset="0"/>
              </a:rPr>
              <a:t>(</a:t>
            </a:r>
            <a:r>
              <a:rPr lang="es-PR" altLang="x-none" sz="1600">
                <a:latin typeface="Times New Roman" charset="0"/>
              </a:rPr>
              <a:t>¡Reloj corre continuamente!</a:t>
            </a:r>
            <a:r>
              <a:rPr lang="en-US" altLang="x-none" sz="1600">
                <a:latin typeface="Times New Roman" charset="0"/>
              </a:rPr>
              <a:t>)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Puntaje:  		Duke delante por 5; Kentucky  			tiene la pelota y 2 tiros  			                libres.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Faltas: 			Ambos equipos tienen 10 faltas.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152400" y="5626100"/>
            <a:ext cx="6553200" cy="1955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812800" y="7739063"/>
            <a:ext cx="523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>
                <a:latin typeface="Times New Roman" charset="0"/>
              </a:rPr>
              <a:t>Juegue los mejores 3 de 5 finales.</a:t>
            </a:r>
            <a:endParaRPr lang="en-US" altLang="x-none" sz="2800" b="1">
              <a:latin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03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2098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381000" y="609600"/>
            <a:ext cx="60198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Juego de </a:t>
            </a:r>
            <a:r>
              <a:rPr lang="es-PR" altLang="x-none" sz="2800" b="1" i="1">
                <a:latin typeface="Calibri" charset="0"/>
              </a:rPr>
              <a:t>Acción</a:t>
            </a:r>
            <a:r>
              <a:rPr lang="en-US" altLang="x-none" sz="2800" b="1" i="1">
                <a:latin typeface="Calibri" charset="0"/>
              </a:rPr>
              <a:t> Simulado-Baloncesto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 . . . 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632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>
                <a:latin typeface="Calibri" charset="0"/>
              </a:rPr>
              <a:t>Pregúntese: </a:t>
            </a:r>
            <a:endParaRPr lang="en-US" altLang="x-none" sz="21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/>
              <a:t>¿Cual será el plan de juego del oponente?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¿En que me debo enfocar? 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¿Cuáles son las fortalezas de mi oponente? ¿Cómo puedo</a:t>
            </a:r>
          </a:p>
          <a:p>
            <a:pPr eaLnBrk="1" hangingPunct="1"/>
            <a:r>
              <a:rPr lang="es-PR" altLang="x-none" sz="1600"/>
              <a:t>     limitar esas fortalezas? 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s-PR" altLang="x-none" sz="1600"/>
              <a:t>¿Qué le causa a nuestro equipo mayores dificultades? ¿Contra</a:t>
            </a:r>
          </a:p>
          <a:p>
            <a:pPr eaLnBrk="1" hangingPunct="1"/>
            <a:r>
              <a:rPr lang="es-PR" altLang="x-none" sz="1600"/>
              <a:t>     este oponente? </a:t>
            </a:r>
            <a:endParaRPr lang="en-US" altLang="x-none" sz="1600"/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3098800" y="92075"/>
            <a:ext cx="3657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Maestro / Entrenador del Equipo</a:t>
            </a:r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9240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 dirty="0">
                <a:latin typeface="Calibri" charset="0"/>
              </a:rPr>
              <a:t>¿Cuál es el plan de juego del equipo (estrategias)? </a:t>
            </a:r>
            <a:endParaRPr lang="en-US" altLang="x-none" sz="2100" b="1" i="1" dirty="0">
              <a:latin typeface="Calibri" charset="0"/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Ofensiva</a:t>
            </a:r>
            <a:r>
              <a:rPr lang="en-US" altLang="x-none" sz="1800" b="1" i="1" dirty="0">
                <a:solidFill>
                  <a:srgbClr val="000000"/>
                </a:solidFill>
              </a:rPr>
              <a:t> </a:t>
            </a:r>
            <a:r>
              <a:rPr lang="en-US" altLang="x-none" sz="1800" dirty="0">
                <a:solidFill>
                  <a:srgbClr val="000000"/>
                </a:solidFill>
              </a:rPr>
              <a:t>– </a:t>
            </a:r>
            <a:r>
              <a:rPr lang="es-PR" altLang="x-none" sz="1600" dirty="0"/>
              <a:t>¿Mantener posesión? ¿Jugadas de transición?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r>
              <a:rPr lang="en-US" altLang="x-none" sz="1600" dirty="0">
                <a:solidFill>
                  <a:srgbClr val="000000"/>
                </a:solidFill>
              </a:rPr>
              <a:t>      </a:t>
            </a:r>
            <a:r>
              <a:rPr lang="es-PR" altLang="x-none" sz="1600" dirty="0"/>
              <a:t>¿Creando espacio? ¿Creando oportunidades de tiro? </a:t>
            </a:r>
            <a:endParaRPr lang="en-US" altLang="x-none" sz="16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dirty="0">
                <a:solidFill>
                  <a:srgbClr val="000000"/>
                </a:solidFill>
              </a:rPr>
              <a:t>  </a:t>
            </a:r>
            <a:r>
              <a:rPr lang="en-US" altLang="x-none" sz="1800" b="1" i="1" dirty="0" err="1">
                <a:solidFill>
                  <a:srgbClr val="000000"/>
                </a:solidFill>
              </a:rPr>
              <a:t>Defensiva</a:t>
            </a:r>
            <a:r>
              <a:rPr lang="en-US" altLang="x-none" sz="1800" dirty="0">
                <a:solidFill>
                  <a:srgbClr val="000000"/>
                </a:solidFill>
              </a:rPr>
              <a:t> – </a:t>
            </a:r>
            <a:r>
              <a:rPr lang="es-PR" altLang="x-none" sz="1600" dirty="0"/>
              <a:t>¿Cómo obtener la posesión? ¿Cómo defender un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espacio o </a:t>
            </a:r>
            <a:r>
              <a:rPr lang="es-PR" altLang="x-none" sz="1600" dirty="0" smtClean="0"/>
              <a:t>jugador? </a:t>
            </a:r>
            <a:r>
              <a:rPr lang="es-PR" altLang="x-none" sz="1600" dirty="0"/>
              <a:t>¿Defensiva como equipo? ¿</a:t>
            </a:r>
            <a:r>
              <a:rPr lang="es-PR" altLang="x-none" sz="1600" dirty="0" err="1"/>
              <a:t>Busqueda</a:t>
            </a:r>
            <a:r>
              <a:rPr lang="es-PR" altLang="x-none" sz="1600" dirty="0"/>
              <a:t> de </a:t>
            </a:r>
          </a:p>
          <a:p>
            <a:pPr eaLnBrk="1" hangingPunct="1">
              <a:buClr>
                <a:srgbClr val="000000"/>
              </a:buClr>
            </a:pPr>
            <a:r>
              <a:rPr lang="es-PR" altLang="x-none" sz="1600" dirty="0"/>
              <a:t>     jugadores que no están siendo marcados? </a:t>
            </a:r>
            <a:endParaRPr lang="en-US" altLang="x-none" sz="1600" dirty="0">
              <a:solidFill>
                <a:srgbClr val="000000"/>
              </a:solidFill>
            </a:endParaRP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6324600" cy="2108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100" b="1" i="1"/>
              <a:t>¿Qué movidas tácticas pueden ser críticas? </a:t>
            </a:r>
            <a:endParaRPr lang="en-US" altLang="x-none" sz="21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Ofensiva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¿Apoyo?  ¿Ajustes? </a:t>
            </a:r>
          </a:p>
          <a:p>
            <a:pPr eaLnBrk="1" hangingPunct="1"/>
            <a:r>
              <a:rPr lang="es-PR" altLang="x-none" sz="1600"/>
              <a:t>    ¿Creando oportunidades de tiro?  ¿Escaneo de la cancha? </a:t>
            </a:r>
          </a:p>
          <a:p>
            <a:pPr eaLnBrk="1" hangingPunct="1"/>
            <a:r>
              <a:rPr lang="es-PR" altLang="x-none" sz="1600"/>
              <a:t>    ¿Creando espacio? (ej., movimiento en falso, pase y corra). </a:t>
            </a:r>
            <a:endParaRPr lang="en-US" altLang="x-none" sz="16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</a:t>
            </a:r>
            <a:r>
              <a:rPr lang="en-US" altLang="x-none" sz="1800" b="1" i="1">
                <a:solidFill>
                  <a:srgbClr val="000000"/>
                </a:solidFill>
              </a:rPr>
              <a:t>Defensiva</a:t>
            </a:r>
            <a:r>
              <a:rPr lang="en-US" altLang="x-none" sz="1800"/>
              <a:t> – </a:t>
            </a:r>
            <a:r>
              <a:rPr lang="es-PR" altLang="x-none" sz="1600"/>
              <a:t>¿Toma de decisiones?  ¿Cubra a un compañero? ¿Ajuste? ¿Cuán cerca puede estar para marcar a un oponente?  ¿Reinicios rápidos?  </a:t>
            </a:r>
            <a:endParaRPr lang="en-US" altLang="x-none" sz="1600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52400"/>
            <a:ext cx="6172200" cy="1295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24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24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2400" b="1" i="1">
                <a:solidFill>
                  <a:srgbClr val="FF0000"/>
                </a:solidFill>
                <a:latin typeface="Times New Roman" charset="0"/>
              </a:rPr>
            </a:br>
            <a:r>
              <a:rPr lang="es-PR" altLang="x-none" sz="2400"/>
              <a:t> </a:t>
            </a:r>
            <a:r>
              <a:rPr lang="es-PR" altLang="x-none" sz="2400" b="1" i="1">
                <a:solidFill>
                  <a:srgbClr val="FF0000"/>
                </a:solidFill>
                <a:latin typeface="Times New Roman" charset="0"/>
              </a:rPr>
              <a:t>Baloncesto- Campeonato de Conferencia de la NBA</a:t>
            </a:r>
            <a:r>
              <a:rPr lang="en-US" altLang="x-none" sz="2800"/>
              <a:t/>
            </a:r>
            <a:br>
              <a:rPr lang="en-US" altLang="x-none" sz="2800"/>
            </a:br>
            <a:endParaRPr lang="en-GB" altLang="x-none" sz="36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600200"/>
            <a:ext cx="6172200" cy="533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b="1" i="1">
                <a:latin typeface="Times New Roman" charset="0"/>
              </a:rPr>
              <a:t>Utah Jazz vs. Houston Rockets</a:t>
            </a:r>
            <a:endParaRPr lang="en-US" altLang="x-none" sz="700" b="1" i="1">
              <a:latin typeface="Times New Roman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1000" y="4572000"/>
            <a:ext cx="6096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>
                <a:latin typeface="Times New Roman" charset="0"/>
              </a:rPr>
              <a:t>Se juega mitad de la cancha con tiros libres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s-PR" altLang="x-none" sz="1800" b="1">
                <a:latin typeface="Times New Roman" charset="0"/>
              </a:rPr>
              <a:t>Tamaño del equipo: </a:t>
            </a:r>
            <a:r>
              <a:rPr lang="en-US" altLang="x-none" sz="1800" b="1">
                <a:latin typeface="Times New Roman" charset="0"/>
              </a:rPr>
              <a:t>3 v 3; 4 v 4 </a:t>
            </a:r>
            <a:r>
              <a:rPr lang="es-PR" altLang="x-none" sz="1800" b="1" i="1">
                <a:latin typeface="Times New Roman" charset="0"/>
              </a:rPr>
              <a:t>(Determinado por maestro/a)</a:t>
            </a:r>
            <a:r>
              <a:rPr lang="es-PR" altLang="x-none" sz="1800" b="1">
                <a:latin typeface="Times New Roman" charset="0"/>
              </a:rPr>
              <a:t> 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Con dos </a:t>
            </a:r>
            <a:r>
              <a:rPr lang="es-PR" altLang="x-none" sz="1800" b="1">
                <a:latin typeface="Times New Roman" charset="0"/>
              </a:rPr>
              <a:t>árbitros</a:t>
            </a:r>
            <a:endParaRPr lang="en-US" altLang="x-none" sz="1800" b="1" i="1">
              <a:latin typeface="Times New Roman" charset="0"/>
            </a:endParaRPr>
          </a:p>
          <a:p>
            <a:pPr eaLnBrk="1" hangingPunct="1"/>
            <a:endParaRPr lang="en-US" altLang="x-none" sz="1200" b="1" i="1">
              <a:latin typeface="Times New Roman" charset="0"/>
            </a:endParaRP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Tiempo Restante: 	 	1:45 </a:t>
            </a:r>
            <a:r>
              <a:rPr lang="en-US" altLang="x-none" sz="1600" i="1">
                <a:latin typeface="Times New Roman" charset="0"/>
              </a:rPr>
              <a:t>(</a:t>
            </a:r>
            <a:r>
              <a:rPr lang="es-PR" altLang="x-none" sz="1600">
                <a:latin typeface="Times New Roman" charset="0"/>
              </a:rPr>
              <a:t>¡Reloj corre continuamente!</a:t>
            </a:r>
            <a:r>
              <a:rPr lang="en-US" altLang="x-none" sz="1600">
                <a:latin typeface="Times New Roman" charset="0"/>
              </a:rPr>
              <a:t>)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Puntaje:  		Rockets a la delantera por 7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Situación</a:t>
            </a:r>
            <a:r>
              <a:rPr lang="en-US" altLang="x-none" sz="1800" b="1">
                <a:latin typeface="Times New Roman" charset="0"/>
              </a:rPr>
              <a:t>: 		Jazz tomando 2 tiros libres.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Faltas: 			Cualquier falta = 2 tiros libres			para el oponente.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152400" y="5702300"/>
            <a:ext cx="6553200" cy="1955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812800" y="7772400"/>
            <a:ext cx="523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>
                <a:latin typeface="Times New Roman" charset="0"/>
              </a:rPr>
              <a:t>Juegue los mejores 3 de 5 finales.</a:t>
            </a:r>
            <a:endParaRPr lang="en-US" altLang="x-none" sz="2800" b="1">
              <a:latin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0313" y="23114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3114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</a:rPr>
              <a:t>Here</a:t>
            </a:r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endParaRPr lang="en-US"/>
          </a:p>
          <a:p>
            <a:pPr algn="ctr">
              <a:defRPr/>
            </a:pPr>
            <a:r>
              <a:rPr lang="en-US"/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11595</TotalTime>
  <Words>2086</Words>
  <Application>Microsoft Office PowerPoint</Application>
  <PresentationFormat>On-screen Show (4:3)</PresentationFormat>
  <Paragraphs>329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Times New Roman</vt:lpstr>
      <vt:lpstr>Wingdings</vt:lpstr>
      <vt:lpstr>Default Design</vt:lpstr>
      <vt:lpstr>Photo Editor Photo</vt:lpstr>
      <vt:lpstr>Juego de Acción Simulado    Semifinal de Juegos Panamericanos </vt:lpstr>
      <vt:lpstr>PowerPoint Presentation</vt:lpstr>
      <vt:lpstr>Juego de Acción Simulado   Baloncesto Femenino- Fase final  </vt:lpstr>
      <vt:lpstr>PowerPoint Presentation</vt:lpstr>
      <vt:lpstr>Juego de Acción Simulado   Baloncesto Femenino- Fase final</vt:lpstr>
      <vt:lpstr>PowerPoint Presentation</vt:lpstr>
      <vt:lpstr>Juego de Acción Simulado   Baloncesto- Locura de Marzo </vt:lpstr>
      <vt:lpstr>PowerPoint Presentation</vt:lpstr>
      <vt:lpstr>Juego de Acción Simulado   Baloncesto- Campeonato de Conferencia de la NBA </vt:lpstr>
      <vt:lpstr>PowerPoint Presentation</vt:lpstr>
      <vt:lpstr>Juego de Acción Simulado- Campeonato de baloncesto de la WNBA 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</dc:title>
  <dc:creator>Information Technology</dc:creator>
  <cp:lastModifiedBy>Melissa Feld</cp:lastModifiedBy>
  <cp:revision>54</cp:revision>
  <dcterms:created xsi:type="dcterms:W3CDTF">2010-01-18T20:07:37Z</dcterms:created>
  <dcterms:modified xsi:type="dcterms:W3CDTF">2019-02-13T20:53:43Z</dcterms:modified>
</cp:coreProperties>
</file>