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 autoCompressPictures="0">
  <p:sldMasterIdLst>
    <p:sldMasterId id="2147483648" r:id="rId1"/>
  </p:sldMasterIdLst>
  <p:sldIdLst>
    <p:sldId id="258" r:id="rId2"/>
    <p:sldId id="299" r:id="rId3"/>
    <p:sldId id="296" r:id="rId4"/>
    <p:sldId id="300" r:id="rId5"/>
    <p:sldId id="297" r:id="rId6"/>
    <p:sldId id="301" r:id="rId7"/>
    <p:sldId id="298" r:id="rId8"/>
    <p:sldId id="302" r:id="rId9"/>
    <p:sldId id="303" r:id="rId10"/>
    <p:sldId id="304" r:id="rId11"/>
    <p:sldId id="305" r:id="rId12"/>
    <p:sldId id="306" r:id="rId13"/>
  </p:sldIdLst>
  <p:sldSz cx="6858000" cy="9144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31"/>
  </p:normalViewPr>
  <p:slideViewPr>
    <p:cSldViewPr>
      <p:cViewPr>
        <p:scale>
          <a:sx n="100" d="100"/>
          <a:sy n="100" d="100"/>
        </p:scale>
        <p:origin x="2048" y="-11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921395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201954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230110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397472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645593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54653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579655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2076270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413521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595965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328852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914900" y="8821738"/>
            <a:ext cx="217170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i="1">
                <a:solidFill>
                  <a:srgbClr val="FF3300"/>
                </a:solidFill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342900" y="304800"/>
            <a:ext cx="6172200" cy="6858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PR" altLang="x-none" sz="3200" b="1" i="1">
                <a:solidFill>
                  <a:srgbClr val="FF0000"/>
                </a:solidFill>
                <a:latin typeface="Times New Roman" charset="0"/>
              </a:rPr>
              <a:t>Juego de Acción Simulado</a:t>
            </a:r>
            <a:endParaRPr lang="en-GB" altLang="x-none" sz="4000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13315" name="Rectangle 4"/>
          <p:cNvSpPr>
            <a:spLocks noChangeArrowheads="1"/>
          </p:cNvSpPr>
          <p:nvPr/>
        </p:nvSpPr>
        <p:spPr bwMode="auto">
          <a:xfrm>
            <a:off x="304800" y="4038600"/>
            <a:ext cx="6248400" cy="335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800" b="1" i="1">
                <a:latin typeface="Times New Roman" charset="0"/>
              </a:rPr>
              <a:t>Reglas: </a:t>
            </a:r>
            <a:r>
              <a:rPr lang="es-PR" altLang="x-none" sz="1800" b="1">
                <a:latin typeface="Times New Roman" charset="0"/>
              </a:rPr>
              <a:t>Reglas básicas de fútbol en efecto, </a:t>
            </a:r>
            <a:r>
              <a:rPr lang="en-US" altLang="x-none" sz="1800" b="1">
                <a:latin typeface="Times New Roman" charset="0"/>
              </a:rPr>
              <a:t>ADEMAS: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</a:t>
            </a:r>
            <a:r>
              <a:rPr lang="es-PR" altLang="x-none" sz="1800" b="1">
                <a:latin typeface="Times New Roman" charset="0"/>
              </a:rPr>
              <a:t>No se puede marcar rápidamente al que le toque </a:t>
            </a:r>
          </a:p>
          <a:p>
            <a:pPr eaLnBrk="1" hangingPunct="1"/>
            <a:r>
              <a:rPr lang="es-PR" altLang="x-none" sz="1800" b="1">
                <a:latin typeface="Times New Roman" charset="0"/>
              </a:rPr>
              <a:t>                  pasar la pelota. </a:t>
            </a:r>
          </a:p>
          <a:p>
            <a:pPr eaLnBrk="1" hangingPunct="1"/>
            <a:endParaRPr lang="en-US" altLang="x-none" sz="1200" b="1">
              <a:latin typeface="Times New Roman" charset="0"/>
            </a:endParaRPr>
          </a:p>
          <a:p>
            <a:pPr eaLnBrk="1" hangingPunct="1"/>
            <a:r>
              <a:rPr lang="es-PR" altLang="x-none" sz="2800" b="1" i="1">
                <a:latin typeface="Times New Roman" charset="0"/>
              </a:rPr>
              <a:t>Estado del Partido:</a:t>
            </a:r>
          </a:p>
          <a:p>
            <a:pPr eaLnBrk="1" hangingPunct="1"/>
            <a:r>
              <a:rPr lang="es-PR" altLang="x-none" sz="1800" b="1">
                <a:latin typeface="Times New Roman" charset="0"/>
              </a:rPr>
              <a:t>	Puntuación:  12-7 a favor de los “Ducks”.</a:t>
            </a:r>
          </a:p>
          <a:p>
            <a:pPr eaLnBrk="1" hangingPunct="1"/>
            <a:r>
              <a:rPr lang="es-PR" altLang="x-none" sz="1800" b="1">
                <a:latin typeface="Times New Roman" charset="0"/>
              </a:rPr>
              <a:t>   	Tiempo restante:  1 min. y 20: seg.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</a:t>
            </a:r>
            <a:r>
              <a:rPr lang="es-PR" altLang="x-none" sz="1800" b="1">
                <a:latin typeface="Times New Roman" charset="0"/>
              </a:rPr>
              <a:t>Pelota a medio campo.</a:t>
            </a:r>
          </a:p>
          <a:p>
            <a:pPr eaLnBrk="1" hangingPunct="1"/>
            <a:r>
              <a:rPr lang="es-PR" altLang="x-none" sz="1800" b="1">
                <a:latin typeface="Times New Roman" charset="0"/>
              </a:rPr>
              <a:t>	Le falta 1 “time out” a cada equipo.</a:t>
            </a:r>
          </a:p>
          <a:p>
            <a:pPr eaLnBrk="1" hangingPunct="1"/>
            <a:r>
              <a:rPr lang="es-PR" altLang="x-none" sz="1800" b="1">
                <a:latin typeface="Times New Roman" charset="0"/>
              </a:rPr>
              <a:t>	El reloj del partido se detiene al final de cada jugada </a:t>
            </a:r>
          </a:p>
          <a:p>
            <a:pPr eaLnBrk="1" hangingPunct="1"/>
            <a:r>
              <a:rPr lang="es-PR" altLang="x-none" sz="1800" b="1">
                <a:latin typeface="Times New Roman" charset="0"/>
              </a:rPr>
              <a:t>                por 25 seg.</a:t>
            </a:r>
          </a:p>
        </p:txBody>
      </p:sp>
      <p:sp>
        <p:nvSpPr>
          <p:cNvPr id="13316" name="Rectangle 8"/>
          <p:cNvSpPr>
            <a:spLocks noChangeArrowheads="1"/>
          </p:cNvSpPr>
          <p:nvPr/>
        </p:nvSpPr>
        <p:spPr bwMode="auto">
          <a:xfrm>
            <a:off x="152400" y="4114800"/>
            <a:ext cx="6553200" cy="32766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13317" name="Rectangle 9"/>
          <p:cNvSpPr>
            <a:spLocks noChangeArrowheads="1"/>
          </p:cNvSpPr>
          <p:nvPr/>
        </p:nvSpPr>
        <p:spPr bwMode="auto">
          <a:xfrm>
            <a:off x="1554163" y="1260475"/>
            <a:ext cx="3689350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2800" b="1">
                <a:latin typeface="Times New Roman" charset="0"/>
              </a:rPr>
              <a:t>Conferencia de Pac-10</a:t>
            </a:r>
            <a:endParaRPr lang="es-PR" altLang="x-none" sz="1800" b="1">
              <a:latin typeface="Times New Roman" charset="0"/>
            </a:endParaRPr>
          </a:p>
          <a:p>
            <a:pPr algn="ctr" eaLnBrk="1" hangingPunct="1"/>
            <a:endParaRPr lang="es-PR" altLang="x-none" sz="1800" b="1">
              <a:latin typeface="Times New Roman" charset="0"/>
            </a:endParaRPr>
          </a:p>
          <a:p>
            <a:pPr algn="ctr" eaLnBrk="1" hangingPunct="1"/>
            <a:r>
              <a:rPr lang="es-PR" altLang="x-none" sz="2800" b="1">
                <a:latin typeface="Times New Roman" charset="0"/>
              </a:rPr>
              <a:t>Oregon State Beavers</a:t>
            </a:r>
          </a:p>
          <a:p>
            <a:pPr algn="ctr" eaLnBrk="1" hangingPunct="1"/>
            <a:r>
              <a:rPr lang="es-PR" altLang="x-none" sz="2800" b="1">
                <a:latin typeface="Times New Roman" charset="0"/>
              </a:rPr>
              <a:t>vs.</a:t>
            </a:r>
          </a:p>
          <a:p>
            <a:pPr algn="ctr" eaLnBrk="1" hangingPunct="1"/>
            <a:r>
              <a:rPr lang="es-PR" altLang="x-none" sz="2800" b="1">
                <a:latin typeface="Times New Roman" charset="0"/>
              </a:rPr>
              <a:t>Oregon Ducks</a:t>
            </a:r>
          </a:p>
        </p:txBody>
      </p:sp>
      <p:sp>
        <p:nvSpPr>
          <p:cNvPr id="13318" name="Text Box 8"/>
          <p:cNvSpPr txBox="1">
            <a:spLocks noChangeArrowheads="1"/>
          </p:cNvSpPr>
          <p:nvPr/>
        </p:nvSpPr>
        <p:spPr bwMode="auto">
          <a:xfrm>
            <a:off x="4949825" y="-76200"/>
            <a:ext cx="19843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Lado del Jugador</a:t>
            </a:r>
          </a:p>
        </p:txBody>
      </p:sp>
      <p:sp>
        <p:nvSpPr>
          <p:cNvPr id="13319" name="TextBox 11"/>
          <p:cNvSpPr txBox="1">
            <a:spLocks noChangeArrowheads="1"/>
          </p:cNvSpPr>
          <p:nvPr/>
        </p:nvSpPr>
        <p:spPr bwMode="auto">
          <a:xfrm>
            <a:off x="152400" y="7543800"/>
            <a:ext cx="6553200" cy="830263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b="1" i="1">
                <a:solidFill>
                  <a:srgbClr val="FF0000"/>
                </a:solidFill>
                <a:latin typeface="Times New Roman" charset="0"/>
              </a:rPr>
              <a:t>Si el tiempo lo permite, juegue este guión tres veces… como si fuera “best of three.” </a:t>
            </a: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685800" y="609600"/>
            <a:ext cx="5486400" cy="830263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b="1" i="1">
                <a:latin typeface="Calibri" charset="0"/>
              </a:rPr>
              <a:t>Juego de Acción Simulado-Fútbol</a:t>
            </a:r>
          </a:p>
          <a:p>
            <a:pPr algn="ctr" eaLnBrk="1" hangingPunct="1"/>
            <a:r>
              <a:rPr lang="es-PR" altLang="x-none" b="1" i="1">
                <a:latin typeface="Calibri" charset="0"/>
              </a:rPr>
              <a:t>Preguntas a considerar . . . </a:t>
            </a:r>
          </a:p>
        </p:txBody>
      </p:sp>
      <p:sp>
        <p:nvSpPr>
          <p:cNvPr id="22531" name="Text Box 5"/>
          <p:cNvSpPr txBox="1">
            <a:spLocks noChangeArrowheads="1"/>
          </p:cNvSpPr>
          <p:nvPr/>
        </p:nvSpPr>
        <p:spPr bwMode="auto">
          <a:xfrm>
            <a:off x="304800" y="6019800"/>
            <a:ext cx="6324600" cy="2354263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23838" indent="-2238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100" b="1" i="1">
                <a:latin typeface="Calibri" charset="0"/>
              </a:rPr>
              <a:t>Pregúntese:  Dada la situación del partido . . .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</a:t>
            </a:r>
            <a:r>
              <a:rPr lang="es-PR" altLang="x-none" sz="1600">
                <a:latin typeface="Calibri" charset="0"/>
              </a:rPr>
              <a:t>¿Cuál será el plan de juego del otro equipo?</a:t>
            </a:r>
            <a:endParaRPr lang="en-US" altLang="x-none" sz="1600">
              <a:latin typeface="Calibri" charset="0"/>
            </a:endParaRPr>
          </a:p>
          <a:p>
            <a:pPr eaLnBrk="1" hangingPunct="1"/>
            <a:r>
              <a:rPr lang="en-US" altLang="x-none" sz="1000">
                <a:latin typeface="Calibri" charset="0"/>
              </a:rPr>
              <a:t>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</a:t>
            </a:r>
            <a:r>
              <a:rPr lang="es-PR" altLang="x-none" sz="1600">
                <a:latin typeface="Calibri" charset="0"/>
              </a:rPr>
              <a:t>¿En que nos debemos enfocar como equipo o jugadores individual?</a:t>
            </a:r>
            <a:endParaRPr lang="en-US" altLang="x-none" sz="1600">
              <a:latin typeface="Calibri" charset="0"/>
            </a:endParaRPr>
          </a:p>
          <a:p>
            <a:pPr eaLnBrk="1" hangingPunct="1"/>
            <a:endParaRPr lang="en-US" altLang="x-none" sz="10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</a:t>
            </a:r>
            <a:r>
              <a:rPr lang="es-PR" altLang="x-none" sz="1600">
                <a:latin typeface="Calibri" charset="0"/>
              </a:rPr>
              <a:t>¿Cuáles son las fortalezas del otro equipo? ¿Cómo podemos limitar esas fortalezas?</a:t>
            </a:r>
          </a:p>
          <a:p>
            <a:pPr eaLnBrk="1" hangingPunct="1">
              <a:buFont typeface="Wingdings" charset="2"/>
              <a:buChar char="v"/>
            </a:pPr>
            <a:endParaRPr lang="en-US" altLang="x-none" sz="10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</a:t>
            </a:r>
            <a:r>
              <a:rPr lang="es-PR" altLang="x-none" sz="1600">
                <a:latin typeface="Calibri" charset="0"/>
              </a:rPr>
              <a:t>¿En general, qué le causa a nuestro equipo la mayor dificultad? ¿Contra este oponente en particular?</a:t>
            </a:r>
            <a:endParaRPr lang="en-US" altLang="x-none" sz="1600">
              <a:latin typeface="Calibri" charset="0"/>
            </a:endParaRPr>
          </a:p>
        </p:txBody>
      </p:sp>
      <p:sp>
        <p:nvSpPr>
          <p:cNvPr id="22532" name="Text Box 8"/>
          <p:cNvSpPr txBox="1">
            <a:spLocks noChangeArrowheads="1"/>
          </p:cNvSpPr>
          <p:nvPr/>
        </p:nvSpPr>
        <p:spPr bwMode="auto">
          <a:xfrm>
            <a:off x="3098800" y="92075"/>
            <a:ext cx="3657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Maestro / Entrenador del Equipo</a:t>
            </a:r>
          </a:p>
        </p:txBody>
      </p:sp>
      <p:sp>
        <p:nvSpPr>
          <p:cNvPr id="22533" name="Rectangle 11"/>
          <p:cNvSpPr>
            <a:spLocks noChangeArrowheads="1"/>
          </p:cNvSpPr>
          <p:nvPr/>
        </p:nvSpPr>
        <p:spPr bwMode="auto">
          <a:xfrm>
            <a:off x="304800" y="1524000"/>
            <a:ext cx="6324600" cy="237013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</a:pPr>
            <a:r>
              <a:rPr lang="es-PR" altLang="x-none" sz="1800" b="1" i="1"/>
              <a:t>¿Cuál es el plan de juego de nuestro equipo (por ejemplo, estrategias)?</a:t>
            </a:r>
            <a:endParaRPr lang="es-PR" altLang="x-none" sz="18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s-PR" altLang="x-none" sz="1400" b="1" i="1">
                <a:solidFill>
                  <a:srgbClr val="000000"/>
                </a:solidFill>
              </a:rPr>
              <a:t>  Ofensiva </a:t>
            </a:r>
            <a:r>
              <a:rPr lang="es-PR" altLang="x-none" sz="1400">
                <a:solidFill>
                  <a:srgbClr val="000000"/>
                </a:solidFill>
              </a:rPr>
              <a:t>– </a:t>
            </a:r>
            <a:r>
              <a:rPr lang="es-PR" altLang="x-none" sz="1400"/>
              <a:t>¿Qué tipo de jugadas tienen la mejor posibilidad de </a:t>
            </a:r>
          </a:p>
          <a:p>
            <a:pPr eaLnBrk="1" hangingPunct="1">
              <a:buClr>
                <a:srgbClr val="000000"/>
              </a:buClr>
            </a:pPr>
            <a:r>
              <a:rPr lang="es-PR" altLang="x-none" sz="1400"/>
              <a:t>      ser exitosas? ¿Mejor posibilidad de completar un pase? ¿Cómo </a:t>
            </a:r>
          </a:p>
          <a:p>
            <a:pPr eaLnBrk="1" hangingPunct="1">
              <a:buClr>
                <a:srgbClr val="000000"/>
              </a:buClr>
            </a:pPr>
            <a:r>
              <a:rPr lang="es-PR" altLang="x-none" sz="1400"/>
              <a:t>      creamos el espacio necesario para que los receptores atrapen </a:t>
            </a:r>
          </a:p>
          <a:p>
            <a:pPr eaLnBrk="1" hangingPunct="1">
              <a:buClr>
                <a:srgbClr val="000000"/>
              </a:buClr>
            </a:pPr>
            <a:r>
              <a:rPr lang="es-PR" altLang="x-none" sz="1400"/>
              <a:t>      la pelota? ¿Qué puede hacer para ayudar aunque el pase no </a:t>
            </a:r>
          </a:p>
          <a:p>
            <a:pPr eaLnBrk="1" hangingPunct="1">
              <a:buClr>
                <a:srgbClr val="000000"/>
              </a:buClr>
            </a:pPr>
            <a:r>
              <a:rPr lang="es-PR" altLang="x-none" sz="1400"/>
              <a:t>      sea para usted?</a:t>
            </a:r>
            <a:endParaRPr lang="es-PR" altLang="x-none" sz="14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s-PR" altLang="x-none" sz="1400">
                <a:solidFill>
                  <a:srgbClr val="000000"/>
                </a:solidFill>
              </a:rPr>
              <a:t>  </a:t>
            </a:r>
            <a:r>
              <a:rPr lang="es-PR" altLang="x-none" sz="1400" b="1" i="1">
                <a:solidFill>
                  <a:srgbClr val="000000"/>
                </a:solidFill>
              </a:rPr>
              <a:t>Defensiva</a:t>
            </a:r>
            <a:r>
              <a:rPr lang="es-PR" altLang="x-none" sz="1400">
                <a:solidFill>
                  <a:srgbClr val="000000"/>
                </a:solidFill>
              </a:rPr>
              <a:t> – </a:t>
            </a:r>
            <a:r>
              <a:rPr lang="es-PR" altLang="x-none" sz="1400"/>
              <a:t>¿Cuándo se defiende el área vs. un jugador? ¿Qué </a:t>
            </a:r>
          </a:p>
          <a:p>
            <a:pPr eaLnBrk="1" hangingPunct="1">
              <a:buClr>
                <a:srgbClr val="000000"/>
              </a:buClr>
            </a:pPr>
            <a:r>
              <a:rPr lang="es-PR" altLang="x-none" sz="1400"/>
              <a:t>     hacer cuando la jugada no se desarrolla cerca de usted? ¿Cómo </a:t>
            </a:r>
          </a:p>
          <a:p>
            <a:pPr eaLnBrk="1" hangingPunct="1">
              <a:buClr>
                <a:srgbClr val="000000"/>
              </a:buClr>
            </a:pPr>
            <a:r>
              <a:rPr lang="es-PR" altLang="x-none" sz="1400"/>
              <a:t>     se puede mantener cerca de los receptores?</a:t>
            </a:r>
            <a:endParaRPr lang="es-PR" altLang="x-none" sz="1400">
              <a:solidFill>
                <a:srgbClr val="000000"/>
              </a:solidFill>
            </a:endParaRPr>
          </a:p>
        </p:txBody>
      </p:sp>
      <p:sp>
        <p:nvSpPr>
          <p:cNvPr id="22534" name="Text Box 8"/>
          <p:cNvSpPr txBox="1">
            <a:spLocks noChangeArrowheads="1"/>
          </p:cNvSpPr>
          <p:nvPr/>
        </p:nvSpPr>
        <p:spPr bwMode="auto">
          <a:xfrm>
            <a:off x="304800" y="4038600"/>
            <a:ext cx="6324600" cy="1878013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1800" b="1" i="1"/>
              <a:t>¿Qué movimientos tácticos pueden ser críticos? </a:t>
            </a:r>
          </a:p>
          <a:p>
            <a:pPr eaLnBrk="1" hangingPunct="1">
              <a:buFont typeface="Wingdings" charset="2"/>
              <a:buChar char="v"/>
            </a:pPr>
            <a:r>
              <a:rPr lang="es-PR" altLang="x-none" sz="1400"/>
              <a:t>  </a:t>
            </a:r>
            <a:r>
              <a:rPr lang="es-PR" altLang="x-none" sz="1400" b="1" i="1"/>
              <a:t>Ofensiva</a:t>
            </a:r>
            <a:r>
              <a:rPr lang="es-PR" altLang="x-none" sz="1400"/>
              <a:t> – ¿Toma de decisiones? ¿Apoye a su “Q-back”? </a:t>
            </a:r>
          </a:p>
          <a:p>
            <a:pPr eaLnBrk="1" hangingPunct="1"/>
            <a:r>
              <a:rPr lang="es-PR" altLang="x-none" sz="1400"/>
              <a:t>     ¿Ajuste su posición (por ejemplo, el regresar a la pelota) para </a:t>
            </a:r>
          </a:p>
          <a:p>
            <a:pPr eaLnBrk="1" hangingPunct="1"/>
            <a:r>
              <a:rPr lang="es-PR" altLang="x-none" sz="1400"/>
              <a:t>     recibir un pase?¿</a:t>
            </a:r>
            <a:r>
              <a:rPr lang="es-PR" altLang="x-none" sz="1400" i="1"/>
              <a:t>Cómo</a:t>
            </a:r>
            <a:r>
              <a:rPr lang="es-PR" altLang="x-none" sz="1400"/>
              <a:t> puede extraer a un oponente fuera de su </a:t>
            </a:r>
          </a:p>
          <a:p>
            <a:pPr eaLnBrk="1" hangingPunct="1"/>
            <a:r>
              <a:rPr lang="es-PR" altLang="x-none" sz="1400"/>
              <a:t>     área para crear espacio? ¿Escaneo del campo? </a:t>
            </a:r>
          </a:p>
          <a:p>
            <a:pPr eaLnBrk="1" hangingPunct="1">
              <a:buFont typeface="Wingdings" charset="2"/>
              <a:buChar char="v"/>
            </a:pPr>
            <a:r>
              <a:rPr lang="es-PR" altLang="x-none" sz="1400" b="1" i="1"/>
              <a:t> Defensiva</a:t>
            </a:r>
            <a:r>
              <a:rPr lang="es-PR" altLang="x-none" sz="1400"/>
              <a:t> – ¿Toma de decisiones? ¿Cuando ayudar o respaldar </a:t>
            </a:r>
          </a:p>
          <a:p>
            <a:pPr eaLnBrk="1" hangingPunct="1"/>
            <a:r>
              <a:rPr lang="es-PR" altLang="x-none" sz="1400"/>
              <a:t>    a un compañero de equipo? ¿A qué receptor marcar o seguir? </a:t>
            </a:r>
          </a:p>
          <a:p>
            <a:pPr eaLnBrk="1" hangingPunct="1"/>
            <a:r>
              <a:rPr lang="es-PR" altLang="x-none" sz="1400"/>
              <a:t>    ¿Cuán cerca se puede estar cuando marca a un receptor?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342900" y="304800"/>
            <a:ext cx="6172200" cy="6858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PR" altLang="x-none" sz="3200" b="1" i="1">
                <a:solidFill>
                  <a:srgbClr val="FF0000"/>
                </a:solidFill>
                <a:latin typeface="Times New Roman" charset="0"/>
              </a:rPr>
              <a:t>Juego de Acción Simulado -Fútbol</a:t>
            </a:r>
            <a:endParaRPr lang="en-GB" altLang="x-none" sz="4000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23555" name="Rectangle 4"/>
          <p:cNvSpPr>
            <a:spLocks noChangeArrowheads="1"/>
          </p:cNvSpPr>
          <p:nvPr/>
        </p:nvSpPr>
        <p:spPr bwMode="auto">
          <a:xfrm>
            <a:off x="304800" y="3657600"/>
            <a:ext cx="62484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800" b="1" i="1">
                <a:latin typeface="Times New Roman" charset="0"/>
              </a:rPr>
              <a:t>Reglas: </a:t>
            </a:r>
            <a:r>
              <a:rPr lang="es-PR" altLang="x-none" sz="1600" b="1">
                <a:latin typeface="Times New Roman" charset="0"/>
              </a:rPr>
              <a:t>Reglas básicas de fútbol en efecto, ADEMAS:</a:t>
            </a:r>
          </a:p>
          <a:p>
            <a:pPr eaLnBrk="1" hangingPunct="1"/>
            <a:r>
              <a:rPr lang="es-PR" altLang="x-none" sz="1600" b="1">
                <a:latin typeface="Times New Roman" charset="0"/>
              </a:rPr>
              <a:t>	     Se puede marcar al que pasa la pelota después de </a:t>
            </a:r>
          </a:p>
          <a:p>
            <a:pPr eaLnBrk="1" hangingPunct="1"/>
            <a:r>
              <a:rPr lang="es-PR" altLang="x-none" sz="1600" b="1">
                <a:latin typeface="Times New Roman" charset="0"/>
              </a:rPr>
              <a:t>                       tres “Mississippi’s”  </a:t>
            </a:r>
          </a:p>
          <a:p>
            <a:pPr eaLnBrk="1" hangingPunct="1"/>
            <a:r>
              <a:rPr lang="es-PR" altLang="x-none" sz="2800" b="1" i="1">
                <a:latin typeface="Times New Roman" charset="0"/>
              </a:rPr>
              <a:t>Estado del Partido: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</a:t>
            </a:r>
            <a:r>
              <a:rPr lang="es-PR" altLang="x-none" sz="1600" b="1">
                <a:latin typeface="Times New Roman" charset="0"/>
              </a:rPr>
              <a:t>Puntuación: UCLA arriba por 6.</a:t>
            </a:r>
          </a:p>
          <a:p>
            <a:pPr eaLnBrk="1" hangingPunct="1"/>
            <a:r>
              <a:rPr lang="es-PR" altLang="x-none" sz="1600" b="1">
                <a:latin typeface="Times New Roman" charset="0"/>
              </a:rPr>
              <a:t>   	USC tiene la pelota en la línea de 20 yardas de </a:t>
            </a:r>
          </a:p>
          <a:p>
            <a:pPr eaLnBrk="1" hangingPunct="1"/>
            <a:r>
              <a:rPr lang="es-PR" altLang="x-none" sz="1600" b="1">
                <a:latin typeface="Times New Roman" charset="0"/>
              </a:rPr>
              <a:t>                  UCLA/ 2</a:t>
            </a:r>
            <a:r>
              <a:rPr lang="es-PR" altLang="x-none" sz="1600" b="1" baseline="30000">
                <a:latin typeface="Times New Roman" charset="0"/>
              </a:rPr>
              <a:t>do </a:t>
            </a:r>
            <a:r>
              <a:rPr lang="es-PR" altLang="x-none" sz="1600" b="1">
                <a:latin typeface="Times New Roman" charset="0"/>
              </a:rPr>
              <a:t>down.</a:t>
            </a:r>
          </a:p>
          <a:p>
            <a:pPr eaLnBrk="1" hangingPunct="1"/>
            <a:r>
              <a:rPr lang="en-US" altLang="x-none" sz="1600" b="1">
                <a:latin typeface="Times New Roman" charset="0"/>
              </a:rPr>
              <a:t>    	Tiempo restante:  2:00 min.</a:t>
            </a:r>
          </a:p>
          <a:p>
            <a:pPr eaLnBrk="1" hangingPunct="1"/>
            <a:r>
              <a:rPr lang="en-US" altLang="x-none" sz="1600" b="1">
                <a:latin typeface="Times New Roman" charset="0"/>
              </a:rPr>
              <a:t>	</a:t>
            </a:r>
            <a:r>
              <a:rPr lang="es-PR" altLang="x-none" sz="1600" b="1">
                <a:latin typeface="Times New Roman" charset="0"/>
              </a:rPr>
              <a:t> No queda ningún “Time Out”. </a:t>
            </a:r>
            <a:endParaRPr lang="en-US" altLang="x-none" sz="1600" b="1">
              <a:latin typeface="Times New Roman" charset="0"/>
            </a:endParaRPr>
          </a:p>
          <a:p>
            <a:pPr eaLnBrk="1" hangingPunct="1"/>
            <a:r>
              <a:rPr lang="en-US" altLang="x-none" sz="1600" b="1">
                <a:latin typeface="Times New Roman" charset="0"/>
              </a:rPr>
              <a:t>	</a:t>
            </a:r>
            <a:r>
              <a:rPr lang="es-PR" altLang="x-none" sz="1600" b="1">
                <a:latin typeface="Times New Roman" charset="0"/>
              </a:rPr>
              <a:t> El reloj del partido se detiene al final de cada jugada por </a:t>
            </a:r>
          </a:p>
          <a:p>
            <a:pPr eaLnBrk="1" hangingPunct="1"/>
            <a:r>
              <a:rPr lang="es-PR" altLang="x-none" sz="1600" b="1">
                <a:latin typeface="Times New Roman" charset="0"/>
              </a:rPr>
              <a:t>                   25 seg.</a:t>
            </a:r>
          </a:p>
        </p:txBody>
      </p:sp>
      <p:sp>
        <p:nvSpPr>
          <p:cNvPr id="23556" name="Rectangle 8"/>
          <p:cNvSpPr>
            <a:spLocks noChangeArrowheads="1"/>
          </p:cNvSpPr>
          <p:nvPr/>
        </p:nvSpPr>
        <p:spPr bwMode="auto">
          <a:xfrm>
            <a:off x="152400" y="3657600"/>
            <a:ext cx="6553200" cy="32766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23557" name="Rectangle 9"/>
          <p:cNvSpPr>
            <a:spLocks noChangeArrowheads="1"/>
          </p:cNvSpPr>
          <p:nvPr/>
        </p:nvSpPr>
        <p:spPr bwMode="auto">
          <a:xfrm>
            <a:off x="1735138" y="914400"/>
            <a:ext cx="3327400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2800" b="1">
                <a:latin typeface="Times New Roman" charset="0"/>
              </a:rPr>
              <a:t>Fútbol Universitario</a:t>
            </a:r>
          </a:p>
          <a:p>
            <a:pPr algn="ctr" eaLnBrk="1" hangingPunct="1"/>
            <a:r>
              <a:rPr lang="es-PR" altLang="x-none" sz="2800" b="1">
                <a:latin typeface="Times New Roman" charset="0"/>
              </a:rPr>
              <a:t>Rivales de Pac-10</a:t>
            </a:r>
            <a:endParaRPr lang="es-PR" altLang="x-none" sz="1800" b="1">
              <a:latin typeface="Times New Roman" charset="0"/>
            </a:endParaRPr>
          </a:p>
          <a:p>
            <a:pPr algn="ctr" eaLnBrk="1" hangingPunct="1"/>
            <a:endParaRPr lang="en-US" altLang="x-none" sz="1800" b="1">
              <a:latin typeface="Times New Roman" charset="0"/>
            </a:endParaRP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USC Trojans</a:t>
            </a: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vs.</a:t>
            </a: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UCLA Bruins</a:t>
            </a:r>
          </a:p>
        </p:txBody>
      </p:sp>
      <p:sp>
        <p:nvSpPr>
          <p:cNvPr id="23558" name="Text Box 8"/>
          <p:cNvSpPr txBox="1">
            <a:spLocks noChangeArrowheads="1"/>
          </p:cNvSpPr>
          <p:nvPr/>
        </p:nvSpPr>
        <p:spPr bwMode="auto">
          <a:xfrm>
            <a:off x="4949825" y="-76200"/>
            <a:ext cx="19843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s-PR" altLang="x-none" sz="2000" b="1" i="1">
                <a:latin typeface="Calibri" charset="0"/>
              </a:rPr>
              <a:t>Lado del Jugador</a:t>
            </a:r>
          </a:p>
        </p:txBody>
      </p:sp>
      <p:sp>
        <p:nvSpPr>
          <p:cNvPr id="23559" name="TextBox 11"/>
          <p:cNvSpPr txBox="1">
            <a:spLocks noChangeArrowheads="1"/>
          </p:cNvSpPr>
          <p:nvPr/>
        </p:nvSpPr>
        <p:spPr bwMode="auto">
          <a:xfrm>
            <a:off x="152400" y="7391400"/>
            <a:ext cx="6553200" cy="830263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b="1" i="1">
                <a:solidFill>
                  <a:srgbClr val="FF0000"/>
                </a:solidFill>
                <a:latin typeface="Times New Roman" charset="0"/>
              </a:rPr>
              <a:t>Si el tiempo lo permite, juegue este guión tres veces… como si fuera “best of three.” </a:t>
            </a: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685800" y="609600"/>
            <a:ext cx="5486400" cy="830263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b="1" i="1">
                <a:latin typeface="Calibri" charset="0"/>
              </a:rPr>
              <a:t>Juego de Acción Simulado-Fútbol</a:t>
            </a:r>
          </a:p>
          <a:p>
            <a:pPr algn="ctr" eaLnBrk="1" hangingPunct="1"/>
            <a:r>
              <a:rPr lang="es-PR" altLang="x-none" b="1" i="1">
                <a:latin typeface="Calibri" charset="0"/>
              </a:rPr>
              <a:t>Preguntas a considerar . . . </a:t>
            </a:r>
          </a:p>
        </p:txBody>
      </p:sp>
      <p:sp>
        <p:nvSpPr>
          <p:cNvPr id="24579" name="Text Box 5"/>
          <p:cNvSpPr txBox="1">
            <a:spLocks noChangeArrowheads="1"/>
          </p:cNvSpPr>
          <p:nvPr/>
        </p:nvSpPr>
        <p:spPr bwMode="auto">
          <a:xfrm>
            <a:off x="304800" y="6019800"/>
            <a:ext cx="6324600" cy="2354263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23838" indent="-2238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100" b="1" i="1">
                <a:latin typeface="Calibri" charset="0"/>
              </a:rPr>
              <a:t>Pregúntese:  Dada la situación del partido . . .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</a:t>
            </a:r>
            <a:r>
              <a:rPr lang="es-PR" altLang="x-none" sz="1600">
                <a:latin typeface="Calibri" charset="0"/>
              </a:rPr>
              <a:t>¿Cuál será el plan de juego del otro equipo?</a:t>
            </a:r>
            <a:endParaRPr lang="en-US" altLang="x-none" sz="1600">
              <a:latin typeface="Calibri" charset="0"/>
            </a:endParaRPr>
          </a:p>
          <a:p>
            <a:pPr eaLnBrk="1" hangingPunct="1"/>
            <a:r>
              <a:rPr lang="en-US" altLang="x-none" sz="1000">
                <a:latin typeface="Calibri" charset="0"/>
              </a:rPr>
              <a:t>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</a:t>
            </a:r>
            <a:r>
              <a:rPr lang="es-PR" altLang="x-none" sz="1600">
                <a:latin typeface="Calibri" charset="0"/>
              </a:rPr>
              <a:t>¿En que nos debemos enfocar como equipo o jugadores individual?</a:t>
            </a:r>
            <a:endParaRPr lang="en-US" altLang="x-none" sz="1600">
              <a:latin typeface="Calibri" charset="0"/>
            </a:endParaRPr>
          </a:p>
          <a:p>
            <a:pPr eaLnBrk="1" hangingPunct="1"/>
            <a:endParaRPr lang="en-US" altLang="x-none" sz="10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</a:t>
            </a:r>
            <a:r>
              <a:rPr lang="es-PR" altLang="x-none" sz="1600">
                <a:latin typeface="Calibri" charset="0"/>
              </a:rPr>
              <a:t>¿Cuáles son las fortalezas del otro equipo? ¿Cómo podemos limitar esas fortalezas?</a:t>
            </a:r>
          </a:p>
          <a:p>
            <a:pPr eaLnBrk="1" hangingPunct="1">
              <a:buFont typeface="Wingdings" charset="2"/>
              <a:buChar char="v"/>
            </a:pPr>
            <a:endParaRPr lang="en-US" altLang="x-none" sz="10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</a:t>
            </a:r>
            <a:r>
              <a:rPr lang="es-PR" altLang="x-none" sz="1600">
                <a:latin typeface="Calibri" charset="0"/>
              </a:rPr>
              <a:t>¿En general, qué le causa a nuestro equipo la mayor dificultad? ¿Contra este oponente en particular?</a:t>
            </a:r>
            <a:endParaRPr lang="en-US" altLang="x-none" sz="1600">
              <a:latin typeface="Calibri" charset="0"/>
            </a:endParaRPr>
          </a:p>
        </p:txBody>
      </p:sp>
      <p:sp>
        <p:nvSpPr>
          <p:cNvPr id="24580" name="Text Box 8"/>
          <p:cNvSpPr txBox="1">
            <a:spLocks noChangeArrowheads="1"/>
          </p:cNvSpPr>
          <p:nvPr/>
        </p:nvSpPr>
        <p:spPr bwMode="auto">
          <a:xfrm>
            <a:off x="3098800" y="92075"/>
            <a:ext cx="3657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Maestro / Entrenador del Equipo</a:t>
            </a:r>
          </a:p>
        </p:txBody>
      </p:sp>
      <p:sp>
        <p:nvSpPr>
          <p:cNvPr id="24581" name="Rectangle 11"/>
          <p:cNvSpPr>
            <a:spLocks noChangeArrowheads="1"/>
          </p:cNvSpPr>
          <p:nvPr/>
        </p:nvSpPr>
        <p:spPr bwMode="auto">
          <a:xfrm>
            <a:off x="304800" y="1524000"/>
            <a:ext cx="6324600" cy="237013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</a:pPr>
            <a:r>
              <a:rPr lang="es-PR" altLang="x-none" sz="1800" b="1" i="1"/>
              <a:t>¿Cuál es el plan de juego de nuestro equipo (por ejemplo, estrategias)?</a:t>
            </a:r>
            <a:endParaRPr lang="es-PR" altLang="x-none" sz="18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s-PR" altLang="x-none" sz="1400" b="1" i="1">
                <a:solidFill>
                  <a:srgbClr val="000000"/>
                </a:solidFill>
              </a:rPr>
              <a:t>  Ofensiva </a:t>
            </a:r>
            <a:r>
              <a:rPr lang="es-PR" altLang="x-none" sz="1400">
                <a:solidFill>
                  <a:srgbClr val="000000"/>
                </a:solidFill>
              </a:rPr>
              <a:t>– </a:t>
            </a:r>
            <a:r>
              <a:rPr lang="es-PR" altLang="x-none" sz="1400"/>
              <a:t>¿Qué tipo de jugadas tienen la mejor posibilidad de </a:t>
            </a:r>
          </a:p>
          <a:p>
            <a:pPr eaLnBrk="1" hangingPunct="1">
              <a:buClr>
                <a:srgbClr val="000000"/>
              </a:buClr>
            </a:pPr>
            <a:r>
              <a:rPr lang="es-PR" altLang="x-none" sz="1400"/>
              <a:t>      ser exitosas? ¿Mejor posibilidad de completar un pase? ¿Cómo </a:t>
            </a:r>
          </a:p>
          <a:p>
            <a:pPr eaLnBrk="1" hangingPunct="1">
              <a:buClr>
                <a:srgbClr val="000000"/>
              </a:buClr>
            </a:pPr>
            <a:r>
              <a:rPr lang="es-PR" altLang="x-none" sz="1400"/>
              <a:t>      creamos el espacio necesario para que los receptores atrapen </a:t>
            </a:r>
          </a:p>
          <a:p>
            <a:pPr eaLnBrk="1" hangingPunct="1">
              <a:buClr>
                <a:srgbClr val="000000"/>
              </a:buClr>
            </a:pPr>
            <a:r>
              <a:rPr lang="es-PR" altLang="x-none" sz="1400"/>
              <a:t>      la pelota? ¿Qué puede hacer para ayudar aunque el pase no </a:t>
            </a:r>
          </a:p>
          <a:p>
            <a:pPr eaLnBrk="1" hangingPunct="1">
              <a:buClr>
                <a:srgbClr val="000000"/>
              </a:buClr>
            </a:pPr>
            <a:r>
              <a:rPr lang="es-PR" altLang="x-none" sz="1400"/>
              <a:t>      sea para usted?</a:t>
            </a:r>
            <a:endParaRPr lang="es-PR" altLang="x-none" sz="14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s-PR" altLang="x-none" sz="1400">
                <a:solidFill>
                  <a:srgbClr val="000000"/>
                </a:solidFill>
              </a:rPr>
              <a:t>  </a:t>
            </a:r>
            <a:r>
              <a:rPr lang="es-PR" altLang="x-none" sz="1400" b="1" i="1">
                <a:solidFill>
                  <a:srgbClr val="000000"/>
                </a:solidFill>
              </a:rPr>
              <a:t>Defensiva</a:t>
            </a:r>
            <a:r>
              <a:rPr lang="es-PR" altLang="x-none" sz="1400">
                <a:solidFill>
                  <a:srgbClr val="000000"/>
                </a:solidFill>
              </a:rPr>
              <a:t> – </a:t>
            </a:r>
            <a:r>
              <a:rPr lang="es-PR" altLang="x-none" sz="1400"/>
              <a:t>¿Cuándo se defiende el área vs. un jugador? ¿Qué </a:t>
            </a:r>
          </a:p>
          <a:p>
            <a:pPr eaLnBrk="1" hangingPunct="1">
              <a:buClr>
                <a:srgbClr val="000000"/>
              </a:buClr>
            </a:pPr>
            <a:r>
              <a:rPr lang="es-PR" altLang="x-none" sz="1400"/>
              <a:t>     hacer cuando la jugada no se desarrolla cerca de usted? ¿Cómo </a:t>
            </a:r>
          </a:p>
          <a:p>
            <a:pPr eaLnBrk="1" hangingPunct="1">
              <a:buClr>
                <a:srgbClr val="000000"/>
              </a:buClr>
            </a:pPr>
            <a:r>
              <a:rPr lang="es-PR" altLang="x-none" sz="1400"/>
              <a:t>     se puede mantener cerca de los receptores?</a:t>
            </a:r>
            <a:endParaRPr lang="es-PR" altLang="x-none" sz="1400">
              <a:solidFill>
                <a:srgbClr val="000000"/>
              </a:solidFill>
            </a:endParaRPr>
          </a:p>
        </p:txBody>
      </p:sp>
      <p:sp>
        <p:nvSpPr>
          <p:cNvPr id="24582" name="Text Box 8"/>
          <p:cNvSpPr txBox="1">
            <a:spLocks noChangeArrowheads="1"/>
          </p:cNvSpPr>
          <p:nvPr/>
        </p:nvSpPr>
        <p:spPr bwMode="auto">
          <a:xfrm>
            <a:off x="304800" y="4038600"/>
            <a:ext cx="6324600" cy="1878013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1800" b="1" i="1"/>
              <a:t>¿Qué movimientos tácticos pueden ser críticos? </a:t>
            </a:r>
          </a:p>
          <a:p>
            <a:pPr eaLnBrk="1" hangingPunct="1">
              <a:buFont typeface="Wingdings" charset="2"/>
              <a:buChar char="v"/>
            </a:pPr>
            <a:r>
              <a:rPr lang="es-PR" altLang="x-none" sz="1400"/>
              <a:t>  </a:t>
            </a:r>
            <a:r>
              <a:rPr lang="es-PR" altLang="x-none" sz="1400" b="1" i="1"/>
              <a:t>Ofensiva</a:t>
            </a:r>
            <a:r>
              <a:rPr lang="es-PR" altLang="x-none" sz="1400"/>
              <a:t> – ¿Toma de decisiones? ¿Apoye a su “Q-back”? </a:t>
            </a:r>
          </a:p>
          <a:p>
            <a:pPr eaLnBrk="1" hangingPunct="1"/>
            <a:r>
              <a:rPr lang="es-PR" altLang="x-none" sz="1400"/>
              <a:t>     ¿Ajuste su posición (por ejemplo, el regresar a la pelota) para </a:t>
            </a:r>
          </a:p>
          <a:p>
            <a:pPr eaLnBrk="1" hangingPunct="1"/>
            <a:r>
              <a:rPr lang="es-PR" altLang="x-none" sz="1400"/>
              <a:t>     recibir un pase?¿</a:t>
            </a:r>
            <a:r>
              <a:rPr lang="es-PR" altLang="x-none" sz="1400" i="1"/>
              <a:t>Cómo</a:t>
            </a:r>
            <a:r>
              <a:rPr lang="es-PR" altLang="x-none" sz="1400"/>
              <a:t> puede extraer a un oponente fuera de su </a:t>
            </a:r>
          </a:p>
          <a:p>
            <a:pPr eaLnBrk="1" hangingPunct="1"/>
            <a:r>
              <a:rPr lang="es-PR" altLang="x-none" sz="1400"/>
              <a:t>     área para crear espacio? ¿Escaneo del campo? </a:t>
            </a:r>
          </a:p>
          <a:p>
            <a:pPr eaLnBrk="1" hangingPunct="1">
              <a:buFont typeface="Wingdings" charset="2"/>
              <a:buChar char="v"/>
            </a:pPr>
            <a:r>
              <a:rPr lang="es-PR" altLang="x-none" sz="1400" b="1" i="1"/>
              <a:t> Defensiva</a:t>
            </a:r>
            <a:r>
              <a:rPr lang="es-PR" altLang="x-none" sz="1400"/>
              <a:t> – ¿Toma de decisiones? ¿Cuando ayudar o respaldar </a:t>
            </a:r>
          </a:p>
          <a:p>
            <a:pPr eaLnBrk="1" hangingPunct="1"/>
            <a:r>
              <a:rPr lang="es-PR" altLang="x-none" sz="1400"/>
              <a:t>    a un compañero de equipo? ¿A qué receptor marcar o seguir? </a:t>
            </a:r>
          </a:p>
          <a:p>
            <a:pPr eaLnBrk="1" hangingPunct="1"/>
            <a:r>
              <a:rPr lang="es-PR" altLang="x-none" sz="1400"/>
              <a:t>    ¿Cuán cerca se puede estar cuando marca a un receptor?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685800" y="609600"/>
            <a:ext cx="5486400" cy="830263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b="1" i="1">
                <a:latin typeface="Calibri" charset="0"/>
              </a:rPr>
              <a:t>Juego de Acción Simulado-Fútbol</a:t>
            </a:r>
          </a:p>
          <a:p>
            <a:pPr algn="ctr" eaLnBrk="1" hangingPunct="1"/>
            <a:r>
              <a:rPr lang="es-PR" altLang="x-none" b="1" i="1">
                <a:latin typeface="Calibri" charset="0"/>
              </a:rPr>
              <a:t>Preguntas a considerar . . . </a:t>
            </a:r>
          </a:p>
        </p:txBody>
      </p:sp>
      <p:sp>
        <p:nvSpPr>
          <p:cNvPr id="14339" name="Text Box 5"/>
          <p:cNvSpPr txBox="1">
            <a:spLocks noChangeArrowheads="1"/>
          </p:cNvSpPr>
          <p:nvPr/>
        </p:nvSpPr>
        <p:spPr bwMode="auto">
          <a:xfrm>
            <a:off x="304800" y="6019800"/>
            <a:ext cx="6324600" cy="2354263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23838" indent="-2238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100" b="1" i="1">
                <a:latin typeface="Calibri" charset="0"/>
              </a:rPr>
              <a:t>Pregúntese:  Dada la situación del partido . . .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</a:t>
            </a:r>
            <a:r>
              <a:rPr lang="es-PR" altLang="x-none" sz="1600">
                <a:latin typeface="Calibri" charset="0"/>
              </a:rPr>
              <a:t>¿Cuál será el plan de juego del otro equipo?</a:t>
            </a:r>
            <a:endParaRPr lang="en-US" altLang="x-none" sz="1600">
              <a:latin typeface="Calibri" charset="0"/>
            </a:endParaRPr>
          </a:p>
          <a:p>
            <a:pPr eaLnBrk="1" hangingPunct="1"/>
            <a:r>
              <a:rPr lang="en-US" altLang="x-none" sz="1000">
                <a:latin typeface="Calibri" charset="0"/>
              </a:rPr>
              <a:t>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</a:t>
            </a:r>
            <a:r>
              <a:rPr lang="es-PR" altLang="x-none" sz="1600">
                <a:latin typeface="Calibri" charset="0"/>
              </a:rPr>
              <a:t>¿En que nos debemos enfocar como equipo o jugadores individual?</a:t>
            </a:r>
            <a:endParaRPr lang="en-US" altLang="x-none" sz="1600">
              <a:latin typeface="Calibri" charset="0"/>
            </a:endParaRPr>
          </a:p>
          <a:p>
            <a:pPr eaLnBrk="1" hangingPunct="1"/>
            <a:endParaRPr lang="en-US" altLang="x-none" sz="10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</a:t>
            </a:r>
            <a:r>
              <a:rPr lang="es-PR" altLang="x-none" sz="1600">
                <a:latin typeface="Calibri" charset="0"/>
              </a:rPr>
              <a:t>¿Cuáles son las fortalezas del otro equipo? ¿Cómo podemos limitar esas fortalezas?</a:t>
            </a:r>
          </a:p>
          <a:p>
            <a:pPr eaLnBrk="1" hangingPunct="1">
              <a:buFont typeface="Wingdings" charset="2"/>
              <a:buChar char="v"/>
            </a:pPr>
            <a:endParaRPr lang="en-US" altLang="x-none" sz="10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</a:t>
            </a:r>
            <a:r>
              <a:rPr lang="es-PR" altLang="x-none" sz="1600">
                <a:latin typeface="Calibri" charset="0"/>
              </a:rPr>
              <a:t>¿En general, qué le causa a nuestro equipo la mayor dificultad? ¿Contra este oponente en particular?</a:t>
            </a:r>
            <a:endParaRPr lang="en-US" altLang="x-none" sz="1600">
              <a:latin typeface="Calibri" charset="0"/>
            </a:endParaRPr>
          </a:p>
        </p:txBody>
      </p:sp>
      <p:sp>
        <p:nvSpPr>
          <p:cNvPr id="14340" name="Text Box 8"/>
          <p:cNvSpPr txBox="1">
            <a:spLocks noChangeArrowheads="1"/>
          </p:cNvSpPr>
          <p:nvPr/>
        </p:nvSpPr>
        <p:spPr bwMode="auto">
          <a:xfrm>
            <a:off x="3098800" y="92075"/>
            <a:ext cx="3657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Maestro / Entrenador del Equipo</a:t>
            </a:r>
          </a:p>
        </p:txBody>
      </p:sp>
      <p:sp>
        <p:nvSpPr>
          <p:cNvPr id="14341" name="Rectangle 11"/>
          <p:cNvSpPr>
            <a:spLocks noChangeArrowheads="1"/>
          </p:cNvSpPr>
          <p:nvPr/>
        </p:nvSpPr>
        <p:spPr bwMode="auto">
          <a:xfrm>
            <a:off x="304800" y="1524000"/>
            <a:ext cx="6324600" cy="237013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</a:pPr>
            <a:r>
              <a:rPr lang="es-PR" altLang="x-none" sz="1800" b="1" i="1"/>
              <a:t>¿Cuál es el plan de juego de nuestro equipo (por ejemplo, estrategias)?</a:t>
            </a:r>
            <a:endParaRPr lang="es-PR" altLang="x-none" sz="18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s-PR" altLang="x-none" sz="1400" b="1" i="1">
                <a:solidFill>
                  <a:srgbClr val="000000"/>
                </a:solidFill>
              </a:rPr>
              <a:t>  Ofensiva </a:t>
            </a:r>
            <a:r>
              <a:rPr lang="es-PR" altLang="x-none" sz="1400">
                <a:solidFill>
                  <a:srgbClr val="000000"/>
                </a:solidFill>
              </a:rPr>
              <a:t>– </a:t>
            </a:r>
            <a:r>
              <a:rPr lang="es-PR" altLang="x-none" sz="1400"/>
              <a:t>¿Qué tipo de jugadas tienen la mejor posibilidad de </a:t>
            </a:r>
          </a:p>
          <a:p>
            <a:pPr eaLnBrk="1" hangingPunct="1">
              <a:buClr>
                <a:srgbClr val="000000"/>
              </a:buClr>
            </a:pPr>
            <a:r>
              <a:rPr lang="es-PR" altLang="x-none" sz="1400"/>
              <a:t>      ser exitosas? ¿Mejor posibilidad de completar un pase? ¿Cómo </a:t>
            </a:r>
          </a:p>
          <a:p>
            <a:pPr eaLnBrk="1" hangingPunct="1">
              <a:buClr>
                <a:srgbClr val="000000"/>
              </a:buClr>
            </a:pPr>
            <a:r>
              <a:rPr lang="es-PR" altLang="x-none" sz="1400"/>
              <a:t>      creamos el espacio necesario para que los receptores atrapen </a:t>
            </a:r>
          </a:p>
          <a:p>
            <a:pPr eaLnBrk="1" hangingPunct="1">
              <a:buClr>
                <a:srgbClr val="000000"/>
              </a:buClr>
            </a:pPr>
            <a:r>
              <a:rPr lang="es-PR" altLang="x-none" sz="1400"/>
              <a:t>      la pelota? ¿Qué puede hacer para ayudar aunque el pase no </a:t>
            </a:r>
          </a:p>
          <a:p>
            <a:pPr eaLnBrk="1" hangingPunct="1">
              <a:buClr>
                <a:srgbClr val="000000"/>
              </a:buClr>
            </a:pPr>
            <a:r>
              <a:rPr lang="es-PR" altLang="x-none" sz="1400"/>
              <a:t>      sea para usted?</a:t>
            </a:r>
            <a:endParaRPr lang="es-PR" altLang="x-none" sz="14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s-PR" altLang="x-none" sz="1400">
                <a:solidFill>
                  <a:srgbClr val="000000"/>
                </a:solidFill>
              </a:rPr>
              <a:t>  </a:t>
            </a:r>
            <a:r>
              <a:rPr lang="es-PR" altLang="x-none" sz="1400" b="1" i="1">
                <a:solidFill>
                  <a:srgbClr val="000000"/>
                </a:solidFill>
              </a:rPr>
              <a:t>Defensiva</a:t>
            </a:r>
            <a:r>
              <a:rPr lang="es-PR" altLang="x-none" sz="1400">
                <a:solidFill>
                  <a:srgbClr val="000000"/>
                </a:solidFill>
              </a:rPr>
              <a:t> – </a:t>
            </a:r>
            <a:r>
              <a:rPr lang="es-PR" altLang="x-none" sz="1400"/>
              <a:t>¿Cuándo se defiende el área vs. un jugador? ¿Qué </a:t>
            </a:r>
          </a:p>
          <a:p>
            <a:pPr eaLnBrk="1" hangingPunct="1">
              <a:buClr>
                <a:srgbClr val="000000"/>
              </a:buClr>
            </a:pPr>
            <a:r>
              <a:rPr lang="es-PR" altLang="x-none" sz="1400"/>
              <a:t>     hacer cuando la jugada no se desarrolla cerca de usted? ¿Cómo </a:t>
            </a:r>
          </a:p>
          <a:p>
            <a:pPr eaLnBrk="1" hangingPunct="1">
              <a:buClr>
                <a:srgbClr val="000000"/>
              </a:buClr>
            </a:pPr>
            <a:r>
              <a:rPr lang="es-PR" altLang="x-none" sz="1400"/>
              <a:t>     se puede mantener cerca de los receptores?</a:t>
            </a:r>
            <a:endParaRPr lang="es-PR" altLang="x-none" sz="1400">
              <a:solidFill>
                <a:srgbClr val="000000"/>
              </a:solidFill>
            </a:endParaRPr>
          </a:p>
        </p:txBody>
      </p:sp>
      <p:sp>
        <p:nvSpPr>
          <p:cNvPr id="14342" name="Text Box 8"/>
          <p:cNvSpPr txBox="1">
            <a:spLocks noChangeArrowheads="1"/>
          </p:cNvSpPr>
          <p:nvPr/>
        </p:nvSpPr>
        <p:spPr bwMode="auto">
          <a:xfrm>
            <a:off x="304800" y="4038600"/>
            <a:ext cx="6324600" cy="1878013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1800" b="1" i="1"/>
              <a:t>¿Qué movimientos tácticos pueden ser críticos? </a:t>
            </a:r>
          </a:p>
          <a:p>
            <a:pPr eaLnBrk="1" hangingPunct="1">
              <a:buFont typeface="Wingdings" charset="2"/>
              <a:buChar char="v"/>
            </a:pPr>
            <a:r>
              <a:rPr lang="es-PR" altLang="x-none" sz="1400"/>
              <a:t>  </a:t>
            </a:r>
            <a:r>
              <a:rPr lang="es-PR" altLang="x-none" sz="1400" b="1" i="1"/>
              <a:t>Ofensiva</a:t>
            </a:r>
            <a:r>
              <a:rPr lang="es-PR" altLang="x-none" sz="1400"/>
              <a:t> – ¿Toma de decisiones? ¿Apoye a su “Q-back”? </a:t>
            </a:r>
          </a:p>
          <a:p>
            <a:pPr eaLnBrk="1" hangingPunct="1"/>
            <a:r>
              <a:rPr lang="es-PR" altLang="x-none" sz="1400"/>
              <a:t>     ¿Ajuste su posición (por ejemplo, el regresar a la pelota) para </a:t>
            </a:r>
          </a:p>
          <a:p>
            <a:pPr eaLnBrk="1" hangingPunct="1"/>
            <a:r>
              <a:rPr lang="es-PR" altLang="x-none" sz="1400"/>
              <a:t>     recibir un pase?¿</a:t>
            </a:r>
            <a:r>
              <a:rPr lang="es-PR" altLang="x-none" sz="1400" i="1"/>
              <a:t>Cómo</a:t>
            </a:r>
            <a:r>
              <a:rPr lang="es-PR" altLang="x-none" sz="1400"/>
              <a:t> puede extraer a un oponente fuera de su </a:t>
            </a:r>
          </a:p>
          <a:p>
            <a:pPr eaLnBrk="1" hangingPunct="1"/>
            <a:r>
              <a:rPr lang="es-PR" altLang="x-none" sz="1400"/>
              <a:t>     área para crear espacio? ¿Escaneo del campo? </a:t>
            </a:r>
          </a:p>
          <a:p>
            <a:pPr eaLnBrk="1" hangingPunct="1">
              <a:buFont typeface="Wingdings" charset="2"/>
              <a:buChar char="v"/>
            </a:pPr>
            <a:r>
              <a:rPr lang="es-PR" altLang="x-none" sz="1400" b="1" i="1"/>
              <a:t> Defensiva</a:t>
            </a:r>
            <a:r>
              <a:rPr lang="es-PR" altLang="x-none" sz="1400"/>
              <a:t> – ¿Toma de decisiones? ¿Cuando ayudar o respaldar </a:t>
            </a:r>
          </a:p>
          <a:p>
            <a:pPr eaLnBrk="1" hangingPunct="1"/>
            <a:r>
              <a:rPr lang="es-PR" altLang="x-none" sz="1400"/>
              <a:t>    a un compañero de equipo? ¿A qué receptor marcar o seguir? </a:t>
            </a:r>
          </a:p>
          <a:p>
            <a:pPr eaLnBrk="1" hangingPunct="1"/>
            <a:r>
              <a:rPr lang="es-PR" altLang="x-none" sz="1400"/>
              <a:t>    ¿Cuán cerca se puede estar cuando marca a un receptor?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342900" y="304800"/>
            <a:ext cx="6172200" cy="6858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PR" altLang="x-none" sz="3200" b="1" i="1">
                <a:solidFill>
                  <a:srgbClr val="FF0000"/>
                </a:solidFill>
                <a:latin typeface="Times New Roman" charset="0"/>
              </a:rPr>
              <a:t>Juego de Acción Simulado -Fútbol</a:t>
            </a:r>
            <a:endParaRPr lang="es-PR" altLang="x-none" sz="4000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15363" name="Rectangle 4"/>
          <p:cNvSpPr>
            <a:spLocks noChangeArrowheads="1"/>
          </p:cNvSpPr>
          <p:nvPr/>
        </p:nvSpPr>
        <p:spPr bwMode="auto">
          <a:xfrm>
            <a:off x="304800" y="3810000"/>
            <a:ext cx="6248400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800" b="1" i="1">
                <a:latin typeface="Times New Roman" charset="0"/>
              </a:rPr>
              <a:t>Reglas: </a:t>
            </a:r>
            <a:r>
              <a:rPr lang="es-PR" altLang="x-none" sz="1600" b="1">
                <a:latin typeface="Times New Roman" charset="0"/>
              </a:rPr>
              <a:t>Reglas básicas de fútbol en efecto, ADEMAS:</a:t>
            </a:r>
          </a:p>
          <a:p>
            <a:pPr eaLnBrk="1" hangingPunct="1"/>
            <a:r>
              <a:rPr lang="es-PR" altLang="x-none" sz="1600" b="1">
                <a:latin typeface="Times New Roman" charset="0"/>
              </a:rPr>
              <a:t>	  Se puede marcar al que pasa la pelota después de </a:t>
            </a:r>
          </a:p>
          <a:p>
            <a:pPr eaLnBrk="1" hangingPunct="1"/>
            <a:r>
              <a:rPr lang="es-PR" altLang="x-none" sz="1600" b="1">
                <a:latin typeface="Times New Roman" charset="0"/>
              </a:rPr>
              <a:t>                  tres “Mississippi’s”  </a:t>
            </a:r>
          </a:p>
          <a:p>
            <a:pPr eaLnBrk="1" hangingPunct="1"/>
            <a:endParaRPr lang="en-US" altLang="x-none" sz="1200" b="1">
              <a:latin typeface="Times New Roman" charset="0"/>
            </a:endParaRPr>
          </a:p>
          <a:p>
            <a:pPr eaLnBrk="1" hangingPunct="1"/>
            <a:r>
              <a:rPr lang="es-PR" altLang="x-none" sz="2800" b="1" i="1">
                <a:latin typeface="Times New Roman" charset="0"/>
              </a:rPr>
              <a:t>Estado del Partido: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</a:t>
            </a:r>
            <a:r>
              <a:rPr lang="es-PR" altLang="x-none" sz="1600" b="1">
                <a:latin typeface="Times New Roman" charset="0"/>
              </a:rPr>
              <a:t>Puntuación: Utah arriba por 8.</a:t>
            </a:r>
          </a:p>
          <a:p>
            <a:pPr eaLnBrk="1" hangingPunct="1"/>
            <a:r>
              <a:rPr lang="es-PR" altLang="x-none" sz="1600" b="1">
                <a:latin typeface="Times New Roman" charset="0"/>
              </a:rPr>
              <a:t>   	Utah tiene la pelota en la línea de 20 yardas de Alabama.</a:t>
            </a:r>
          </a:p>
          <a:p>
            <a:pPr eaLnBrk="1" hangingPunct="1"/>
            <a:r>
              <a:rPr lang="es-PR" altLang="x-none" sz="1600" b="1">
                <a:latin typeface="Times New Roman" charset="0"/>
              </a:rPr>
              <a:t>    	Tiempo restante:  2:00 min.</a:t>
            </a:r>
          </a:p>
          <a:p>
            <a:pPr eaLnBrk="1" hangingPunct="1"/>
            <a:r>
              <a:rPr lang="es-PR" altLang="x-none" sz="1600" b="1">
                <a:latin typeface="Times New Roman" charset="0"/>
              </a:rPr>
              <a:t>	No queda ningún “Time Out”. </a:t>
            </a:r>
          </a:p>
          <a:p>
            <a:pPr eaLnBrk="1" hangingPunct="1"/>
            <a:r>
              <a:rPr lang="es-PR" altLang="x-none" sz="1600" b="1">
                <a:latin typeface="Times New Roman" charset="0"/>
              </a:rPr>
              <a:t>	El reloj del partido se detiene al final de cada jugada por </a:t>
            </a:r>
          </a:p>
          <a:p>
            <a:pPr eaLnBrk="1" hangingPunct="1"/>
            <a:r>
              <a:rPr lang="es-PR" altLang="x-none" sz="1600" b="1">
                <a:latin typeface="Times New Roman" charset="0"/>
              </a:rPr>
              <a:t>                  25 seg.</a:t>
            </a:r>
          </a:p>
        </p:txBody>
      </p:sp>
      <p:sp>
        <p:nvSpPr>
          <p:cNvPr id="15364" name="Rectangle 8"/>
          <p:cNvSpPr>
            <a:spLocks noChangeArrowheads="1"/>
          </p:cNvSpPr>
          <p:nvPr/>
        </p:nvSpPr>
        <p:spPr bwMode="auto">
          <a:xfrm>
            <a:off x="152400" y="3733800"/>
            <a:ext cx="6553200" cy="32766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15365" name="Rectangle 9"/>
          <p:cNvSpPr>
            <a:spLocks noChangeArrowheads="1"/>
          </p:cNvSpPr>
          <p:nvPr/>
        </p:nvSpPr>
        <p:spPr bwMode="auto">
          <a:xfrm>
            <a:off x="1409700" y="1260475"/>
            <a:ext cx="3978275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2800" b="1">
                <a:latin typeface="Times New Roman" charset="0"/>
              </a:rPr>
              <a:t>Tazón de Azúcar</a:t>
            </a:r>
            <a:endParaRPr lang="es-PR" altLang="x-none" sz="1800" b="1">
              <a:latin typeface="Times New Roman" charset="0"/>
            </a:endParaRPr>
          </a:p>
          <a:p>
            <a:pPr algn="ctr" eaLnBrk="1" hangingPunct="1"/>
            <a:endParaRPr lang="en-US" altLang="x-none" sz="1800" b="1">
              <a:latin typeface="Times New Roman" charset="0"/>
            </a:endParaRP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Universidad de Utah </a:t>
            </a: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vs.</a:t>
            </a: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Universidad de Alabama</a:t>
            </a:r>
          </a:p>
        </p:txBody>
      </p:sp>
      <p:sp>
        <p:nvSpPr>
          <p:cNvPr id="15366" name="Text Box 8"/>
          <p:cNvSpPr txBox="1">
            <a:spLocks noChangeArrowheads="1"/>
          </p:cNvSpPr>
          <p:nvPr/>
        </p:nvSpPr>
        <p:spPr bwMode="auto">
          <a:xfrm>
            <a:off x="4949825" y="-76200"/>
            <a:ext cx="19843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s-PR" altLang="x-none" sz="2000" b="1" i="1">
                <a:latin typeface="Calibri" charset="0"/>
              </a:rPr>
              <a:t>Lado del Jugador</a:t>
            </a:r>
          </a:p>
        </p:txBody>
      </p:sp>
      <p:sp>
        <p:nvSpPr>
          <p:cNvPr id="15367" name="TextBox 11"/>
          <p:cNvSpPr txBox="1">
            <a:spLocks noChangeArrowheads="1"/>
          </p:cNvSpPr>
          <p:nvPr/>
        </p:nvSpPr>
        <p:spPr bwMode="auto">
          <a:xfrm>
            <a:off x="190500" y="7315200"/>
            <a:ext cx="6477000" cy="830263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b="1" i="1">
                <a:solidFill>
                  <a:srgbClr val="FF0000"/>
                </a:solidFill>
                <a:latin typeface="Times New Roman" charset="0"/>
              </a:rPr>
              <a:t>Si el tiempo lo permite, juegue este guión tres veces… como si fuera “best of three.” </a:t>
            </a: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685800" y="609600"/>
            <a:ext cx="5486400" cy="830263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b="1" i="1">
                <a:latin typeface="Calibri" charset="0"/>
              </a:rPr>
              <a:t>Juego de Acción Simulado-Fútbol</a:t>
            </a:r>
          </a:p>
          <a:p>
            <a:pPr algn="ctr" eaLnBrk="1" hangingPunct="1"/>
            <a:r>
              <a:rPr lang="es-PR" altLang="x-none" b="1" i="1">
                <a:latin typeface="Calibri" charset="0"/>
              </a:rPr>
              <a:t>Preguntas a considerar . . . </a:t>
            </a:r>
          </a:p>
        </p:txBody>
      </p:sp>
      <p:sp>
        <p:nvSpPr>
          <p:cNvPr id="16387" name="Text Box 5"/>
          <p:cNvSpPr txBox="1">
            <a:spLocks noChangeArrowheads="1"/>
          </p:cNvSpPr>
          <p:nvPr/>
        </p:nvSpPr>
        <p:spPr bwMode="auto">
          <a:xfrm>
            <a:off x="304800" y="6019800"/>
            <a:ext cx="6324600" cy="2354263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23838" indent="-2238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100" b="1" i="1">
                <a:latin typeface="Calibri" charset="0"/>
              </a:rPr>
              <a:t>Pregúntese:  Dada la situación del partido . . .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</a:t>
            </a:r>
            <a:r>
              <a:rPr lang="es-PR" altLang="x-none" sz="1600">
                <a:latin typeface="Calibri" charset="0"/>
              </a:rPr>
              <a:t>¿Cuál será el plan de juego del otro equipo?</a:t>
            </a:r>
            <a:endParaRPr lang="en-US" altLang="x-none" sz="1600">
              <a:latin typeface="Calibri" charset="0"/>
            </a:endParaRPr>
          </a:p>
          <a:p>
            <a:pPr eaLnBrk="1" hangingPunct="1"/>
            <a:r>
              <a:rPr lang="en-US" altLang="x-none" sz="1000">
                <a:latin typeface="Calibri" charset="0"/>
              </a:rPr>
              <a:t>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</a:t>
            </a:r>
            <a:r>
              <a:rPr lang="es-PR" altLang="x-none" sz="1600">
                <a:latin typeface="Calibri" charset="0"/>
              </a:rPr>
              <a:t>¿En que nos debemos enfocar como equipo o jugadores individual?</a:t>
            </a:r>
            <a:endParaRPr lang="en-US" altLang="x-none" sz="1600">
              <a:latin typeface="Calibri" charset="0"/>
            </a:endParaRPr>
          </a:p>
          <a:p>
            <a:pPr eaLnBrk="1" hangingPunct="1"/>
            <a:endParaRPr lang="en-US" altLang="x-none" sz="10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</a:t>
            </a:r>
            <a:r>
              <a:rPr lang="es-PR" altLang="x-none" sz="1600">
                <a:latin typeface="Calibri" charset="0"/>
              </a:rPr>
              <a:t>¿Cuáles son las fortalezas del otro equipo? ¿Cómo podemos limitar esas fortalezas?</a:t>
            </a:r>
          </a:p>
          <a:p>
            <a:pPr eaLnBrk="1" hangingPunct="1">
              <a:buFont typeface="Wingdings" charset="2"/>
              <a:buChar char="v"/>
            </a:pPr>
            <a:endParaRPr lang="en-US" altLang="x-none" sz="10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</a:t>
            </a:r>
            <a:r>
              <a:rPr lang="es-PR" altLang="x-none" sz="1600">
                <a:latin typeface="Calibri" charset="0"/>
              </a:rPr>
              <a:t>¿En general, qué le causa a nuestro equipo la mayor dificultad? ¿Contra este oponente en particular?</a:t>
            </a:r>
            <a:endParaRPr lang="en-US" altLang="x-none" sz="1600">
              <a:latin typeface="Calibri" charset="0"/>
            </a:endParaRPr>
          </a:p>
        </p:txBody>
      </p:sp>
      <p:sp>
        <p:nvSpPr>
          <p:cNvPr id="16388" name="Text Box 8"/>
          <p:cNvSpPr txBox="1">
            <a:spLocks noChangeArrowheads="1"/>
          </p:cNvSpPr>
          <p:nvPr/>
        </p:nvSpPr>
        <p:spPr bwMode="auto">
          <a:xfrm>
            <a:off x="3098800" y="92075"/>
            <a:ext cx="3657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Maestro / Entrenador del Equipo</a:t>
            </a:r>
          </a:p>
        </p:txBody>
      </p:sp>
      <p:sp>
        <p:nvSpPr>
          <p:cNvPr id="16389" name="Rectangle 11"/>
          <p:cNvSpPr>
            <a:spLocks noChangeArrowheads="1"/>
          </p:cNvSpPr>
          <p:nvPr/>
        </p:nvSpPr>
        <p:spPr bwMode="auto">
          <a:xfrm>
            <a:off x="304800" y="1524000"/>
            <a:ext cx="6324600" cy="237013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</a:pPr>
            <a:r>
              <a:rPr lang="es-PR" altLang="x-none" sz="1800" b="1" i="1"/>
              <a:t>¿Cuál es el plan de juego de nuestro equipo (por ejemplo, estrategias)?</a:t>
            </a:r>
            <a:endParaRPr lang="es-PR" altLang="x-none" sz="18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s-PR" altLang="x-none" sz="1400" b="1" i="1">
                <a:solidFill>
                  <a:srgbClr val="000000"/>
                </a:solidFill>
              </a:rPr>
              <a:t>  Ofensiva </a:t>
            </a:r>
            <a:r>
              <a:rPr lang="es-PR" altLang="x-none" sz="1400">
                <a:solidFill>
                  <a:srgbClr val="000000"/>
                </a:solidFill>
              </a:rPr>
              <a:t>– </a:t>
            </a:r>
            <a:r>
              <a:rPr lang="es-PR" altLang="x-none" sz="1400"/>
              <a:t>¿Qué tipo de jugadas tienen la mejor posibilidad de </a:t>
            </a:r>
          </a:p>
          <a:p>
            <a:pPr eaLnBrk="1" hangingPunct="1">
              <a:buClr>
                <a:srgbClr val="000000"/>
              </a:buClr>
            </a:pPr>
            <a:r>
              <a:rPr lang="es-PR" altLang="x-none" sz="1400"/>
              <a:t>      ser exitosas? ¿Mejor posibilidad de completar un pase? ¿Cómo </a:t>
            </a:r>
          </a:p>
          <a:p>
            <a:pPr eaLnBrk="1" hangingPunct="1">
              <a:buClr>
                <a:srgbClr val="000000"/>
              </a:buClr>
            </a:pPr>
            <a:r>
              <a:rPr lang="es-PR" altLang="x-none" sz="1400"/>
              <a:t>      creamos el espacio necesario para que los receptores atrapen </a:t>
            </a:r>
          </a:p>
          <a:p>
            <a:pPr eaLnBrk="1" hangingPunct="1">
              <a:buClr>
                <a:srgbClr val="000000"/>
              </a:buClr>
            </a:pPr>
            <a:r>
              <a:rPr lang="es-PR" altLang="x-none" sz="1400"/>
              <a:t>      la pelota? ¿Qué puede hacer para ayudar aunque el pase no </a:t>
            </a:r>
          </a:p>
          <a:p>
            <a:pPr eaLnBrk="1" hangingPunct="1">
              <a:buClr>
                <a:srgbClr val="000000"/>
              </a:buClr>
            </a:pPr>
            <a:r>
              <a:rPr lang="es-PR" altLang="x-none" sz="1400"/>
              <a:t>      sea para usted?</a:t>
            </a:r>
            <a:endParaRPr lang="es-PR" altLang="x-none" sz="14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s-PR" altLang="x-none" sz="1400">
                <a:solidFill>
                  <a:srgbClr val="000000"/>
                </a:solidFill>
              </a:rPr>
              <a:t>  </a:t>
            </a:r>
            <a:r>
              <a:rPr lang="es-PR" altLang="x-none" sz="1400" b="1" i="1">
                <a:solidFill>
                  <a:srgbClr val="000000"/>
                </a:solidFill>
              </a:rPr>
              <a:t>Defensiva</a:t>
            </a:r>
            <a:r>
              <a:rPr lang="es-PR" altLang="x-none" sz="1400">
                <a:solidFill>
                  <a:srgbClr val="000000"/>
                </a:solidFill>
              </a:rPr>
              <a:t> – </a:t>
            </a:r>
            <a:r>
              <a:rPr lang="es-PR" altLang="x-none" sz="1400"/>
              <a:t>¿Cuándo se defiende el área vs. un jugador? ¿Qué </a:t>
            </a:r>
          </a:p>
          <a:p>
            <a:pPr eaLnBrk="1" hangingPunct="1">
              <a:buClr>
                <a:srgbClr val="000000"/>
              </a:buClr>
            </a:pPr>
            <a:r>
              <a:rPr lang="es-PR" altLang="x-none" sz="1400"/>
              <a:t>     hacer cuando la jugada no se desarrolla cerca de usted? ¿Cómo </a:t>
            </a:r>
          </a:p>
          <a:p>
            <a:pPr eaLnBrk="1" hangingPunct="1">
              <a:buClr>
                <a:srgbClr val="000000"/>
              </a:buClr>
            </a:pPr>
            <a:r>
              <a:rPr lang="es-PR" altLang="x-none" sz="1400"/>
              <a:t>     se puede mantener cerca de los receptores?</a:t>
            </a:r>
            <a:endParaRPr lang="es-PR" altLang="x-none" sz="1400">
              <a:solidFill>
                <a:srgbClr val="000000"/>
              </a:solidFill>
            </a:endParaRPr>
          </a:p>
        </p:txBody>
      </p:sp>
      <p:sp>
        <p:nvSpPr>
          <p:cNvPr id="16390" name="Text Box 8"/>
          <p:cNvSpPr txBox="1">
            <a:spLocks noChangeArrowheads="1"/>
          </p:cNvSpPr>
          <p:nvPr/>
        </p:nvSpPr>
        <p:spPr bwMode="auto">
          <a:xfrm>
            <a:off x="304800" y="4038600"/>
            <a:ext cx="6324600" cy="1878013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1800" b="1" i="1"/>
              <a:t>¿Qué movimientos tácticos pueden ser críticos? </a:t>
            </a:r>
          </a:p>
          <a:p>
            <a:pPr eaLnBrk="1" hangingPunct="1">
              <a:buFont typeface="Wingdings" charset="2"/>
              <a:buChar char="v"/>
            </a:pPr>
            <a:r>
              <a:rPr lang="es-PR" altLang="x-none" sz="1400"/>
              <a:t>  </a:t>
            </a:r>
            <a:r>
              <a:rPr lang="es-PR" altLang="x-none" sz="1400" b="1" i="1"/>
              <a:t>Ofensiva</a:t>
            </a:r>
            <a:r>
              <a:rPr lang="es-PR" altLang="x-none" sz="1400"/>
              <a:t> – ¿Toma de decisiones? ¿Apoye a su “Q-back”? </a:t>
            </a:r>
          </a:p>
          <a:p>
            <a:pPr eaLnBrk="1" hangingPunct="1"/>
            <a:r>
              <a:rPr lang="es-PR" altLang="x-none" sz="1400"/>
              <a:t>     ¿Ajuste su posición (por ejemplo, el regresar a la pelota) para </a:t>
            </a:r>
          </a:p>
          <a:p>
            <a:pPr eaLnBrk="1" hangingPunct="1"/>
            <a:r>
              <a:rPr lang="es-PR" altLang="x-none" sz="1400"/>
              <a:t>     recibir un pase?¿</a:t>
            </a:r>
            <a:r>
              <a:rPr lang="es-PR" altLang="x-none" sz="1400" i="1"/>
              <a:t>Cómo</a:t>
            </a:r>
            <a:r>
              <a:rPr lang="es-PR" altLang="x-none" sz="1400"/>
              <a:t> puede extraer a un oponente fuera de su </a:t>
            </a:r>
          </a:p>
          <a:p>
            <a:pPr eaLnBrk="1" hangingPunct="1"/>
            <a:r>
              <a:rPr lang="es-PR" altLang="x-none" sz="1400"/>
              <a:t>     área para crear espacio? ¿Escaneo del campo? </a:t>
            </a:r>
          </a:p>
          <a:p>
            <a:pPr eaLnBrk="1" hangingPunct="1">
              <a:buFont typeface="Wingdings" charset="2"/>
              <a:buChar char="v"/>
            </a:pPr>
            <a:r>
              <a:rPr lang="es-PR" altLang="x-none" sz="1400" b="1" i="1"/>
              <a:t> Defensiva</a:t>
            </a:r>
            <a:r>
              <a:rPr lang="es-PR" altLang="x-none" sz="1400"/>
              <a:t> – ¿Toma de decisiones? ¿Cuando ayudar o respaldar </a:t>
            </a:r>
          </a:p>
          <a:p>
            <a:pPr eaLnBrk="1" hangingPunct="1"/>
            <a:r>
              <a:rPr lang="es-PR" altLang="x-none" sz="1400"/>
              <a:t>    a un compañero de equipo? ¿A qué receptor marcar o seguir? </a:t>
            </a:r>
          </a:p>
          <a:p>
            <a:pPr eaLnBrk="1" hangingPunct="1"/>
            <a:r>
              <a:rPr lang="es-PR" altLang="x-none" sz="1400"/>
              <a:t>    ¿Cuán cerca se puede estar cuando marca a un receptor?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342900" y="304800"/>
            <a:ext cx="6172200" cy="6858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PR" altLang="x-none" sz="3200" b="1" i="1">
                <a:solidFill>
                  <a:srgbClr val="FF0000"/>
                </a:solidFill>
                <a:latin typeface="Times New Roman" charset="0"/>
              </a:rPr>
              <a:t>Juego de Acción Simulado -Fútbol</a:t>
            </a:r>
            <a:endParaRPr lang="en-GB" altLang="x-none" sz="4000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304800" y="3657600"/>
            <a:ext cx="6248400" cy="366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800" b="1" i="1">
                <a:latin typeface="Times New Roman" charset="0"/>
              </a:rPr>
              <a:t>Reglas: </a:t>
            </a:r>
            <a:r>
              <a:rPr lang="es-PR" altLang="x-none" sz="1600" b="1">
                <a:latin typeface="Times New Roman" charset="0"/>
              </a:rPr>
              <a:t>Reglas básicas de fútbol en efecto, </a:t>
            </a:r>
            <a:r>
              <a:rPr lang="en-US" altLang="x-none" sz="1600" b="1">
                <a:latin typeface="Times New Roman" charset="0"/>
              </a:rPr>
              <a:t>ADEMAS:</a:t>
            </a:r>
          </a:p>
          <a:p>
            <a:pPr eaLnBrk="1" hangingPunct="1"/>
            <a:r>
              <a:rPr lang="en-US" altLang="x-none" sz="1600" b="1">
                <a:latin typeface="Times New Roman" charset="0"/>
              </a:rPr>
              <a:t>	     </a:t>
            </a:r>
            <a:r>
              <a:rPr lang="es-PR" altLang="x-none" sz="1600" b="1">
                <a:latin typeface="Times New Roman" charset="0"/>
              </a:rPr>
              <a:t>No se puede marcar rápidamente al que le toque </a:t>
            </a:r>
          </a:p>
          <a:p>
            <a:pPr eaLnBrk="1" hangingPunct="1"/>
            <a:r>
              <a:rPr lang="es-PR" altLang="x-none" sz="1600" b="1">
                <a:latin typeface="Times New Roman" charset="0"/>
              </a:rPr>
              <a:t>                       pasar la pelota. </a:t>
            </a:r>
          </a:p>
          <a:p>
            <a:pPr eaLnBrk="1" hangingPunct="1"/>
            <a:endParaRPr lang="en-US" altLang="x-none" sz="1200" b="1">
              <a:latin typeface="Times New Roman" charset="0"/>
            </a:endParaRPr>
          </a:p>
          <a:p>
            <a:pPr eaLnBrk="1" hangingPunct="1"/>
            <a:r>
              <a:rPr lang="es-PR" altLang="x-none" sz="2800" b="1" i="1">
                <a:latin typeface="Times New Roman" charset="0"/>
              </a:rPr>
              <a:t>Estado del Partido: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</a:t>
            </a:r>
            <a:r>
              <a:rPr lang="es-PR" altLang="x-none" sz="1600" b="1">
                <a:latin typeface="Times New Roman" charset="0"/>
              </a:rPr>
              <a:t>Puntuación: Patriots arriba por 8.</a:t>
            </a:r>
          </a:p>
          <a:p>
            <a:pPr eaLnBrk="1" hangingPunct="1"/>
            <a:r>
              <a:rPr lang="es-PR" altLang="x-none" sz="1600" b="1">
                <a:latin typeface="Times New Roman" charset="0"/>
              </a:rPr>
              <a:t>   	Giants tienen la pelota en la línea de 20 yardas de New        </a:t>
            </a:r>
          </a:p>
          <a:p>
            <a:pPr eaLnBrk="1" hangingPunct="1"/>
            <a:r>
              <a:rPr lang="es-PR" altLang="x-none" sz="1600" b="1">
                <a:latin typeface="Times New Roman" charset="0"/>
              </a:rPr>
              <a:t>                  England.</a:t>
            </a:r>
          </a:p>
          <a:p>
            <a:pPr eaLnBrk="1" hangingPunct="1"/>
            <a:r>
              <a:rPr lang="es-PR" altLang="x-none" sz="1600" b="1">
                <a:latin typeface="Times New Roman" charset="0"/>
              </a:rPr>
              <a:t>    	Tiempo restante:  2:00 min.</a:t>
            </a:r>
          </a:p>
          <a:p>
            <a:pPr eaLnBrk="1" hangingPunct="1"/>
            <a:r>
              <a:rPr lang="es-PR" altLang="x-none" sz="1600" b="1">
                <a:latin typeface="Times New Roman" charset="0"/>
              </a:rPr>
              <a:t>	Le queda un “Time Out” a cada equipo.</a:t>
            </a:r>
          </a:p>
          <a:p>
            <a:pPr eaLnBrk="1" hangingPunct="1"/>
            <a:r>
              <a:rPr lang="es-PR" altLang="x-none" sz="1600" b="1">
                <a:latin typeface="Times New Roman" charset="0"/>
              </a:rPr>
              <a:t>	El reloj del partido se detiene al final de cada jugada por </a:t>
            </a:r>
          </a:p>
          <a:p>
            <a:pPr eaLnBrk="1" hangingPunct="1"/>
            <a:r>
              <a:rPr lang="es-PR" altLang="x-none" sz="1600" b="1">
                <a:latin typeface="Times New Roman" charset="0"/>
              </a:rPr>
              <a:t>                  25 seg.</a:t>
            </a:r>
          </a:p>
          <a:p>
            <a:pPr eaLnBrk="1" hangingPunct="1"/>
            <a:endParaRPr lang="en-GB" altLang="x-none" sz="1800" b="1">
              <a:latin typeface="Times New Roman" charset="0"/>
            </a:endParaRPr>
          </a:p>
        </p:txBody>
      </p:sp>
      <p:sp>
        <p:nvSpPr>
          <p:cNvPr id="17412" name="Rectangle 8"/>
          <p:cNvSpPr>
            <a:spLocks noChangeArrowheads="1"/>
          </p:cNvSpPr>
          <p:nvPr/>
        </p:nvSpPr>
        <p:spPr bwMode="auto">
          <a:xfrm>
            <a:off x="152400" y="3657600"/>
            <a:ext cx="6553200" cy="34290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17413" name="Rectangle 9"/>
          <p:cNvSpPr>
            <a:spLocks noChangeArrowheads="1"/>
          </p:cNvSpPr>
          <p:nvPr/>
        </p:nvSpPr>
        <p:spPr bwMode="auto">
          <a:xfrm>
            <a:off x="1620838" y="1260475"/>
            <a:ext cx="3556000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2800" b="1">
                <a:latin typeface="Times New Roman" charset="0"/>
              </a:rPr>
              <a:t>Súper Tazón 2008</a:t>
            </a:r>
            <a:endParaRPr lang="es-PR" altLang="x-none" sz="1800" b="1">
              <a:latin typeface="Times New Roman" charset="0"/>
            </a:endParaRPr>
          </a:p>
          <a:p>
            <a:pPr algn="ctr" eaLnBrk="1" hangingPunct="1"/>
            <a:endParaRPr lang="en-US" altLang="x-none" sz="1800" b="1">
              <a:latin typeface="Times New Roman" charset="0"/>
            </a:endParaRP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New England Patriots</a:t>
            </a: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vs.</a:t>
            </a: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New York Giants</a:t>
            </a:r>
          </a:p>
        </p:txBody>
      </p:sp>
      <p:sp>
        <p:nvSpPr>
          <p:cNvPr id="17414" name="Text Box 8"/>
          <p:cNvSpPr txBox="1">
            <a:spLocks noChangeArrowheads="1"/>
          </p:cNvSpPr>
          <p:nvPr/>
        </p:nvSpPr>
        <p:spPr bwMode="auto">
          <a:xfrm>
            <a:off x="4949825" y="-76200"/>
            <a:ext cx="19843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s-PR" altLang="x-none" sz="2000" b="1" i="1">
                <a:latin typeface="Calibri" charset="0"/>
              </a:rPr>
              <a:t>Lado del Jugador</a:t>
            </a:r>
          </a:p>
        </p:txBody>
      </p:sp>
      <p:sp>
        <p:nvSpPr>
          <p:cNvPr id="17415" name="TextBox 11"/>
          <p:cNvSpPr txBox="1">
            <a:spLocks noChangeArrowheads="1"/>
          </p:cNvSpPr>
          <p:nvPr/>
        </p:nvSpPr>
        <p:spPr bwMode="auto">
          <a:xfrm>
            <a:off x="152400" y="7315200"/>
            <a:ext cx="6553200" cy="830263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b="1" i="1">
                <a:solidFill>
                  <a:srgbClr val="FF0000"/>
                </a:solidFill>
                <a:latin typeface="Times New Roman" charset="0"/>
              </a:rPr>
              <a:t>Si el tiempo lo permite, juegue este guión tres veces… como si fuera “best of three.” </a:t>
            </a: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685800" y="609600"/>
            <a:ext cx="5486400" cy="830263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b="1" i="1">
                <a:latin typeface="Calibri" charset="0"/>
              </a:rPr>
              <a:t>Juego de Acción Simulado-Fútbol</a:t>
            </a:r>
          </a:p>
          <a:p>
            <a:pPr algn="ctr" eaLnBrk="1" hangingPunct="1"/>
            <a:r>
              <a:rPr lang="es-PR" altLang="x-none" b="1" i="1">
                <a:latin typeface="Calibri" charset="0"/>
              </a:rPr>
              <a:t>Preguntas a considerar . . . </a:t>
            </a:r>
          </a:p>
        </p:txBody>
      </p:sp>
      <p:sp>
        <p:nvSpPr>
          <p:cNvPr id="18435" name="Text Box 5"/>
          <p:cNvSpPr txBox="1">
            <a:spLocks noChangeArrowheads="1"/>
          </p:cNvSpPr>
          <p:nvPr/>
        </p:nvSpPr>
        <p:spPr bwMode="auto">
          <a:xfrm>
            <a:off x="304800" y="6019800"/>
            <a:ext cx="6324600" cy="2354263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23838" indent="-2238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100" b="1" i="1">
                <a:latin typeface="Calibri" charset="0"/>
              </a:rPr>
              <a:t>Pregúntese:  Dada la situación del partido . . .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</a:t>
            </a:r>
            <a:r>
              <a:rPr lang="es-PR" altLang="x-none" sz="1600">
                <a:latin typeface="Calibri" charset="0"/>
              </a:rPr>
              <a:t>¿Cuál será el plan de juego del otro equipo?</a:t>
            </a:r>
            <a:endParaRPr lang="en-US" altLang="x-none" sz="1600">
              <a:latin typeface="Calibri" charset="0"/>
            </a:endParaRPr>
          </a:p>
          <a:p>
            <a:pPr eaLnBrk="1" hangingPunct="1"/>
            <a:r>
              <a:rPr lang="en-US" altLang="x-none" sz="1000">
                <a:latin typeface="Calibri" charset="0"/>
              </a:rPr>
              <a:t>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</a:t>
            </a:r>
            <a:r>
              <a:rPr lang="es-PR" altLang="x-none" sz="1600">
                <a:latin typeface="Calibri" charset="0"/>
              </a:rPr>
              <a:t>¿En que nos debemos enfocar como equipo o jugadores individual?</a:t>
            </a:r>
            <a:endParaRPr lang="en-US" altLang="x-none" sz="1600">
              <a:latin typeface="Calibri" charset="0"/>
            </a:endParaRPr>
          </a:p>
          <a:p>
            <a:pPr eaLnBrk="1" hangingPunct="1"/>
            <a:endParaRPr lang="en-US" altLang="x-none" sz="10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</a:t>
            </a:r>
            <a:r>
              <a:rPr lang="es-PR" altLang="x-none" sz="1600">
                <a:latin typeface="Calibri" charset="0"/>
              </a:rPr>
              <a:t>¿Cuáles son las fortalezas del otro equipo? ¿Cómo podemos limitar esas fortalezas?</a:t>
            </a:r>
          </a:p>
          <a:p>
            <a:pPr eaLnBrk="1" hangingPunct="1">
              <a:buFont typeface="Wingdings" charset="2"/>
              <a:buChar char="v"/>
            </a:pPr>
            <a:endParaRPr lang="en-US" altLang="x-none" sz="10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</a:t>
            </a:r>
            <a:r>
              <a:rPr lang="es-PR" altLang="x-none" sz="1600">
                <a:latin typeface="Calibri" charset="0"/>
              </a:rPr>
              <a:t>¿En general, qué le causa a nuestro equipo la mayor dificultad? ¿Contra este oponente en particular?</a:t>
            </a:r>
            <a:endParaRPr lang="en-US" altLang="x-none" sz="1600">
              <a:latin typeface="Calibri" charset="0"/>
            </a:endParaRPr>
          </a:p>
        </p:txBody>
      </p:sp>
      <p:sp>
        <p:nvSpPr>
          <p:cNvPr id="18436" name="Text Box 8"/>
          <p:cNvSpPr txBox="1">
            <a:spLocks noChangeArrowheads="1"/>
          </p:cNvSpPr>
          <p:nvPr/>
        </p:nvSpPr>
        <p:spPr bwMode="auto">
          <a:xfrm>
            <a:off x="3098800" y="92075"/>
            <a:ext cx="3657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Maestro / Entrenador del Equipo</a:t>
            </a:r>
          </a:p>
        </p:txBody>
      </p:sp>
      <p:sp>
        <p:nvSpPr>
          <p:cNvPr id="18437" name="Rectangle 11"/>
          <p:cNvSpPr>
            <a:spLocks noChangeArrowheads="1"/>
          </p:cNvSpPr>
          <p:nvPr/>
        </p:nvSpPr>
        <p:spPr bwMode="auto">
          <a:xfrm>
            <a:off x="304800" y="1524000"/>
            <a:ext cx="6324600" cy="237013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</a:pPr>
            <a:r>
              <a:rPr lang="es-PR" altLang="x-none" sz="1800" b="1" i="1"/>
              <a:t>¿Cuál es el plan de juego de nuestro equipo (por ejemplo, estrategias)?</a:t>
            </a:r>
            <a:endParaRPr lang="es-PR" altLang="x-none" sz="18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s-PR" altLang="x-none" sz="1400" b="1" i="1">
                <a:solidFill>
                  <a:srgbClr val="000000"/>
                </a:solidFill>
              </a:rPr>
              <a:t>  Ofensiva </a:t>
            </a:r>
            <a:r>
              <a:rPr lang="es-PR" altLang="x-none" sz="1400">
                <a:solidFill>
                  <a:srgbClr val="000000"/>
                </a:solidFill>
              </a:rPr>
              <a:t>– </a:t>
            </a:r>
            <a:r>
              <a:rPr lang="es-PR" altLang="x-none" sz="1400"/>
              <a:t>¿Qué tipo de jugadas tienen la mejor posibilidad de </a:t>
            </a:r>
          </a:p>
          <a:p>
            <a:pPr eaLnBrk="1" hangingPunct="1">
              <a:buClr>
                <a:srgbClr val="000000"/>
              </a:buClr>
            </a:pPr>
            <a:r>
              <a:rPr lang="es-PR" altLang="x-none" sz="1400"/>
              <a:t>      ser exitosas? ¿Mejor posibilidad de completar un pase? ¿Cómo </a:t>
            </a:r>
          </a:p>
          <a:p>
            <a:pPr eaLnBrk="1" hangingPunct="1">
              <a:buClr>
                <a:srgbClr val="000000"/>
              </a:buClr>
            </a:pPr>
            <a:r>
              <a:rPr lang="es-PR" altLang="x-none" sz="1400"/>
              <a:t>      creamos el espacio necesario para que los receptores atrapen </a:t>
            </a:r>
          </a:p>
          <a:p>
            <a:pPr eaLnBrk="1" hangingPunct="1">
              <a:buClr>
                <a:srgbClr val="000000"/>
              </a:buClr>
            </a:pPr>
            <a:r>
              <a:rPr lang="es-PR" altLang="x-none" sz="1400"/>
              <a:t>      la pelota? ¿Qué puede hacer para ayudar aunque el pase no </a:t>
            </a:r>
          </a:p>
          <a:p>
            <a:pPr eaLnBrk="1" hangingPunct="1">
              <a:buClr>
                <a:srgbClr val="000000"/>
              </a:buClr>
            </a:pPr>
            <a:r>
              <a:rPr lang="es-PR" altLang="x-none" sz="1400"/>
              <a:t>      sea para usted?</a:t>
            </a:r>
            <a:endParaRPr lang="es-PR" altLang="x-none" sz="14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s-PR" altLang="x-none" sz="1400">
                <a:solidFill>
                  <a:srgbClr val="000000"/>
                </a:solidFill>
              </a:rPr>
              <a:t>  </a:t>
            </a:r>
            <a:r>
              <a:rPr lang="es-PR" altLang="x-none" sz="1400" b="1" i="1">
                <a:solidFill>
                  <a:srgbClr val="000000"/>
                </a:solidFill>
              </a:rPr>
              <a:t>Defensiva</a:t>
            </a:r>
            <a:r>
              <a:rPr lang="es-PR" altLang="x-none" sz="1400">
                <a:solidFill>
                  <a:srgbClr val="000000"/>
                </a:solidFill>
              </a:rPr>
              <a:t> – </a:t>
            </a:r>
            <a:r>
              <a:rPr lang="es-PR" altLang="x-none" sz="1400"/>
              <a:t>¿Cuándo se defiende el área vs. un jugador? ¿Qué </a:t>
            </a:r>
          </a:p>
          <a:p>
            <a:pPr eaLnBrk="1" hangingPunct="1">
              <a:buClr>
                <a:srgbClr val="000000"/>
              </a:buClr>
            </a:pPr>
            <a:r>
              <a:rPr lang="es-PR" altLang="x-none" sz="1400"/>
              <a:t>     hacer cuando la jugada no se desarrolla cerca de usted? ¿Cómo </a:t>
            </a:r>
          </a:p>
          <a:p>
            <a:pPr eaLnBrk="1" hangingPunct="1">
              <a:buClr>
                <a:srgbClr val="000000"/>
              </a:buClr>
            </a:pPr>
            <a:r>
              <a:rPr lang="es-PR" altLang="x-none" sz="1400"/>
              <a:t>     se puede mantener cerca de los receptores?</a:t>
            </a:r>
            <a:endParaRPr lang="es-PR" altLang="x-none" sz="1400">
              <a:solidFill>
                <a:srgbClr val="000000"/>
              </a:solidFill>
            </a:endParaRPr>
          </a:p>
        </p:txBody>
      </p:sp>
      <p:sp>
        <p:nvSpPr>
          <p:cNvPr id="18438" name="Text Box 8"/>
          <p:cNvSpPr txBox="1">
            <a:spLocks noChangeArrowheads="1"/>
          </p:cNvSpPr>
          <p:nvPr/>
        </p:nvSpPr>
        <p:spPr bwMode="auto">
          <a:xfrm>
            <a:off x="304800" y="4038600"/>
            <a:ext cx="6324600" cy="1878013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1800" b="1" i="1"/>
              <a:t>¿Qué movimientos tácticos pueden ser críticos? </a:t>
            </a:r>
          </a:p>
          <a:p>
            <a:pPr eaLnBrk="1" hangingPunct="1">
              <a:buFont typeface="Wingdings" charset="2"/>
              <a:buChar char="v"/>
            </a:pPr>
            <a:r>
              <a:rPr lang="es-PR" altLang="x-none" sz="1400"/>
              <a:t>  </a:t>
            </a:r>
            <a:r>
              <a:rPr lang="es-PR" altLang="x-none" sz="1400" b="1" i="1"/>
              <a:t>Ofensiva</a:t>
            </a:r>
            <a:r>
              <a:rPr lang="es-PR" altLang="x-none" sz="1400"/>
              <a:t> – ¿Toma de decisiones? ¿Apoye a su “Q-back”? </a:t>
            </a:r>
          </a:p>
          <a:p>
            <a:pPr eaLnBrk="1" hangingPunct="1"/>
            <a:r>
              <a:rPr lang="es-PR" altLang="x-none" sz="1400"/>
              <a:t>     ¿Ajuste su posición (por ejemplo, el regresar a la pelota) para </a:t>
            </a:r>
          </a:p>
          <a:p>
            <a:pPr eaLnBrk="1" hangingPunct="1"/>
            <a:r>
              <a:rPr lang="es-PR" altLang="x-none" sz="1400"/>
              <a:t>     recibir un pase?¿</a:t>
            </a:r>
            <a:r>
              <a:rPr lang="es-PR" altLang="x-none" sz="1400" i="1"/>
              <a:t>Cómo</a:t>
            </a:r>
            <a:r>
              <a:rPr lang="es-PR" altLang="x-none" sz="1400"/>
              <a:t> puede extraer a un oponente fuera de su </a:t>
            </a:r>
          </a:p>
          <a:p>
            <a:pPr eaLnBrk="1" hangingPunct="1"/>
            <a:r>
              <a:rPr lang="es-PR" altLang="x-none" sz="1400"/>
              <a:t>     área para crear espacio? ¿Escaneo del campo? </a:t>
            </a:r>
          </a:p>
          <a:p>
            <a:pPr eaLnBrk="1" hangingPunct="1">
              <a:buFont typeface="Wingdings" charset="2"/>
              <a:buChar char="v"/>
            </a:pPr>
            <a:r>
              <a:rPr lang="es-PR" altLang="x-none" sz="1400" b="1" i="1"/>
              <a:t> Defensiva</a:t>
            </a:r>
            <a:r>
              <a:rPr lang="es-PR" altLang="x-none" sz="1400"/>
              <a:t> – ¿Toma de decisiones? ¿Cuando ayudar o respaldar </a:t>
            </a:r>
          </a:p>
          <a:p>
            <a:pPr eaLnBrk="1" hangingPunct="1"/>
            <a:r>
              <a:rPr lang="es-PR" altLang="x-none" sz="1400"/>
              <a:t>    a un compañero de equipo? ¿A qué receptor marcar o seguir? </a:t>
            </a:r>
          </a:p>
          <a:p>
            <a:pPr eaLnBrk="1" hangingPunct="1"/>
            <a:r>
              <a:rPr lang="es-PR" altLang="x-none" sz="1400"/>
              <a:t>    ¿Cuán cerca se puede estar cuando marca a un receptor?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342900" y="304800"/>
            <a:ext cx="6172200" cy="6858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PR" altLang="x-none" sz="3200" b="1" i="1">
                <a:solidFill>
                  <a:srgbClr val="FF0000"/>
                </a:solidFill>
                <a:latin typeface="Times New Roman" charset="0"/>
              </a:rPr>
              <a:t>Juego de Acción Simulado -Fútbol</a:t>
            </a:r>
            <a:endParaRPr lang="en-GB" altLang="x-none" sz="4000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19459" name="Rectangle 4"/>
          <p:cNvSpPr>
            <a:spLocks noChangeArrowheads="1"/>
          </p:cNvSpPr>
          <p:nvPr/>
        </p:nvSpPr>
        <p:spPr bwMode="auto">
          <a:xfrm>
            <a:off x="304800" y="3657600"/>
            <a:ext cx="6248400" cy="366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800" b="1" i="1">
                <a:latin typeface="Times New Roman" charset="0"/>
              </a:rPr>
              <a:t>Reglas: </a:t>
            </a:r>
            <a:r>
              <a:rPr lang="es-PR" altLang="x-none" sz="1600" b="1">
                <a:latin typeface="Times New Roman" charset="0"/>
              </a:rPr>
              <a:t>Reglas básicas de fútbol en efecto, ADEMAS:</a:t>
            </a:r>
          </a:p>
          <a:p>
            <a:pPr eaLnBrk="1" hangingPunct="1"/>
            <a:r>
              <a:rPr lang="es-PR" altLang="x-none" sz="1600" b="1">
                <a:latin typeface="Times New Roman" charset="0"/>
              </a:rPr>
              <a:t>	     Se puede marcar al que pasa la pelota después de </a:t>
            </a:r>
          </a:p>
          <a:p>
            <a:pPr eaLnBrk="1" hangingPunct="1"/>
            <a:r>
              <a:rPr lang="es-PR" altLang="x-none" sz="1600" b="1">
                <a:latin typeface="Times New Roman" charset="0"/>
              </a:rPr>
              <a:t>                     tres “Mississippi’s”  </a:t>
            </a:r>
          </a:p>
          <a:p>
            <a:pPr eaLnBrk="1" hangingPunct="1"/>
            <a:endParaRPr lang="en-US" altLang="x-none" sz="1200" b="1">
              <a:latin typeface="Times New Roman" charset="0"/>
            </a:endParaRPr>
          </a:p>
          <a:p>
            <a:pPr eaLnBrk="1" hangingPunct="1"/>
            <a:r>
              <a:rPr lang="es-PR" altLang="x-none" sz="2800" b="1" i="1">
                <a:latin typeface="Times New Roman" charset="0"/>
              </a:rPr>
              <a:t>Estado del Partido: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</a:t>
            </a:r>
            <a:r>
              <a:rPr lang="es-PR" altLang="x-none" sz="1600" b="1">
                <a:latin typeface="Times New Roman" charset="0"/>
              </a:rPr>
              <a:t> Puntuación: Steelers arriba por 4.</a:t>
            </a:r>
          </a:p>
          <a:p>
            <a:pPr eaLnBrk="1" hangingPunct="1"/>
            <a:r>
              <a:rPr lang="en-US" altLang="x-none" sz="1600" b="1">
                <a:latin typeface="Times New Roman" charset="0"/>
              </a:rPr>
              <a:t>   	 Arizona tiene la pelota en la linea de 30 yardas de  </a:t>
            </a:r>
          </a:p>
          <a:p>
            <a:pPr eaLnBrk="1" hangingPunct="1"/>
            <a:r>
              <a:rPr lang="en-US" altLang="x-none" sz="1600" b="1">
                <a:latin typeface="Times New Roman" charset="0"/>
              </a:rPr>
              <a:t>                   Pittsburgh.</a:t>
            </a:r>
          </a:p>
          <a:p>
            <a:pPr eaLnBrk="1" hangingPunct="1"/>
            <a:r>
              <a:rPr lang="en-US" altLang="x-none" sz="1600" b="1">
                <a:latin typeface="Times New Roman" charset="0"/>
              </a:rPr>
              <a:t>    	Tiempo restante:  1:00 min.</a:t>
            </a:r>
          </a:p>
          <a:p>
            <a:pPr eaLnBrk="1" hangingPunct="1"/>
            <a:r>
              <a:rPr lang="en-US" altLang="x-none" sz="1600" b="1">
                <a:latin typeface="Times New Roman" charset="0"/>
              </a:rPr>
              <a:t>	</a:t>
            </a:r>
            <a:r>
              <a:rPr lang="es-PR" altLang="x-none" sz="1600" b="1">
                <a:latin typeface="Times New Roman" charset="0"/>
              </a:rPr>
              <a:t> No queda ningún “Time Out”. </a:t>
            </a:r>
            <a:endParaRPr lang="en-US" altLang="x-none" sz="1600" b="1">
              <a:latin typeface="Times New Roman" charset="0"/>
            </a:endParaRPr>
          </a:p>
          <a:p>
            <a:pPr eaLnBrk="1" hangingPunct="1"/>
            <a:r>
              <a:rPr lang="en-US" altLang="x-none" sz="1600" b="1">
                <a:latin typeface="Times New Roman" charset="0"/>
              </a:rPr>
              <a:t>	 </a:t>
            </a:r>
            <a:r>
              <a:rPr lang="es-PR" altLang="x-none" sz="1600" b="1">
                <a:latin typeface="Times New Roman" charset="0"/>
              </a:rPr>
              <a:t>El reloj del partido se detiene al final de cada jugada por </a:t>
            </a:r>
          </a:p>
          <a:p>
            <a:pPr eaLnBrk="1" hangingPunct="1"/>
            <a:r>
              <a:rPr lang="es-PR" altLang="x-none" sz="1600" b="1">
                <a:latin typeface="Times New Roman" charset="0"/>
              </a:rPr>
              <a:t>                   25 seg.</a:t>
            </a:r>
          </a:p>
          <a:p>
            <a:pPr eaLnBrk="1" hangingPunct="1"/>
            <a:endParaRPr lang="en-GB" altLang="x-none" sz="1800" b="1">
              <a:latin typeface="Times New Roman" charset="0"/>
            </a:endParaRPr>
          </a:p>
        </p:txBody>
      </p:sp>
      <p:sp>
        <p:nvSpPr>
          <p:cNvPr id="19460" name="Rectangle 8"/>
          <p:cNvSpPr>
            <a:spLocks noChangeArrowheads="1"/>
          </p:cNvSpPr>
          <p:nvPr/>
        </p:nvSpPr>
        <p:spPr bwMode="auto">
          <a:xfrm>
            <a:off x="152400" y="3733800"/>
            <a:ext cx="6553200" cy="33528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19461" name="Rectangle 9"/>
          <p:cNvSpPr>
            <a:spLocks noChangeArrowheads="1"/>
          </p:cNvSpPr>
          <p:nvPr/>
        </p:nvSpPr>
        <p:spPr bwMode="auto">
          <a:xfrm>
            <a:off x="1846263" y="1260475"/>
            <a:ext cx="3105150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2800" b="1">
                <a:latin typeface="Times New Roman" charset="0"/>
              </a:rPr>
              <a:t>Súper Tazón 2009</a:t>
            </a:r>
          </a:p>
          <a:p>
            <a:pPr algn="ctr" eaLnBrk="1" hangingPunct="1"/>
            <a:endParaRPr lang="en-US" altLang="x-none" sz="1800" b="1">
              <a:latin typeface="Times New Roman" charset="0"/>
            </a:endParaRP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Pittsburgh Steelers</a:t>
            </a: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vs.</a:t>
            </a: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Arizona Cardinals</a:t>
            </a:r>
          </a:p>
        </p:txBody>
      </p:sp>
      <p:sp>
        <p:nvSpPr>
          <p:cNvPr id="19462" name="Text Box 8"/>
          <p:cNvSpPr txBox="1">
            <a:spLocks noChangeArrowheads="1"/>
          </p:cNvSpPr>
          <p:nvPr/>
        </p:nvSpPr>
        <p:spPr bwMode="auto">
          <a:xfrm>
            <a:off x="4949825" y="-76200"/>
            <a:ext cx="19843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s-PR" altLang="x-none" sz="2000" b="1" i="1">
                <a:latin typeface="Calibri" charset="0"/>
              </a:rPr>
              <a:t>Lado del Jugador</a:t>
            </a:r>
          </a:p>
        </p:txBody>
      </p:sp>
      <p:sp>
        <p:nvSpPr>
          <p:cNvPr id="19463" name="TextBox 11"/>
          <p:cNvSpPr txBox="1">
            <a:spLocks noChangeArrowheads="1"/>
          </p:cNvSpPr>
          <p:nvPr/>
        </p:nvSpPr>
        <p:spPr bwMode="auto">
          <a:xfrm>
            <a:off x="152400" y="7315200"/>
            <a:ext cx="6553200" cy="830263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b="1" i="1">
                <a:solidFill>
                  <a:srgbClr val="FF0000"/>
                </a:solidFill>
                <a:latin typeface="Times New Roman" charset="0"/>
              </a:rPr>
              <a:t>Si el tiempo lo permite, juegue este guión tres veces… como si fuera “best of three.” </a:t>
            </a: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685800" y="609600"/>
            <a:ext cx="5486400" cy="830263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b="1" i="1">
                <a:latin typeface="Calibri" charset="0"/>
              </a:rPr>
              <a:t>Juego de Acción Simulado-Fútbol</a:t>
            </a:r>
          </a:p>
          <a:p>
            <a:pPr algn="ctr" eaLnBrk="1" hangingPunct="1"/>
            <a:r>
              <a:rPr lang="es-PR" altLang="x-none" b="1" i="1">
                <a:latin typeface="Calibri" charset="0"/>
              </a:rPr>
              <a:t>Preguntas a considerar . . . </a:t>
            </a:r>
          </a:p>
        </p:txBody>
      </p:sp>
      <p:sp>
        <p:nvSpPr>
          <p:cNvPr id="20483" name="Text Box 5"/>
          <p:cNvSpPr txBox="1">
            <a:spLocks noChangeArrowheads="1"/>
          </p:cNvSpPr>
          <p:nvPr/>
        </p:nvSpPr>
        <p:spPr bwMode="auto">
          <a:xfrm>
            <a:off x="304800" y="6019800"/>
            <a:ext cx="6324600" cy="2354263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23838" indent="-2238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100" b="1" i="1">
                <a:latin typeface="Calibri" charset="0"/>
              </a:rPr>
              <a:t>Pregúntese:  Dada la situación del partido . . .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</a:t>
            </a:r>
            <a:r>
              <a:rPr lang="es-PR" altLang="x-none" sz="1600">
                <a:latin typeface="Calibri" charset="0"/>
              </a:rPr>
              <a:t>¿Cuál será el plan de juego del otro equipo?</a:t>
            </a:r>
            <a:endParaRPr lang="en-US" altLang="x-none" sz="1600">
              <a:latin typeface="Calibri" charset="0"/>
            </a:endParaRPr>
          </a:p>
          <a:p>
            <a:pPr eaLnBrk="1" hangingPunct="1"/>
            <a:r>
              <a:rPr lang="en-US" altLang="x-none" sz="1000">
                <a:latin typeface="Calibri" charset="0"/>
              </a:rPr>
              <a:t>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</a:t>
            </a:r>
            <a:r>
              <a:rPr lang="es-PR" altLang="x-none" sz="1600">
                <a:latin typeface="Calibri" charset="0"/>
              </a:rPr>
              <a:t>¿En que nos debemos enfocar como equipo o jugadores individual?</a:t>
            </a:r>
            <a:endParaRPr lang="en-US" altLang="x-none" sz="1600">
              <a:latin typeface="Calibri" charset="0"/>
            </a:endParaRPr>
          </a:p>
          <a:p>
            <a:pPr eaLnBrk="1" hangingPunct="1"/>
            <a:endParaRPr lang="en-US" altLang="x-none" sz="10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</a:t>
            </a:r>
            <a:r>
              <a:rPr lang="es-PR" altLang="x-none" sz="1600">
                <a:latin typeface="Calibri" charset="0"/>
              </a:rPr>
              <a:t>¿Cuáles son las fortalezas del otro equipo? ¿Cómo podemos limitar esas fortalezas?</a:t>
            </a:r>
          </a:p>
          <a:p>
            <a:pPr eaLnBrk="1" hangingPunct="1">
              <a:buFont typeface="Wingdings" charset="2"/>
              <a:buChar char="v"/>
            </a:pPr>
            <a:endParaRPr lang="en-US" altLang="x-none" sz="10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</a:t>
            </a:r>
            <a:r>
              <a:rPr lang="es-PR" altLang="x-none" sz="1600">
                <a:latin typeface="Calibri" charset="0"/>
              </a:rPr>
              <a:t>¿En general, qué le causa a nuestro equipo la mayor dificultad? ¿Contra este oponente en particular?</a:t>
            </a:r>
            <a:endParaRPr lang="en-US" altLang="x-none" sz="1600">
              <a:latin typeface="Calibri" charset="0"/>
            </a:endParaRPr>
          </a:p>
        </p:txBody>
      </p:sp>
      <p:sp>
        <p:nvSpPr>
          <p:cNvPr id="20484" name="Text Box 8"/>
          <p:cNvSpPr txBox="1">
            <a:spLocks noChangeArrowheads="1"/>
          </p:cNvSpPr>
          <p:nvPr/>
        </p:nvSpPr>
        <p:spPr bwMode="auto">
          <a:xfrm>
            <a:off x="3098800" y="92075"/>
            <a:ext cx="3657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Maestro / Entrenador del Equipo</a:t>
            </a:r>
          </a:p>
        </p:txBody>
      </p:sp>
      <p:sp>
        <p:nvSpPr>
          <p:cNvPr id="20485" name="Rectangle 11"/>
          <p:cNvSpPr>
            <a:spLocks noChangeArrowheads="1"/>
          </p:cNvSpPr>
          <p:nvPr/>
        </p:nvSpPr>
        <p:spPr bwMode="auto">
          <a:xfrm>
            <a:off x="304800" y="1524000"/>
            <a:ext cx="6324600" cy="237013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</a:pPr>
            <a:r>
              <a:rPr lang="es-PR" altLang="x-none" sz="1800" b="1" i="1"/>
              <a:t>¿Cuál es el plan de juego de nuestro equipo (por ejemplo, estrategias)?</a:t>
            </a:r>
            <a:endParaRPr lang="es-PR" altLang="x-none" sz="18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s-PR" altLang="x-none" sz="1400" b="1" i="1">
                <a:solidFill>
                  <a:srgbClr val="000000"/>
                </a:solidFill>
              </a:rPr>
              <a:t>  Ofensiva </a:t>
            </a:r>
            <a:r>
              <a:rPr lang="es-PR" altLang="x-none" sz="1400">
                <a:solidFill>
                  <a:srgbClr val="000000"/>
                </a:solidFill>
              </a:rPr>
              <a:t>– </a:t>
            </a:r>
            <a:r>
              <a:rPr lang="es-PR" altLang="x-none" sz="1400"/>
              <a:t>¿Qué tipo de jugadas tienen la mejor posibilidad de </a:t>
            </a:r>
          </a:p>
          <a:p>
            <a:pPr eaLnBrk="1" hangingPunct="1">
              <a:buClr>
                <a:srgbClr val="000000"/>
              </a:buClr>
            </a:pPr>
            <a:r>
              <a:rPr lang="es-PR" altLang="x-none" sz="1400"/>
              <a:t>      ser exitosas? ¿Mejor posibilidad de completar un pase? ¿Cómo </a:t>
            </a:r>
          </a:p>
          <a:p>
            <a:pPr eaLnBrk="1" hangingPunct="1">
              <a:buClr>
                <a:srgbClr val="000000"/>
              </a:buClr>
            </a:pPr>
            <a:r>
              <a:rPr lang="es-PR" altLang="x-none" sz="1400"/>
              <a:t>      creamos el espacio necesario para que los receptores atrapen </a:t>
            </a:r>
          </a:p>
          <a:p>
            <a:pPr eaLnBrk="1" hangingPunct="1">
              <a:buClr>
                <a:srgbClr val="000000"/>
              </a:buClr>
            </a:pPr>
            <a:r>
              <a:rPr lang="es-PR" altLang="x-none" sz="1400"/>
              <a:t>      la pelota? ¿Qué puede hacer para ayudar aunque el pase no </a:t>
            </a:r>
          </a:p>
          <a:p>
            <a:pPr eaLnBrk="1" hangingPunct="1">
              <a:buClr>
                <a:srgbClr val="000000"/>
              </a:buClr>
            </a:pPr>
            <a:r>
              <a:rPr lang="es-PR" altLang="x-none" sz="1400"/>
              <a:t>      sea para usted?</a:t>
            </a:r>
            <a:endParaRPr lang="es-PR" altLang="x-none" sz="14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s-PR" altLang="x-none" sz="1400">
                <a:solidFill>
                  <a:srgbClr val="000000"/>
                </a:solidFill>
              </a:rPr>
              <a:t>  </a:t>
            </a:r>
            <a:r>
              <a:rPr lang="es-PR" altLang="x-none" sz="1400" b="1" i="1">
                <a:solidFill>
                  <a:srgbClr val="000000"/>
                </a:solidFill>
              </a:rPr>
              <a:t>Defensiva</a:t>
            </a:r>
            <a:r>
              <a:rPr lang="es-PR" altLang="x-none" sz="1400">
                <a:solidFill>
                  <a:srgbClr val="000000"/>
                </a:solidFill>
              </a:rPr>
              <a:t> – </a:t>
            </a:r>
            <a:r>
              <a:rPr lang="es-PR" altLang="x-none" sz="1400"/>
              <a:t>¿Cuándo se defiende el área vs. un jugador? ¿Qué </a:t>
            </a:r>
          </a:p>
          <a:p>
            <a:pPr eaLnBrk="1" hangingPunct="1">
              <a:buClr>
                <a:srgbClr val="000000"/>
              </a:buClr>
            </a:pPr>
            <a:r>
              <a:rPr lang="es-PR" altLang="x-none" sz="1400"/>
              <a:t>     hacer cuando la jugada no se desarrolla cerca de usted? ¿Cómo </a:t>
            </a:r>
          </a:p>
          <a:p>
            <a:pPr eaLnBrk="1" hangingPunct="1">
              <a:buClr>
                <a:srgbClr val="000000"/>
              </a:buClr>
            </a:pPr>
            <a:r>
              <a:rPr lang="es-PR" altLang="x-none" sz="1400"/>
              <a:t>     se puede mantener cerca de los receptores?</a:t>
            </a:r>
            <a:endParaRPr lang="es-PR" altLang="x-none" sz="1400">
              <a:solidFill>
                <a:srgbClr val="000000"/>
              </a:solidFill>
            </a:endParaRPr>
          </a:p>
        </p:txBody>
      </p:sp>
      <p:sp>
        <p:nvSpPr>
          <p:cNvPr id="20486" name="Text Box 8"/>
          <p:cNvSpPr txBox="1">
            <a:spLocks noChangeArrowheads="1"/>
          </p:cNvSpPr>
          <p:nvPr/>
        </p:nvSpPr>
        <p:spPr bwMode="auto">
          <a:xfrm>
            <a:off x="304800" y="4038600"/>
            <a:ext cx="6324600" cy="1878013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1800" b="1" i="1"/>
              <a:t>¿Qué movimientos tácticos pueden ser críticos? </a:t>
            </a:r>
          </a:p>
          <a:p>
            <a:pPr eaLnBrk="1" hangingPunct="1">
              <a:buFont typeface="Wingdings" charset="2"/>
              <a:buChar char="v"/>
            </a:pPr>
            <a:r>
              <a:rPr lang="es-PR" altLang="x-none" sz="1400"/>
              <a:t>  </a:t>
            </a:r>
            <a:r>
              <a:rPr lang="es-PR" altLang="x-none" sz="1400" b="1" i="1"/>
              <a:t>Ofensiva</a:t>
            </a:r>
            <a:r>
              <a:rPr lang="es-PR" altLang="x-none" sz="1400"/>
              <a:t> – ¿Toma de decisiones? ¿Apoye a su “Q-back”? </a:t>
            </a:r>
          </a:p>
          <a:p>
            <a:pPr eaLnBrk="1" hangingPunct="1"/>
            <a:r>
              <a:rPr lang="es-PR" altLang="x-none" sz="1400"/>
              <a:t>     ¿Ajuste su posición (por ejemplo, el regresar a la pelota) para </a:t>
            </a:r>
          </a:p>
          <a:p>
            <a:pPr eaLnBrk="1" hangingPunct="1"/>
            <a:r>
              <a:rPr lang="es-PR" altLang="x-none" sz="1400"/>
              <a:t>     recibir un pase?¿</a:t>
            </a:r>
            <a:r>
              <a:rPr lang="es-PR" altLang="x-none" sz="1400" i="1"/>
              <a:t>Cómo</a:t>
            </a:r>
            <a:r>
              <a:rPr lang="es-PR" altLang="x-none" sz="1400"/>
              <a:t> puede extraer a un oponente fuera de su </a:t>
            </a:r>
          </a:p>
          <a:p>
            <a:pPr eaLnBrk="1" hangingPunct="1"/>
            <a:r>
              <a:rPr lang="es-PR" altLang="x-none" sz="1400"/>
              <a:t>     área para crear espacio? ¿Escaneo del campo? </a:t>
            </a:r>
          </a:p>
          <a:p>
            <a:pPr eaLnBrk="1" hangingPunct="1">
              <a:buFont typeface="Wingdings" charset="2"/>
              <a:buChar char="v"/>
            </a:pPr>
            <a:r>
              <a:rPr lang="es-PR" altLang="x-none" sz="1400" b="1" i="1"/>
              <a:t> Defensiva</a:t>
            </a:r>
            <a:r>
              <a:rPr lang="es-PR" altLang="x-none" sz="1400"/>
              <a:t> – ¿Toma de decisiones? ¿Cuando ayudar o respaldar </a:t>
            </a:r>
          </a:p>
          <a:p>
            <a:pPr eaLnBrk="1" hangingPunct="1"/>
            <a:r>
              <a:rPr lang="es-PR" altLang="x-none" sz="1400"/>
              <a:t>    a un compañero de equipo? ¿A qué receptor marcar o seguir? </a:t>
            </a:r>
          </a:p>
          <a:p>
            <a:pPr eaLnBrk="1" hangingPunct="1"/>
            <a:r>
              <a:rPr lang="es-PR" altLang="x-none" sz="1400"/>
              <a:t>    ¿Cuán cerca se puede estar cuando marca a un receptor?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342900" y="304800"/>
            <a:ext cx="6172200" cy="6858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PR" altLang="x-none" sz="3200" b="1" i="1">
                <a:solidFill>
                  <a:srgbClr val="FF0000"/>
                </a:solidFill>
                <a:latin typeface="Times New Roman" charset="0"/>
              </a:rPr>
              <a:t>Juego de Acción Simulado -Fútbol</a:t>
            </a:r>
            <a:endParaRPr lang="en-GB" altLang="x-none" sz="4000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21507" name="Rectangle 4"/>
          <p:cNvSpPr>
            <a:spLocks noChangeArrowheads="1"/>
          </p:cNvSpPr>
          <p:nvPr/>
        </p:nvSpPr>
        <p:spPr bwMode="auto">
          <a:xfrm>
            <a:off x="304800" y="3657600"/>
            <a:ext cx="6248400" cy="347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800" b="1" i="1">
                <a:latin typeface="Times New Roman" charset="0"/>
              </a:rPr>
              <a:t>Reglas: </a:t>
            </a:r>
            <a:r>
              <a:rPr lang="es-PR" altLang="x-none" sz="1600" b="1">
                <a:latin typeface="Times New Roman" charset="0"/>
              </a:rPr>
              <a:t>Reglas básicas de fútbol en efecto, ADEMAS:</a:t>
            </a:r>
          </a:p>
          <a:p>
            <a:pPr eaLnBrk="1" hangingPunct="1"/>
            <a:r>
              <a:rPr lang="es-PR" altLang="x-none" sz="1600" b="1">
                <a:latin typeface="Times New Roman" charset="0"/>
              </a:rPr>
              <a:t>	     No se puede marcar rápidamente al que le toque </a:t>
            </a:r>
          </a:p>
          <a:p>
            <a:pPr eaLnBrk="1" hangingPunct="1"/>
            <a:r>
              <a:rPr lang="es-PR" altLang="x-none" sz="1600" b="1">
                <a:latin typeface="Times New Roman" charset="0"/>
              </a:rPr>
              <a:t>                       pasar la pelota. </a:t>
            </a:r>
          </a:p>
          <a:p>
            <a:pPr eaLnBrk="1" hangingPunct="1"/>
            <a:endParaRPr lang="es-PR" altLang="x-none" sz="1600" b="1">
              <a:latin typeface="Times New Roman" charset="0"/>
            </a:endParaRPr>
          </a:p>
          <a:p>
            <a:pPr eaLnBrk="1" hangingPunct="1"/>
            <a:r>
              <a:rPr lang="es-PR" altLang="x-none" sz="2800" b="1" i="1">
                <a:latin typeface="Times New Roman" charset="0"/>
              </a:rPr>
              <a:t>Estado del Partido:</a:t>
            </a:r>
          </a:p>
          <a:p>
            <a:pPr eaLnBrk="1" hangingPunct="1"/>
            <a:r>
              <a:rPr lang="es-PR" altLang="x-none" sz="1800" b="1">
                <a:latin typeface="Times New Roman" charset="0"/>
              </a:rPr>
              <a:t>	 </a:t>
            </a:r>
            <a:r>
              <a:rPr lang="es-PR" altLang="x-none" sz="1600" b="1">
                <a:latin typeface="Times New Roman" charset="0"/>
              </a:rPr>
              <a:t>Puntuación: Alabama arriba por 8.</a:t>
            </a:r>
          </a:p>
          <a:p>
            <a:pPr eaLnBrk="1" hangingPunct="1"/>
            <a:r>
              <a:rPr lang="es-PR" altLang="x-none" sz="1600" b="1">
                <a:latin typeface="Times New Roman" charset="0"/>
              </a:rPr>
              <a:t>   	 Georgia tiene la pelota a medio campo / 1</a:t>
            </a:r>
            <a:r>
              <a:rPr lang="es-PR" altLang="x-none" sz="1600" b="1" baseline="30000">
                <a:latin typeface="Times New Roman" charset="0"/>
              </a:rPr>
              <a:t>er </a:t>
            </a:r>
            <a:r>
              <a:rPr lang="es-PR" altLang="x-none" sz="1600" b="1">
                <a:latin typeface="Times New Roman" charset="0"/>
              </a:rPr>
              <a:t>down.</a:t>
            </a:r>
          </a:p>
          <a:p>
            <a:pPr eaLnBrk="1" hangingPunct="1"/>
            <a:r>
              <a:rPr lang="es-PR" altLang="x-none" sz="1600" b="1">
                <a:latin typeface="Times New Roman" charset="0"/>
              </a:rPr>
              <a:t>    	 Tiempo restante:  2:30 min.</a:t>
            </a:r>
          </a:p>
          <a:p>
            <a:pPr eaLnBrk="1" hangingPunct="1"/>
            <a:r>
              <a:rPr lang="es-PR" altLang="x-none" sz="1600" b="1">
                <a:latin typeface="Times New Roman" charset="0"/>
              </a:rPr>
              <a:t>	 1 “Time Out” permitido por equipo.</a:t>
            </a:r>
          </a:p>
          <a:p>
            <a:pPr eaLnBrk="1" hangingPunct="1"/>
            <a:r>
              <a:rPr lang="es-PR" altLang="x-none" sz="1600" b="1">
                <a:latin typeface="Times New Roman" charset="0"/>
              </a:rPr>
              <a:t>	 El reloj del partido se detiene al final de cada jugada por </a:t>
            </a:r>
          </a:p>
          <a:p>
            <a:pPr eaLnBrk="1" hangingPunct="1"/>
            <a:r>
              <a:rPr lang="es-PR" altLang="x-none" sz="1600" b="1">
                <a:latin typeface="Times New Roman" charset="0"/>
              </a:rPr>
              <a:t>                   25 seg.</a:t>
            </a:r>
          </a:p>
          <a:p>
            <a:pPr eaLnBrk="1" hangingPunct="1"/>
            <a:endParaRPr lang="en-GB" altLang="x-none" sz="1800" b="1">
              <a:latin typeface="Times New Roman" charset="0"/>
            </a:endParaRPr>
          </a:p>
        </p:txBody>
      </p:sp>
      <p:sp>
        <p:nvSpPr>
          <p:cNvPr id="21508" name="Rectangle 8"/>
          <p:cNvSpPr>
            <a:spLocks noChangeArrowheads="1"/>
          </p:cNvSpPr>
          <p:nvPr/>
        </p:nvSpPr>
        <p:spPr bwMode="auto">
          <a:xfrm>
            <a:off x="152400" y="3657600"/>
            <a:ext cx="6553200" cy="32766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21509" name="Rectangle 9"/>
          <p:cNvSpPr>
            <a:spLocks noChangeArrowheads="1"/>
          </p:cNvSpPr>
          <p:nvPr/>
        </p:nvSpPr>
        <p:spPr bwMode="auto">
          <a:xfrm>
            <a:off x="908050" y="1260475"/>
            <a:ext cx="4981575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2800" b="1">
                <a:latin typeface="Times New Roman" charset="0"/>
              </a:rPr>
              <a:t>Rivales de Fútbol Universitario</a:t>
            </a:r>
            <a:endParaRPr lang="es-PR" altLang="x-none" sz="1800" b="1">
              <a:latin typeface="Times New Roman" charset="0"/>
            </a:endParaRPr>
          </a:p>
          <a:p>
            <a:pPr algn="ctr" eaLnBrk="1" hangingPunct="1"/>
            <a:endParaRPr lang="en-US" altLang="x-none" sz="1800" b="1">
              <a:latin typeface="Times New Roman" charset="0"/>
            </a:endParaRP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Alabama Crimson Tide</a:t>
            </a: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vs.</a:t>
            </a: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Georgia Bulldogs</a:t>
            </a:r>
          </a:p>
        </p:txBody>
      </p:sp>
      <p:sp>
        <p:nvSpPr>
          <p:cNvPr id="21510" name="Text Box 8"/>
          <p:cNvSpPr txBox="1">
            <a:spLocks noChangeArrowheads="1"/>
          </p:cNvSpPr>
          <p:nvPr/>
        </p:nvSpPr>
        <p:spPr bwMode="auto">
          <a:xfrm>
            <a:off x="4949825" y="-76200"/>
            <a:ext cx="19843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s-PR" altLang="x-none" sz="2000" b="1" i="1">
                <a:latin typeface="Calibri" charset="0"/>
              </a:rPr>
              <a:t>Lado del Jugador</a:t>
            </a:r>
          </a:p>
        </p:txBody>
      </p:sp>
      <p:sp>
        <p:nvSpPr>
          <p:cNvPr id="21511" name="TextBox 11"/>
          <p:cNvSpPr txBox="1">
            <a:spLocks noChangeArrowheads="1"/>
          </p:cNvSpPr>
          <p:nvPr/>
        </p:nvSpPr>
        <p:spPr bwMode="auto">
          <a:xfrm>
            <a:off x="152400" y="7315200"/>
            <a:ext cx="6553200" cy="830263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b="1" i="1">
                <a:solidFill>
                  <a:srgbClr val="FF0000"/>
                </a:solidFill>
                <a:latin typeface="Times New Roman" charset="0"/>
              </a:rPr>
              <a:t>Si el tiempo lo permite, juegue este guión tres veces… como si fuera “best of three.” </a:t>
            </a: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15498</TotalTime>
  <Words>2473</Words>
  <Application>Microsoft Macintosh PowerPoint</Application>
  <PresentationFormat>On-screen Show (4:3)</PresentationFormat>
  <Paragraphs>309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ＭＳ Ｐゴシック</vt:lpstr>
      <vt:lpstr>Calibri</vt:lpstr>
      <vt:lpstr>Times New Roman</vt:lpstr>
      <vt:lpstr>Wingdings</vt:lpstr>
      <vt:lpstr>Default Design</vt:lpstr>
      <vt:lpstr>Juego de Acción Simulado</vt:lpstr>
      <vt:lpstr>PowerPoint Presentation</vt:lpstr>
      <vt:lpstr>Juego de Acción Simulado -Fútbol</vt:lpstr>
      <vt:lpstr>PowerPoint Presentation</vt:lpstr>
      <vt:lpstr>Juego de Acción Simulado -Fútbol</vt:lpstr>
      <vt:lpstr>PowerPoint Presentation</vt:lpstr>
      <vt:lpstr>Juego de Acción Simulado -Fútbol</vt:lpstr>
      <vt:lpstr>PowerPoint Presentation</vt:lpstr>
      <vt:lpstr>Juego de Acción Simulado -Fútbol</vt:lpstr>
      <vt:lpstr>PowerPoint Presentation</vt:lpstr>
      <vt:lpstr>Juego de Acción Simulado -Fútbol</vt:lpstr>
      <vt:lpstr>PowerPoint Presentation</vt:lpstr>
    </vt:vector>
  </TitlesOfParts>
  <Company>Arizona State University Polytechnic</Company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Action Fantasy Game  Pan–American Games Semi Final</dc:title>
  <dc:creator>Information Technology</dc:creator>
  <cp:lastModifiedBy>Hans Van Der Mars</cp:lastModifiedBy>
  <cp:revision>47</cp:revision>
  <dcterms:created xsi:type="dcterms:W3CDTF">2010-07-01T06:38:39Z</dcterms:created>
  <dcterms:modified xsi:type="dcterms:W3CDTF">2018-07-10T19:29:30Z</dcterms:modified>
</cp:coreProperties>
</file>