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2" r:id="rId8"/>
    <p:sldId id="261" r:id="rId9"/>
    <p:sldId id="263" r:id="rId10"/>
    <p:sldId id="264" r:id="rId11"/>
  </p:sldIdLst>
  <p:sldSz cx="6858000" cy="9144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/>
    <p:restoredTop sz="94712"/>
  </p:normalViewPr>
  <p:slideViewPr>
    <p:cSldViewPr snapToGrid="0" snapToObjects="1">
      <p:cViewPr varScale="1">
        <p:scale>
          <a:sx n="74" d="100"/>
          <a:sy n="74" d="100"/>
        </p:scale>
        <p:origin x="1494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AB0EA-C9F5-0240-9629-1ED76A0D2FC1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D768A-B4BA-A341-AB58-41E3DE9C65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22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29F0-E83F-9340-90EC-FE09A4B53244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9E8B-E05C-664E-B07E-51C038713B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9538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E9E0B-6C1C-B74A-B002-0296FB1F9AEF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4272E-F4E8-CE49-A212-D2649B5D96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1801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A690-C047-E245-A711-E98516C4556E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EE572-26E5-4343-8645-DFAD543BF0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376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A102F-1E66-8D46-9A79-54BEBB186C3A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660A1-ED0C-624E-9F13-937157DA7A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291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F5225-3CB6-D84C-B2B1-54350C491EF3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1347F-FF03-CD49-AA1A-FAC62C36B9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225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C73E5-4AB9-8245-B244-E1D44B84723F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4DAB9-0633-9E44-9E80-EEBF68AEFB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92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C343B-5B2E-9B49-B071-7CDC7DBFAC49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71147-9BA1-3A43-A264-1CB7406CBB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1019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8E2AB-4520-2548-96BC-F752D5AB1F26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1614D-0588-5943-99E7-10DCA965A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562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0738-5B38-4149-8F4D-943B48FFADCD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36BA2-46C2-7247-8F57-B34F500AEA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259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56F5B-587E-6D47-9A42-0B0B40098BC5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68277-8DC5-4342-AACD-61899EF52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43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B526238B-7DBC-7840-BFB1-45036334EE4D}" type="datetime1">
              <a:rPr lang="en-US" altLang="en-US"/>
              <a:pPr>
                <a:defRPr/>
              </a:pPr>
              <a:t>1/22/2019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EABB93D2-C37E-D74F-82C3-3ABDC31014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hansvandermars\Desktop\2nd%20ed%20Sport%20Ed\SPORT%20ED%20CD\Chapter%2002%20Resources-Sport%20Education%20C&amp;I%20Strategies-2nd%20ed\Content%20Design%20Examples\Action%20Fantasy%20Games%20Cards-2nd%20ed\Action%20Fantasy%20Games-Soccer-2nd%20ed.docUBF8T34!OLE_LINK2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file:///\\Users\hansvandermars\Desktop\2nd%20ed%20Sport%20Ed\SPORT%20ED%20CD\Chapter%2002%20Resources-Sport%20Education%20C&amp;I%20Strategies-2nd%20ed\Content%20Design%20Examples\Action%20Fantasy%20Games%20Cards-2nd%20ed\Action%20Fantasy%20Games-Soccer-2nd%20ed.doc&#3030;%01!OLE_LINK6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hansvandermars\Desktop\2nd%20ed%20Sport%20Ed\SPORT%20ED%20CD\Chapter%2002%20Resources-Sport%20Education%20C&amp;I%20Strategies-2nd%20ed\Content%20Design%20Examples\Action%20Fantasy%20Games%20Cards-2nd%20ed\Action%20Fantasy%20Games-Soccer-2nd%20ed.doc.docUBF!OLE_LINK2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oleObject" Target="file:///\\Users\hansvandermars\Desktop\2nd%20ed%20Sport%20Ed\SPORT%20ED%20CD\Chapter%2002%20Resources-Sport%20Education%20C&amp;I%20Strategies-2nd%20ed\Content%20Design%20Examples\Action%20Fantasy%20Games%20Cards-2nd%20ed\Action%20Fantasy%20Games-Soccer-2nd%20ed.doc&#3030;%01!OLE_LINK3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hansvandermars\Desktop\2nd%20ed%20Sport%20Ed\SPORT%20ED%20CD\Chapter%2002%20Resources-Sport%20Education%20C&amp;I%20Strategies-2nd%20ed\Content%20Design%20Examples\Action%20Fantasy%20Games%20Cards-2nd%20ed\Action%20Fantasy%20Games-Soccer-2nd%20ed.doc!OLE_LINK4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5" Type="http://schemas.openxmlformats.org/officeDocument/2006/relationships/oleObject" Target="file:///\\Users\hansvandermars\Desktop\2nd%20ed%20Sport%20Ed\SPORT%20ED%20CD\Chapter%2002%20Resources-Sport%20Education%20C&amp;I%20Strategies-2nd%20ed\Content%20Design%20Examples\Action%20Fantasy%20Games%20Cards-2nd%20ed\Action%20Fantasy%20Games-Soccer-2nd%20ed.doc&#3030;%01!OLE_LINK5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4"/>
          <p:cNvSpPr>
            <a:spLocks noChangeArrowheads="1"/>
          </p:cNvSpPr>
          <p:nvPr/>
        </p:nvSpPr>
        <p:spPr bwMode="auto">
          <a:xfrm>
            <a:off x="1055688" y="2095500"/>
            <a:ext cx="51323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Times New Roman" charset="0"/>
              </a:rPr>
              <a:t>Manchester United vs. Arsenal</a:t>
            </a:r>
            <a:endParaRPr lang="en-US" altLang="en-US" sz="1200">
              <a:latin typeface="Times New Roman" charset="0"/>
            </a:endParaRPr>
          </a:p>
        </p:txBody>
      </p:sp>
      <p:sp>
        <p:nvSpPr>
          <p:cNvPr id="13314" name="Rectangle 2"/>
          <p:cNvSpPr txBox="1">
            <a:spLocks noChangeArrowheads="1"/>
          </p:cNvSpPr>
          <p:nvPr/>
        </p:nvSpPr>
        <p:spPr bwMode="auto">
          <a:xfrm>
            <a:off x="5207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British Football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2004-05 F.A. Cup Final</a:t>
            </a:r>
          </a:p>
        </p:txBody>
      </p:sp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Players’  Side</a:t>
            </a:r>
          </a:p>
        </p:txBody>
      </p:sp>
      <p:sp>
        <p:nvSpPr>
          <p:cNvPr id="13317" name="Rectangle 12"/>
          <p:cNvSpPr>
            <a:spLocks noChangeArrowheads="1"/>
          </p:cNvSpPr>
          <p:nvPr/>
        </p:nvSpPr>
        <p:spPr bwMode="auto">
          <a:xfrm>
            <a:off x="520700" y="3227388"/>
            <a:ext cx="5486400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Rules: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Basic Soccer rules in effect,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PLUS: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slide tackling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goalies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Match status: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5 minutes left in the game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Score:  Tied at 0 - 0 </a:t>
            </a:r>
            <a:endParaRPr lang="en-US" altLang="en-US" sz="2000">
              <a:latin typeface="Times New Roman" charset="0"/>
            </a:endParaRPr>
          </a:p>
        </p:txBody>
      </p:sp>
      <p:pic>
        <p:nvPicPr>
          <p:cNvPr id="13318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75" y="3227388"/>
            <a:ext cx="2536825" cy="44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14"/>
          <p:cNvSpPr txBox="1">
            <a:spLocks noChangeArrowheads="1"/>
          </p:cNvSpPr>
          <p:nvPr/>
        </p:nvSpPr>
        <p:spPr bwMode="auto">
          <a:xfrm>
            <a:off x="4284663" y="7658100"/>
            <a:ext cx="26098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latin typeface="Times New Roman" charset="0"/>
              </a:rPr>
              <a:t>From:  http://en.wikipedia.org/wiki/File:1896_FA_Cup.jpg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3"/>
          <p:cNvSpPr txBox="1">
            <a:spLocks noChangeArrowheads="1"/>
          </p:cNvSpPr>
          <p:nvPr/>
        </p:nvSpPr>
        <p:spPr bwMode="auto">
          <a:xfrm>
            <a:off x="88900" y="3643313"/>
            <a:ext cx="6400800" cy="23701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What tactical moves might be critical? </a:t>
            </a:r>
            <a:r>
              <a:rPr lang="en-US" altLang="en-US" sz="1800" b="1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</a:t>
            </a:r>
            <a:r>
              <a:rPr lang="en-US" altLang="en-US" sz="1600" b="1" i="1">
                <a:latin typeface="Times New Roman" charset="0"/>
              </a:rPr>
              <a:t>Offensive</a:t>
            </a:r>
            <a:r>
              <a:rPr lang="en-US" altLang="en-US" sz="1600">
                <a:latin typeface="Times New Roman" charset="0"/>
              </a:rPr>
              <a:t> – Decision-making (i.e., When to take risks? Play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possession?  Pressure opponents on their half? Where 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 to support teammate?  Overlap? 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Defensive</a:t>
            </a:r>
            <a:r>
              <a:rPr lang="en-US" altLang="en-US" sz="1600">
                <a:latin typeface="Times New Roman" charset="0"/>
              </a:rPr>
              <a:t> – Decision making (i.e., Where to move, defend space 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opponent? When to go for ball?  Reading opponents’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moves? Communicating with teammates.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Both</a:t>
            </a:r>
            <a:r>
              <a:rPr lang="en-US" altLang="en-US" sz="1600">
                <a:latin typeface="Times New Roman" charset="0"/>
              </a:rPr>
              <a:t> – Seeing your opponents’ moves; Recognizing opponents’</a:t>
            </a:r>
          </a:p>
          <a:p>
            <a:pPr eaLnBrk="1" hangingPunct="1">
              <a:spcBef>
                <a:spcPct val="0"/>
              </a:spcBef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                 strengths and weaknesses; Anticipate their possible next action.</a:t>
            </a:r>
          </a:p>
        </p:txBody>
      </p:sp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88900" y="19605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ahead</a:t>
            </a:r>
            <a:r>
              <a:rPr lang="en-US" altLang="en-US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behind</a:t>
            </a:r>
            <a:r>
              <a:rPr lang="en-US" altLang="en-US" sz="1600">
                <a:latin typeface="Times New Roman" charset="0"/>
              </a:rPr>
              <a:t> – More or less aggressive attack?  Go for more risky shots?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tied </a:t>
            </a:r>
            <a:r>
              <a:rPr lang="en-US" altLang="en-US" sz="1600">
                <a:latin typeface="Times New Roman" charset="0"/>
              </a:rPr>
              <a:t>– Play to win or for overtime? 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114300" y="63119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Ask yourselves: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will the opponent’s game plan most likely be?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should you focus on?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 to be the stronger areas of play of the opponent(s)?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seems to cause more difficulty for the opponent(s)?</a:t>
            </a:r>
            <a:r>
              <a:rPr lang="en-US" altLang="en-US" sz="2000" b="1" i="1">
                <a:latin typeface="Times New Roman" charset="0"/>
              </a:rPr>
              <a:t> </a:t>
            </a:r>
          </a:p>
        </p:txBody>
      </p:sp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3778250" y="158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Teacher / Team Coach Side</a:t>
            </a:r>
          </a:p>
        </p:txBody>
      </p:sp>
      <p:sp>
        <p:nvSpPr>
          <p:cNvPr id="22534" name="Rectangle 2"/>
          <p:cNvSpPr txBox="1">
            <a:spLocks noChangeArrowheads="1"/>
          </p:cNvSpPr>
          <p:nvPr/>
        </p:nvSpPr>
        <p:spPr bwMode="auto">
          <a:xfrm>
            <a:off x="4445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2009 M.L.S. Cup Final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3"/>
          <p:cNvSpPr txBox="1">
            <a:spLocks noChangeArrowheads="1"/>
          </p:cNvSpPr>
          <p:nvPr/>
        </p:nvSpPr>
        <p:spPr bwMode="auto">
          <a:xfrm>
            <a:off x="88900" y="3643313"/>
            <a:ext cx="6400800" cy="23701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What tactical moves might be critical? </a:t>
            </a:r>
            <a:r>
              <a:rPr lang="en-US" altLang="en-US" sz="1800" b="1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</a:t>
            </a:r>
            <a:r>
              <a:rPr lang="en-US" altLang="en-US" sz="1600" b="1" i="1">
                <a:latin typeface="Times New Roman" charset="0"/>
              </a:rPr>
              <a:t>Offensive</a:t>
            </a:r>
            <a:r>
              <a:rPr lang="en-US" altLang="en-US" sz="1600">
                <a:latin typeface="Times New Roman" charset="0"/>
              </a:rPr>
              <a:t> – Decision-making (i.e., When to take risks? Play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possession?  Pressure opponents on their half? Where 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 to support teammate?  Overlap? 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Defensive</a:t>
            </a:r>
            <a:r>
              <a:rPr lang="en-US" altLang="en-US" sz="1600">
                <a:latin typeface="Times New Roman" charset="0"/>
              </a:rPr>
              <a:t> – Decision making (i.e., Where to move, defend space 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opponent? When to go for ball?  Reading opponents’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moves? Communicating with teammates.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Both</a:t>
            </a:r>
            <a:r>
              <a:rPr lang="en-US" altLang="en-US" sz="1600">
                <a:latin typeface="Times New Roman" charset="0"/>
              </a:rPr>
              <a:t> – Seeing your opponents’ moves; Recognizing opponents’</a:t>
            </a:r>
          </a:p>
          <a:p>
            <a:pPr eaLnBrk="1" hangingPunct="1">
              <a:spcBef>
                <a:spcPct val="0"/>
              </a:spcBef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                 strengths and weaknesses; Anticipate their possible next action.</a:t>
            </a:r>
          </a:p>
        </p:txBody>
      </p:sp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88900" y="19605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ahead</a:t>
            </a:r>
            <a:r>
              <a:rPr lang="en-US" altLang="en-US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behind</a:t>
            </a:r>
            <a:r>
              <a:rPr lang="en-US" altLang="en-US" sz="1600">
                <a:latin typeface="Times New Roman" charset="0"/>
              </a:rPr>
              <a:t> – More or less aggressive attack?  Go for more risky shots?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tied </a:t>
            </a:r>
            <a:r>
              <a:rPr lang="en-US" altLang="en-US" sz="1600">
                <a:latin typeface="Times New Roman" charset="0"/>
              </a:rPr>
              <a:t>– Play to win or for overtime?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114300" y="63119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Ask yourselves: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will the opponent’s game plan most likely be?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should you focus on?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 to be the stronger areas of play of the opponent(s)?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seems to cause more difficulty for the opponent(s)?</a:t>
            </a:r>
            <a:r>
              <a:rPr lang="en-US" altLang="en-US" sz="2000" b="1" i="1">
                <a:latin typeface="Times New Roman" charset="0"/>
              </a:rPr>
              <a:t> </a:t>
            </a: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3778250" y="158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Teacher / Team Coach Side</a:t>
            </a:r>
          </a:p>
        </p:txBody>
      </p:sp>
      <p:sp>
        <p:nvSpPr>
          <p:cNvPr id="14342" name="Rectangle 2"/>
          <p:cNvSpPr txBox="1">
            <a:spLocks noChangeArrowheads="1"/>
          </p:cNvSpPr>
          <p:nvPr/>
        </p:nvSpPr>
        <p:spPr bwMode="auto">
          <a:xfrm>
            <a:off x="5207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British Football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2004-05 F.A. Cup Final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520700" y="2095500"/>
            <a:ext cx="56673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Times New Roman" charset="0"/>
              </a:rPr>
              <a:t>West Germany vs. England</a:t>
            </a:r>
            <a:endParaRPr lang="en-US" altLang="en-US" sz="1200">
              <a:latin typeface="Times New Roman" charset="0"/>
            </a:endParaRPr>
          </a:p>
        </p:txBody>
      </p:sp>
      <p:sp>
        <p:nvSpPr>
          <p:cNvPr id="15362" name="Rectangle 2"/>
          <p:cNvSpPr txBox="1">
            <a:spLocks noChangeArrowheads="1"/>
          </p:cNvSpPr>
          <p:nvPr/>
        </p:nvSpPr>
        <p:spPr bwMode="auto">
          <a:xfrm>
            <a:off x="4445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F.I.F.A. 1966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World Cup Final</a:t>
            </a:r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Players’  Side</a:t>
            </a:r>
          </a:p>
        </p:txBody>
      </p:sp>
      <p:sp>
        <p:nvSpPr>
          <p:cNvPr id="15365" name="Rectangle 12"/>
          <p:cNvSpPr>
            <a:spLocks noChangeArrowheads="1"/>
          </p:cNvSpPr>
          <p:nvPr/>
        </p:nvSpPr>
        <p:spPr bwMode="auto">
          <a:xfrm>
            <a:off x="520700" y="5041900"/>
            <a:ext cx="5486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Rules: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Basic Soccer rules in effect,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PLUS: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slide tackling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goalies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Match status: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6 minutes left in the game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Score:  2-1 in favor of West Germany </a:t>
            </a:r>
            <a:endParaRPr lang="en-US" altLang="en-US" sz="2000">
              <a:latin typeface="Times New Roman" charset="0"/>
            </a:endParaRPr>
          </a:p>
        </p:txBody>
      </p:sp>
      <p:graphicFrame>
        <p:nvGraphicFramePr>
          <p:cNvPr id="15366" name="Object 2"/>
          <p:cNvGraphicFramePr>
            <a:graphicFrameLocks noChangeAspect="1"/>
          </p:cNvGraphicFramePr>
          <p:nvPr/>
        </p:nvGraphicFramePr>
        <p:xfrm>
          <a:off x="457200" y="2617788"/>
          <a:ext cx="2578100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Document" r:id="rId3" imgW="2577778" imgH="1688889" progId="Word.Document.12">
                  <p:link updateAutomatic="1"/>
                </p:oleObj>
              </mc:Choice>
              <mc:Fallback>
                <p:oleObj name="Document" r:id="rId3" imgW="2577778" imgH="1688889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17788"/>
                        <a:ext cx="2578100" cy="168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3"/>
          <p:cNvGraphicFramePr>
            <a:graphicFrameLocks noChangeAspect="1"/>
          </p:cNvGraphicFramePr>
          <p:nvPr/>
        </p:nvGraphicFramePr>
        <p:xfrm>
          <a:off x="3683000" y="2617788"/>
          <a:ext cx="2787650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Document" r:id="rId5" imgW="2933333" imgH="1777778" progId="Word.Document.12">
                  <p:link updateAutomatic="1"/>
                </p:oleObj>
              </mc:Choice>
              <mc:Fallback>
                <p:oleObj name="Document" r:id="rId5" imgW="2933333" imgH="1777778" progId="Word.Document.12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3000" y="2617788"/>
                        <a:ext cx="2787650" cy="168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3"/>
          <p:cNvSpPr txBox="1">
            <a:spLocks noChangeArrowheads="1"/>
          </p:cNvSpPr>
          <p:nvPr/>
        </p:nvSpPr>
        <p:spPr bwMode="auto">
          <a:xfrm>
            <a:off x="88900" y="3643313"/>
            <a:ext cx="6400800" cy="23701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What tactical moves might be critical? </a:t>
            </a:r>
            <a:r>
              <a:rPr lang="en-US" altLang="en-US" sz="1800" b="1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</a:t>
            </a:r>
            <a:r>
              <a:rPr lang="en-US" altLang="en-US" sz="1600" b="1" i="1">
                <a:latin typeface="Times New Roman" charset="0"/>
              </a:rPr>
              <a:t>Offensive</a:t>
            </a:r>
            <a:r>
              <a:rPr lang="en-US" altLang="en-US" sz="1600">
                <a:latin typeface="Times New Roman" charset="0"/>
              </a:rPr>
              <a:t> – Decision-making (i.e., When to take risks? Play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possession?  Pressure opponents on their half? Where 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 to support teammate?  Overlap? 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Defensive</a:t>
            </a:r>
            <a:r>
              <a:rPr lang="en-US" altLang="en-US" sz="1600">
                <a:latin typeface="Times New Roman" charset="0"/>
              </a:rPr>
              <a:t> – Decision making (i.e., Where to move, defend space 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opponent? When to go for ball?  Reading opponents’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moves? Communicating with teammates.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Both</a:t>
            </a:r>
            <a:r>
              <a:rPr lang="en-US" altLang="en-US" sz="1600">
                <a:latin typeface="Times New Roman" charset="0"/>
              </a:rPr>
              <a:t> – Seeing your opponents’ moves; Recognizing opponents’</a:t>
            </a:r>
          </a:p>
          <a:p>
            <a:pPr eaLnBrk="1" hangingPunct="1">
              <a:spcBef>
                <a:spcPct val="0"/>
              </a:spcBef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                 strengths and weaknesses; Anticipate their possible next action.</a:t>
            </a:r>
          </a:p>
        </p:txBody>
      </p:sp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88900" y="19605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ahead</a:t>
            </a:r>
            <a:r>
              <a:rPr lang="en-US" altLang="en-US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behind</a:t>
            </a:r>
            <a:r>
              <a:rPr lang="en-US" altLang="en-US" sz="1600">
                <a:latin typeface="Times New Roman" charset="0"/>
              </a:rPr>
              <a:t> – More or less aggressive attack?  Go for more risky shots?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tied </a:t>
            </a:r>
            <a:r>
              <a:rPr lang="en-US" altLang="en-US" sz="1600">
                <a:latin typeface="Times New Roman" charset="0"/>
              </a:rPr>
              <a:t>– Play to win or for overtime? 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14300" y="63119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Ask yourselves: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will the opponent’s game plan most likely be?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should you focus on?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 to be the stronger areas of play of the opponent(s)?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seems to cause more difficulty for the opponent(s)?</a:t>
            </a:r>
            <a:r>
              <a:rPr lang="en-US" altLang="en-US" sz="2000" b="1" i="1">
                <a:latin typeface="Times New Roman" charset="0"/>
              </a:rPr>
              <a:t> </a:t>
            </a: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3778250" y="158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Teacher / Team Coach Side</a:t>
            </a:r>
          </a:p>
        </p:txBody>
      </p:sp>
      <p:sp>
        <p:nvSpPr>
          <p:cNvPr id="16390" name="Rectangle 2"/>
          <p:cNvSpPr txBox="1">
            <a:spLocks noChangeArrowheads="1"/>
          </p:cNvSpPr>
          <p:nvPr/>
        </p:nvSpPr>
        <p:spPr bwMode="auto">
          <a:xfrm>
            <a:off x="4445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F.I.F.A. 1966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World Cup Final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660400" y="2095500"/>
            <a:ext cx="56673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latin typeface="Times New Roman" charset="0"/>
              </a:rPr>
              <a:t>Germany </a:t>
            </a:r>
            <a:r>
              <a:rPr lang="en-US" altLang="en-US" sz="2800" b="1" dirty="0">
                <a:latin typeface="Times New Roman" charset="0"/>
              </a:rPr>
              <a:t>vs. The Netherlands</a:t>
            </a:r>
            <a:endParaRPr lang="en-US" altLang="en-US" sz="1200" dirty="0">
              <a:latin typeface="Times New Roman" charset="0"/>
            </a:endParaRPr>
          </a:p>
        </p:txBody>
      </p:sp>
      <p:sp>
        <p:nvSpPr>
          <p:cNvPr id="17410" name="Rectangle 2"/>
          <p:cNvSpPr txBox="1">
            <a:spLocks noChangeArrowheads="1"/>
          </p:cNvSpPr>
          <p:nvPr/>
        </p:nvSpPr>
        <p:spPr bwMode="auto">
          <a:xfrm>
            <a:off x="4445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F.I.F.A. 1974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World Cup Final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Players’  Side</a:t>
            </a:r>
          </a:p>
        </p:txBody>
      </p:sp>
      <p:sp>
        <p:nvSpPr>
          <p:cNvPr id="17413" name="Rectangle 12"/>
          <p:cNvSpPr>
            <a:spLocks noChangeArrowheads="1"/>
          </p:cNvSpPr>
          <p:nvPr/>
        </p:nvSpPr>
        <p:spPr bwMode="auto">
          <a:xfrm>
            <a:off x="520700" y="5041900"/>
            <a:ext cx="5486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Rules: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Basic Soccer rules in effect,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PLUS: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slide tackling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goalies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Match status: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6 minutes left in the game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Score:  2-1 in favor of West Germany </a:t>
            </a:r>
            <a:endParaRPr lang="en-US" altLang="en-US" sz="2000">
              <a:latin typeface="Times New Roman" charset="0"/>
            </a:endParaRPr>
          </a:p>
        </p:txBody>
      </p:sp>
      <p:graphicFrame>
        <p:nvGraphicFramePr>
          <p:cNvPr id="17414" name="Object 2"/>
          <p:cNvGraphicFramePr>
            <a:graphicFrameLocks noChangeAspect="1"/>
          </p:cNvGraphicFramePr>
          <p:nvPr/>
        </p:nvGraphicFramePr>
        <p:xfrm>
          <a:off x="457200" y="2617788"/>
          <a:ext cx="2578100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Document" r:id="rId3" imgW="2577778" imgH="1688889" progId="Word.Document.12">
                  <p:link updateAutomatic="1"/>
                </p:oleObj>
              </mc:Choice>
              <mc:Fallback>
                <p:oleObj name="Document" r:id="rId3" imgW="2577778" imgH="1688889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17788"/>
                        <a:ext cx="2578100" cy="168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3"/>
          <p:cNvGraphicFramePr>
            <a:graphicFrameLocks noChangeAspect="1"/>
          </p:cNvGraphicFramePr>
          <p:nvPr/>
        </p:nvGraphicFramePr>
        <p:xfrm>
          <a:off x="3724275" y="2617788"/>
          <a:ext cx="25146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Document" r:id="rId5" imgW="2514286" imgH="1676190" progId="Word.Document.12">
                  <p:link updateAutomatic="1"/>
                </p:oleObj>
              </mc:Choice>
              <mc:Fallback>
                <p:oleObj name="Document" r:id="rId5" imgW="2514286" imgH="1676190" progId="Word.Document.12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4275" y="2617788"/>
                        <a:ext cx="25146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3"/>
          <p:cNvSpPr txBox="1">
            <a:spLocks noChangeArrowheads="1"/>
          </p:cNvSpPr>
          <p:nvPr/>
        </p:nvSpPr>
        <p:spPr bwMode="auto">
          <a:xfrm>
            <a:off x="88900" y="3643313"/>
            <a:ext cx="6400800" cy="23701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What tactical moves might be critical? </a:t>
            </a:r>
            <a:r>
              <a:rPr lang="en-US" altLang="en-US" sz="1800" b="1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</a:t>
            </a:r>
            <a:r>
              <a:rPr lang="en-US" altLang="en-US" sz="1600" b="1" i="1">
                <a:latin typeface="Times New Roman" charset="0"/>
              </a:rPr>
              <a:t>Offensive</a:t>
            </a:r>
            <a:r>
              <a:rPr lang="en-US" altLang="en-US" sz="1600">
                <a:latin typeface="Times New Roman" charset="0"/>
              </a:rPr>
              <a:t> – Decision-making (i.e., When to take risks? Play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possession?  Pressure opponents on their half? Where 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 to support teammate?  Overlap? 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Defensive</a:t>
            </a:r>
            <a:r>
              <a:rPr lang="en-US" altLang="en-US" sz="1600">
                <a:latin typeface="Times New Roman" charset="0"/>
              </a:rPr>
              <a:t> – Decision making (i.e., Where to move, defend space 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opponent? When to go for ball?  Reading opponents’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moves? Communicating with teammates.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Both</a:t>
            </a:r>
            <a:r>
              <a:rPr lang="en-US" altLang="en-US" sz="1600">
                <a:latin typeface="Times New Roman" charset="0"/>
              </a:rPr>
              <a:t> – Seeing your opponents’ moves; Recognizing opponents’</a:t>
            </a:r>
          </a:p>
          <a:p>
            <a:pPr eaLnBrk="1" hangingPunct="1">
              <a:spcBef>
                <a:spcPct val="0"/>
              </a:spcBef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                 strengths and weaknesses; Anticipate their possible next action.</a:t>
            </a:r>
          </a:p>
        </p:txBody>
      </p:sp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88900" y="19605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ahead</a:t>
            </a:r>
            <a:r>
              <a:rPr lang="en-US" altLang="en-US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behind</a:t>
            </a:r>
            <a:r>
              <a:rPr lang="en-US" altLang="en-US" sz="1600">
                <a:latin typeface="Times New Roman" charset="0"/>
              </a:rPr>
              <a:t> – More or less aggressive attack?  Go for more risky shots?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tied </a:t>
            </a:r>
            <a:r>
              <a:rPr lang="en-US" altLang="en-US" sz="1600">
                <a:latin typeface="Times New Roman" charset="0"/>
              </a:rPr>
              <a:t>– Play to win or for overtime? 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114300" y="63119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Ask yourselves: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will the opponent’s game plan most likely be?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should you focus on?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 to be the stronger areas of play of the opponent(s)?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seems to cause more difficulty for the opponent(s)?</a:t>
            </a:r>
            <a:r>
              <a:rPr lang="en-US" altLang="en-US" sz="2000" b="1" i="1">
                <a:latin typeface="Times New Roman" charset="0"/>
              </a:rPr>
              <a:t> </a:t>
            </a:r>
          </a:p>
        </p:txBody>
      </p:sp>
      <p:sp>
        <p:nvSpPr>
          <p:cNvPr id="18436" name="Text Box 8"/>
          <p:cNvSpPr txBox="1">
            <a:spLocks noChangeArrowheads="1"/>
          </p:cNvSpPr>
          <p:nvPr/>
        </p:nvSpPr>
        <p:spPr bwMode="auto">
          <a:xfrm>
            <a:off x="3778250" y="158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Teacher / Team Coach Side</a:t>
            </a:r>
          </a:p>
        </p:txBody>
      </p:sp>
      <p:sp>
        <p:nvSpPr>
          <p:cNvPr id="18438" name="Rectangle 2"/>
          <p:cNvSpPr txBox="1">
            <a:spLocks noChangeArrowheads="1"/>
          </p:cNvSpPr>
          <p:nvPr/>
        </p:nvSpPr>
        <p:spPr bwMode="auto">
          <a:xfrm>
            <a:off x="4445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F.I.F.A. 1974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World Cup Final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596900" y="2095500"/>
            <a:ext cx="56673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Times New Roman" charset="0"/>
              </a:rPr>
              <a:t>France vs. Italy</a:t>
            </a:r>
            <a:endParaRPr lang="en-US" altLang="en-US" sz="1200">
              <a:latin typeface="Times New Roman" charset="0"/>
            </a:endParaRPr>
          </a:p>
        </p:txBody>
      </p:sp>
      <p:sp>
        <p:nvSpPr>
          <p:cNvPr id="19458" name="Rectangle 2"/>
          <p:cNvSpPr txBox="1">
            <a:spLocks noChangeArrowheads="1"/>
          </p:cNvSpPr>
          <p:nvPr/>
        </p:nvSpPr>
        <p:spPr bwMode="auto">
          <a:xfrm>
            <a:off x="4445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F.I.F.A. 2006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World Cup Final</a:t>
            </a:r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Players’  Side</a:t>
            </a:r>
          </a:p>
        </p:txBody>
      </p:sp>
      <p:sp>
        <p:nvSpPr>
          <p:cNvPr id="19461" name="Rectangle 12"/>
          <p:cNvSpPr>
            <a:spLocks noChangeArrowheads="1"/>
          </p:cNvSpPr>
          <p:nvPr/>
        </p:nvSpPr>
        <p:spPr bwMode="auto">
          <a:xfrm>
            <a:off x="520700" y="5041900"/>
            <a:ext cx="5486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Rules: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Basic Soccer rules in effect,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PLUS: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slide tackling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goalies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Match status: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7 minutes left in the game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Score:  France leads 3-1</a:t>
            </a:r>
            <a:endParaRPr lang="en-US" altLang="en-US" sz="2000">
              <a:latin typeface="Times New Roman" charset="0"/>
            </a:endParaRPr>
          </a:p>
        </p:txBody>
      </p:sp>
      <p:graphicFrame>
        <p:nvGraphicFramePr>
          <p:cNvPr id="19462" name="Object 2"/>
          <p:cNvGraphicFramePr>
            <a:graphicFrameLocks noChangeAspect="1"/>
          </p:cNvGraphicFramePr>
          <p:nvPr/>
        </p:nvGraphicFramePr>
        <p:xfrm>
          <a:off x="876300" y="2681288"/>
          <a:ext cx="2552700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Document" r:id="rId3" imgW="2552381" imgH="1688889" progId="Word.Document.12">
                  <p:link updateAutomatic="1"/>
                </p:oleObj>
              </mc:Choice>
              <mc:Fallback>
                <p:oleObj name="Document" r:id="rId3" imgW="2552381" imgH="1688889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00" y="2681288"/>
                        <a:ext cx="2552700" cy="168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3" name="Object 3"/>
          <p:cNvGraphicFramePr>
            <a:graphicFrameLocks noChangeAspect="1"/>
          </p:cNvGraphicFramePr>
          <p:nvPr/>
        </p:nvGraphicFramePr>
        <p:xfrm>
          <a:off x="3835400" y="2693988"/>
          <a:ext cx="27813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Document" r:id="rId5" imgW="2780952" imgH="1676190" progId="Word.Document.12">
                  <p:link updateAutomatic="1"/>
                </p:oleObj>
              </mc:Choice>
              <mc:Fallback>
                <p:oleObj name="Document" r:id="rId5" imgW="2780952" imgH="1676190" progId="Word.Document.12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5400" y="2693988"/>
                        <a:ext cx="27813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3"/>
          <p:cNvSpPr txBox="1">
            <a:spLocks noChangeArrowheads="1"/>
          </p:cNvSpPr>
          <p:nvPr/>
        </p:nvSpPr>
        <p:spPr bwMode="auto">
          <a:xfrm>
            <a:off x="88900" y="3643313"/>
            <a:ext cx="6400800" cy="23701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What tactical moves might be critical? </a:t>
            </a:r>
            <a:r>
              <a:rPr lang="en-US" altLang="en-US" sz="1800" b="1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</a:t>
            </a:r>
            <a:r>
              <a:rPr lang="en-US" altLang="en-US" sz="1600" b="1" i="1">
                <a:latin typeface="Times New Roman" charset="0"/>
              </a:rPr>
              <a:t>Offensive</a:t>
            </a:r>
            <a:r>
              <a:rPr lang="en-US" altLang="en-US" sz="1600">
                <a:latin typeface="Times New Roman" charset="0"/>
              </a:rPr>
              <a:t> – Decision-making (i.e., When to take risks? Play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possession?  Pressure opponents on their half? Where 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 to support teammate?  Overlap? 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Defensive</a:t>
            </a:r>
            <a:r>
              <a:rPr lang="en-US" altLang="en-US" sz="1600">
                <a:latin typeface="Times New Roman" charset="0"/>
              </a:rPr>
              <a:t> – Decision making (i.e., Where to move, defend space 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opponent? When to go for ball?  Reading opponents’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                         moves? Communicating with teammates.</a:t>
            </a:r>
            <a:endParaRPr lang="en-US" altLang="en-US" sz="12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 typeface="Wingdings" charset="2"/>
              <a:buChar char="v"/>
            </a:pPr>
            <a:r>
              <a:rPr lang="en-US" altLang="en-US" sz="1600" b="1" i="1">
                <a:latin typeface="Times New Roman" charset="0"/>
              </a:rPr>
              <a:t>  Both</a:t>
            </a:r>
            <a:r>
              <a:rPr lang="en-US" altLang="en-US" sz="1600">
                <a:latin typeface="Times New Roman" charset="0"/>
              </a:rPr>
              <a:t> – Seeing your opponents’ moves; Recognizing opponents’</a:t>
            </a:r>
          </a:p>
          <a:p>
            <a:pPr eaLnBrk="1" hangingPunct="1">
              <a:spcBef>
                <a:spcPct val="0"/>
              </a:spcBef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                 strengths and weaknesses; Anticipate their possible next action.</a:t>
            </a:r>
          </a:p>
        </p:txBody>
      </p:sp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88900" y="1960563"/>
            <a:ext cx="6400800" cy="13843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Overall game plan (i.e., strategy) for each team?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ahead</a:t>
            </a:r>
            <a:r>
              <a:rPr lang="en-US" altLang="en-US" sz="1600">
                <a:latin typeface="Times New Roman" charset="0"/>
              </a:rPr>
              <a:t> – More or less aggressive attack?  Take more / fewer risks?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None/>
            </a:pPr>
            <a:r>
              <a:rPr lang="en-US" altLang="en-US" sz="1600">
                <a:latin typeface="Times New Roman" charset="0"/>
              </a:rPr>
              <a:t>	                Play more from the baseline?    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behind</a:t>
            </a:r>
            <a:r>
              <a:rPr lang="en-US" altLang="en-US" sz="1600">
                <a:latin typeface="Times New Roman" charset="0"/>
              </a:rPr>
              <a:t> – More or less aggressive attack?  Go for more risky shots?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charset="2"/>
              <a:buChar char="v"/>
            </a:pPr>
            <a:r>
              <a:rPr lang="en-US" altLang="en-US" sz="1600">
                <a:latin typeface="Times New Roman" charset="0"/>
              </a:rPr>
              <a:t>   </a:t>
            </a:r>
            <a:r>
              <a:rPr lang="en-US" altLang="en-US" sz="1600" b="1" i="1">
                <a:latin typeface="Times New Roman" charset="0"/>
              </a:rPr>
              <a:t>If tied </a:t>
            </a:r>
            <a:r>
              <a:rPr lang="en-US" altLang="en-US" sz="1600">
                <a:latin typeface="Times New Roman" charset="0"/>
              </a:rPr>
              <a:t>– Play to win or for overtime?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114300" y="6311900"/>
            <a:ext cx="6362700" cy="218598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3838" indent="-22383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Ask yourselves: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will the opponent’s game plan most likely be?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should you focus on?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 to be the stronger areas of play of the opponent(s)?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 altLang="en-US" sz="16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600">
                <a:latin typeface="Times New Roman" charset="0"/>
              </a:rPr>
              <a:t>What seems to cause more difficulty for the opponent(s)?</a:t>
            </a:r>
            <a:r>
              <a:rPr lang="en-US" altLang="en-US" sz="2000" b="1" i="1">
                <a:latin typeface="Times New Roman" charset="0"/>
              </a:rPr>
              <a:t> </a:t>
            </a:r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3778250" y="15875"/>
            <a:ext cx="307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Teacher / Team Coach Side</a:t>
            </a:r>
          </a:p>
        </p:txBody>
      </p:sp>
      <p:sp>
        <p:nvSpPr>
          <p:cNvPr id="20486" name="Rectangle 2"/>
          <p:cNvSpPr txBox="1">
            <a:spLocks noChangeArrowheads="1"/>
          </p:cNvSpPr>
          <p:nvPr/>
        </p:nvSpPr>
        <p:spPr bwMode="auto">
          <a:xfrm>
            <a:off x="4445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F.I.F.A. 2006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World Cup Final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ChangeArrowheads="1"/>
          </p:cNvSpPr>
          <p:nvPr/>
        </p:nvSpPr>
        <p:spPr bwMode="auto">
          <a:xfrm>
            <a:off x="596900" y="2095500"/>
            <a:ext cx="56673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Times New Roman" charset="0"/>
              </a:rPr>
              <a:t>Real Salt Lake </a:t>
            </a:r>
            <a:endParaRPr lang="en-US" altLang="en-US" sz="2800">
              <a:latin typeface="Times New Roman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Times New Roman" charset="0"/>
              </a:rPr>
              <a:t> vs.</a:t>
            </a:r>
            <a:endParaRPr lang="en-US" altLang="en-US" sz="2800">
              <a:latin typeface="Times New Roman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Times New Roman" charset="0"/>
              </a:rPr>
              <a:t>Los Angeles Galaxy</a:t>
            </a:r>
            <a:endParaRPr lang="en-US" altLang="en-US" sz="1200">
              <a:latin typeface="Times New Roman" charset="0"/>
            </a:endParaRPr>
          </a:p>
        </p:txBody>
      </p:sp>
      <p:sp>
        <p:nvSpPr>
          <p:cNvPr id="21506" name="Rectangle 2"/>
          <p:cNvSpPr txBox="1">
            <a:spLocks noChangeArrowheads="1"/>
          </p:cNvSpPr>
          <p:nvPr/>
        </p:nvSpPr>
        <p:spPr bwMode="auto">
          <a:xfrm>
            <a:off x="444500" y="323850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900" b="1" i="1">
                <a:latin typeface="Times New Roman" charset="0"/>
              </a:rPr>
              <a:t>Action Fantasy Game</a:t>
            </a:r>
            <a:br>
              <a:rPr lang="en-US" altLang="en-US" sz="2900" b="1" i="1">
                <a:latin typeface="Times New Roman" charset="0"/>
              </a:rPr>
            </a:br>
            <a:r>
              <a:rPr lang="en-US" altLang="en-US" sz="2900" b="1" i="1">
                <a:latin typeface="Times New Roman" charset="0"/>
              </a:rPr>
              <a:t>2009 M.L.S. Cup Final</a:t>
            </a:r>
          </a:p>
        </p:txBody>
      </p:sp>
      <p:sp>
        <p:nvSpPr>
          <p:cNvPr id="21507" name="Text Box 8"/>
          <p:cNvSpPr txBox="1">
            <a:spLocks noChangeArrowheads="1"/>
          </p:cNvSpPr>
          <p:nvPr/>
        </p:nvSpPr>
        <p:spPr bwMode="auto">
          <a:xfrm>
            <a:off x="5289550" y="-76200"/>
            <a:ext cx="1644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/>
              <a:t>Players’  Side</a:t>
            </a:r>
          </a:p>
        </p:txBody>
      </p:sp>
      <p:sp>
        <p:nvSpPr>
          <p:cNvPr id="21509" name="Rectangle 12"/>
          <p:cNvSpPr>
            <a:spLocks noChangeArrowheads="1"/>
          </p:cNvSpPr>
          <p:nvPr/>
        </p:nvSpPr>
        <p:spPr bwMode="auto">
          <a:xfrm>
            <a:off x="520700" y="5041900"/>
            <a:ext cx="5486400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Rules: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Basic Soccer rules in effect,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PLUS: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slide tackling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 No goalies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i="1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i="1">
                <a:latin typeface="Times New Roman" charset="0"/>
              </a:rPr>
              <a:t>Match status: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5 minutes left in the game </a:t>
            </a:r>
            <a:endParaRPr lang="en-US" altLang="en-US" sz="2000">
              <a:latin typeface="Times New Roman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Score:  1-1 tie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charset="0"/>
              </a:rPr>
              <a:t>         Real Salt Lake player has been ejected</a:t>
            </a:r>
            <a:endParaRPr lang="en-US" altLang="en-US" sz="2000">
              <a:latin typeface="Times New Roman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1413</Words>
  <Application>Microsoft Office PowerPoint</Application>
  <PresentationFormat>On-screen Show (4:3)</PresentationFormat>
  <Paragraphs>217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6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ＭＳ Ｐゴシック</vt:lpstr>
      <vt:lpstr>Arial</vt:lpstr>
      <vt:lpstr>Calibri</vt:lpstr>
      <vt:lpstr>Times New Roman</vt:lpstr>
      <vt:lpstr>Wingdings</vt:lpstr>
      <vt:lpstr>Office Theme</vt:lpstr>
      <vt:lpstr>file:////Users/hansvandermars/Desktop/2nd%20ed%20Sport%20Ed/SPORT%20ED%20CD/Chapter%2002%20Resources-Sport%20Education%20C&amp;I%20Strategies-2nd%20ed/Content%20Design%20Examples/Action%20Fantasy%20Games%20Cards-2nd%20ed/Action%20Fantasy%20Games-Soccer-2nd%20ed.docUBF8T34!OLE_LINK2</vt:lpstr>
      <vt:lpstr>file:////Users/hansvandermars/Desktop/2nd%20ed%20Sport%20Ed/SPORT%20ED%20CD/Chapter%2002%20Resources-Sport%20Education%20C&amp;I%20Strategies-2nd%20ed/Content%20Design%20Examples/Action%20Fantasy%20Games%20Cards-2nd%20ed/Action%20Fantasy%20Games-Soccer-2nd%20ed.doc௖%01!OLE_LINK6</vt:lpstr>
      <vt:lpstr>file:////Users/hansvandermars/Desktop/2nd%20ed%20Sport%20Ed/SPORT%20ED%20CD/Chapter%2002%20Resources-Sport%20Education%20C&amp;I%20Strategies-2nd%20ed/Content%20Design%20Examples/Action%20Fantasy%20Games%20Cards-2nd%20ed/Action%20Fantasy%20Games-Soccer-2nd%20ed.doc.docUBF!OLE_LINK2</vt:lpstr>
      <vt:lpstr>file:////Users/hansvandermars/Desktop/2nd%20ed%20Sport%20Ed/SPORT%20ED%20CD/Chapter%2002%20Resources-Sport%20Education%20C&amp;I%20Strategies-2nd%20ed/Content%20Design%20Examples/Action%20Fantasy%20Games%20Cards-2nd%20ed/Action%20Fantasy%20Games-Soccer-2nd%20ed.doc௖%01!OLE_LINK3</vt:lpstr>
      <vt:lpstr>file:////Users/hansvandermars/Desktop/2nd%20ed%20Sport%20Ed/SPORT%20ED%20CD/Chapter%2002%20Resources-Sport%20Education%20C&amp;I%20Strategies-2nd%20ed/Content%20Design%20Examples/Action%20Fantasy%20Games%20Cards-2nd%20ed/Action%20Fantasy%20Games-Soccer-2nd%20ed.doc!OLE_LINK4</vt:lpstr>
      <vt:lpstr>file:////Users/hansvandermars/Desktop/2nd%20ed%20Sport%20Ed/SPORT%20ED%20CD/Chapter%2002%20Resources-Sport%20Education%20C&amp;I%20Strategies-2nd%20ed/Content%20Design%20Examples/Action%20Fantasy%20Games%20Cards-2nd%20ed/Action%20Fantasy%20Games-Soccer-2nd%20ed.doc௖%01!OLE_LINK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Arizona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 van der Mars</dc:creator>
  <cp:lastModifiedBy>Melissa Feld</cp:lastModifiedBy>
  <cp:revision>6</cp:revision>
  <dcterms:created xsi:type="dcterms:W3CDTF">2010-05-22T22:07:20Z</dcterms:created>
  <dcterms:modified xsi:type="dcterms:W3CDTF">2019-01-22T15:27:54Z</dcterms:modified>
</cp:coreProperties>
</file>