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6" r:id="rId2"/>
    <p:sldId id="327" r:id="rId3"/>
    <p:sldId id="299" r:id="rId4"/>
    <p:sldId id="300" r:id="rId5"/>
    <p:sldId id="293" r:id="rId6"/>
    <p:sldId id="294" r:id="rId7"/>
    <p:sldId id="265" r:id="rId8"/>
    <p:sldId id="282" r:id="rId9"/>
    <p:sldId id="328" r:id="rId10"/>
    <p:sldId id="283" r:id="rId11"/>
    <p:sldId id="258" r:id="rId12"/>
    <p:sldId id="284" r:id="rId13"/>
    <p:sldId id="261" r:id="rId14"/>
    <p:sldId id="286" r:id="rId15"/>
    <p:sldId id="262" r:id="rId16"/>
    <p:sldId id="289" r:id="rId17"/>
  </p:sldIdLst>
  <p:sldSz cx="6858000" cy="9144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FF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2"/>
  </p:normalViewPr>
  <p:slideViewPr>
    <p:cSldViewPr>
      <p:cViewPr varScale="1">
        <p:scale>
          <a:sx n="74" d="100"/>
          <a:sy n="74" d="100"/>
        </p:scale>
        <p:origin x="14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7E04B-FC47-0F4D-86EA-48A69B88C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670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E5303-C7CA-AE4E-8872-A2940991AC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631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04D5F-7501-6547-AA01-F49F4712A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620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FC8A-5359-0046-9955-DEAB81615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695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2DEE5-F7A8-E544-9E99-54FF7A97F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263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8B89-D5F4-7A46-B5DD-0C70A9FB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1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1B252-11A2-0343-8566-167896568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4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8C4B5-8CAF-E643-B895-408BFA17F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95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7248F-06C7-5D4F-9658-2084AE182F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143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0CB7D-54C2-7E49-B0A6-3DB85C1759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952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7D94-8D87-2942-A72E-8505653F73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435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76620FE1-1EF1-2A40-994E-8647A3DBEC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1006475" y="460375"/>
            <a:ext cx="4838700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Personal Best Technique Challenges</a:t>
            </a: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6172200" cy="15700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 dirty="0">
                <a:solidFill>
                  <a:srgbClr val="FF0000"/>
                </a:solidFill>
                <a:latin typeface="Times New Roman" charset="0"/>
              </a:rPr>
              <a:t>Players’ challenge: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dirty="0">
                <a:solidFill>
                  <a:srgbClr val="FF0000"/>
                </a:solidFill>
                <a:latin typeface="Times New Roman" charset="0"/>
              </a:rPr>
              <a:t>   Keep a cooperative rally going as long as you can.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Count each touch as a point. </a:t>
            </a:r>
            <a:r>
              <a:rPr lang="en-US" altLang="en-US" sz="1800" smtClean="0">
                <a:solidFill>
                  <a:srgbClr val="FF0000"/>
                </a:solidFill>
                <a:latin typeface="Times New Roman" charset="0"/>
              </a:rPr>
              <a:t>  </a:t>
            </a:r>
            <a:endParaRPr lang="en-US" altLang="en-US" sz="18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 dirty="0">
                <a:solidFill>
                  <a:srgbClr val="FF0000"/>
                </a:solidFill>
                <a:latin typeface="Times New Roman" charset="0"/>
              </a:rPr>
              <a:t>   Use any stroke (i.e., forehand &amp; backhand ground strokes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1" i="1" dirty="0">
                <a:solidFill>
                  <a:srgbClr val="FF0000"/>
                </a:solidFill>
                <a:latin typeface="Times New Roman" charset="0"/>
              </a:rPr>
              <a:t>   ALWAYS restart if shuttle goes in the net or out-of-bounds.</a:t>
            </a:r>
            <a:endParaRPr lang="en-US" altLang="en-US" sz="1800" dirty="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5562600" y="-15875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3316" name="Text Box 47"/>
          <p:cNvSpPr txBox="1">
            <a:spLocks noChangeArrowheads="1"/>
          </p:cNvSpPr>
          <p:nvPr/>
        </p:nvSpPr>
        <p:spPr bwMode="auto">
          <a:xfrm>
            <a:off x="457200" y="6219825"/>
            <a:ext cx="6172200" cy="18462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Advanced Challenge variations: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cooperative rally going using only one stroke (e.g.,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  only the backhand or only the drop or backhand clears).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it going using only alternating strokes (e.g., switching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 forehand &amp; backhand strokes only).   </a:t>
            </a:r>
          </a:p>
        </p:txBody>
      </p:sp>
      <p:sp>
        <p:nvSpPr>
          <p:cNvPr id="13317" name="Text Box 48"/>
          <p:cNvSpPr txBox="1">
            <a:spLocks noChangeArrowheads="1"/>
          </p:cNvSpPr>
          <p:nvPr/>
        </p:nvSpPr>
        <p:spPr bwMode="auto">
          <a:xfrm>
            <a:off x="457200" y="4468813"/>
            <a:ext cx="6172200" cy="15811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Reminders: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Keep focus on trying to beat your previous best rally!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Work together with your partner!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These are good warm-up activities!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   Don’t worry about others’ scores!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57200" y="1066800"/>
          <a:ext cx="6172200" cy="1114425"/>
        </p:xfrm>
        <a:graphic>
          <a:graphicData uri="http://schemas.openxmlformats.org/drawingml/2006/table">
            <a:tbl>
              <a:tblPr/>
              <a:tblGrid>
                <a:gridCol w="617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7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75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175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88900" y="635000"/>
            <a:ext cx="6235700" cy="800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</a:t>
            </a:r>
            <a:r>
              <a:rPr lang="en-US" altLang="en-US" sz="2800" b="1" i="1">
                <a:latin typeface="Times New Roman" charset="0"/>
              </a:rPr>
              <a:t>Cross-court vs. down-the-line winners</a:t>
            </a:r>
          </a:p>
        </p:txBody>
      </p:sp>
      <p:sp>
        <p:nvSpPr>
          <p:cNvPr id="22530" name="Text Box 8"/>
          <p:cNvSpPr txBox="1">
            <a:spLocks noChangeArrowheads="1"/>
          </p:cNvSpPr>
          <p:nvPr/>
        </p:nvSpPr>
        <p:spPr bwMode="auto">
          <a:xfrm>
            <a:off x="76200" y="4765675"/>
            <a:ext cx="2971800" cy="3632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be a good time to use the assigned stroke for a winner?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it not be a good time?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do to keep the opposing player from using his/her assigned stroke?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5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do you notice about the opponent’s shot selection &amp; shot placement?</a:t>
            </a: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3287713" y="4765675"/>
            <a:ext cx="3036887" cy="3954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2532" name="Text Box 10"/>
          <p:cNvSpPr txBox="1">
            <a:spLocks noChangeArrowheads="1"/>
          </p:cNvSpPr>
          <p:nvPr/>
        </p:nvSpPr>
        <p:spPr bwMode="auto">
          <a:xfrm>
            <a:off x="84138" y="2790825"/>
            <a:ext cx="6240462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 Shot selection?  Anticipation?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 Remembering to return to Base?)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84138" y="1547813"/>
            <a:ext cx="6240462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2534" name="Text Box 14"/>
          <p:cNvSpPr txBox="1">
            <a:spLocks noChangeArrowheads="1"/>
          </p:cNvSpPr>
          <p:nvPr/>
        </p:nvSpPr>
        <p:spPr bwMode="auto">
          <a:xfrm>
            <a:off x="93663" y="111125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3768725" y="0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>
            <a:spLocks noChangeArrowheads="1"/>
          </p:cNvSpPr>
          <p:nvPr/>
        </p:nvSpPr>
        <p:spPr bwMode="auto">
          <a:xfrm>
            <a:off x="685800" y="687388"/>
            <a:ext cx="5486400" cy="830262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Short Serve Zone Challenge</a:t>
            </a: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698500" y="1719263"/>
            <a:ext cx="3111500" cy="31400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scoring.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5 or 8 (or are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timed).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Shuttles on line are “in.”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PLUS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 b="1" i="1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Winners scored in the Short serve zone zone = 2 bonus pts.</a:t>
            </a:r>
            <a:endParaRPr lang="en-US" altLang="en-US" sz="13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3555" name="Rectangle 36"/>
          <p:cNvSpPr>
            <a:spLocks noChangeArrowheads="1"/>
          </p:cNvSpPr>
          <p:nvPr/>
        </p:nvSpPr>
        <p:spPr bwMode="auto">
          <a:xfrm>
            <a:off x="685800" y="5334000"/>
            <a:ext cx="5867400" cy="708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Scoring occurs only by hitting short serve zone winners .</a:t>
            </a:r>
          </a:p>
        </p:txBody>
      </p:sp>
      <p:sp>
        <p:nvSpPr>
          <p:cNvPr id="23556" name="Text Box 41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355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6113463"/>
            <a:ext cx="4533900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4"/>
          <p:cNvSpPr txBox="1">
            <a:spLocks noChangeArrowheads="1"/>
          </p:cNvSpPr>
          <p:nvPr/>
        </p:nvSpPr>
        <p:spPr bwMode="auto">
          <a:xfrm>
            <a:off x="76200" y="762000"/>
            <a:ext cx="6400800" cy="4000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charset="0"/>
              </a:rPr>
              <a:t>Practice Game: </a:t>
            </a:r>
            <a:r>
              <a:rPr lang="en-US" altLang="en-US" sz="2400">
                <a:latin typeface="Times New Roman" charset="0"/>
              </a:rPr>
              <a:t> </a:t>
            </a:r>
            <a:r>
              <a:rPr lang="en-US" altLang="en-US" sz="2400" b="1" i="1">
                <a:latin typeface="Times New Roman" charset="0"/>
              </a:rPr>
              <a:t>Short Serve Zone Challenge</a:t>
            </a:r>
          </a:p>
        </p:txBody>
      </p:sp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76200" y="4708525"/>
            <a:ext cx="3048000" cy="38163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do you need to do to effectively use the short serve zone as the target for (bonus) pts.?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you take advantage of that zone?</a:t>
            </a:r>
          </a:p>
          <a:p>
            <a:pPr eaLnBrk="1" hangingPunct="1">
              <a:spcBef>
                <a:spcPct val="0"/>
              </a:spcBef>
            </a:pPr>
            <a:endParaRPr lang="en-US" altLang="en-US" sz="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Where does you opponent have   to be?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get your opponent out of position?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 go for the short serve zone  winner?</a:t>
            </a:r>
          </a:p>
        </p:txBody>
      </p:sp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3276600" y="4708525"/>
            <a:ext cx="3208338" cy="3894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7663" indent="-3476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about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4580" name="Text Box 13"/>
          <p:cNvSpPr txBox="1">
            <a:spLocks noChangeArrowheads="1"/>
          </p:cNvSpPr>
          <p:nvPr/>
        </p:nvSpPr>
        <p:spPr bwMode="auto">
          <a:xfrm>
            <a:off x="76200" y="2667000"/>
            <a:ext cx="6400800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20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4581" name="Text Box 15"/>
          <p:cNvSpPr txBox="1">
            <a:spLocks noChangeArrowheads="1"/>
          </p:cNvSpPr>
          <p:nvPr/>
        </p:nvSpPr>
        <p:spPr bwMode="auto">
          <a:xfrm>
            <a:off x="76200" y="137160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4582" name="Text Box 17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4583" name="Text Box 18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31" name="Group 63"/>
          <p:cNvGraphicFramePr>
            <a:graphicFrameLocks noGrp="1"/>
          </p:cNvGraphicFramePr>
          <p:nvPr/>
        </p:nvGraphicFramePr>
        <p:xfrm>
          <a:off x="3962400" y="1676400"/>
          <a:ext cx="2590800" cy="3424238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607" name="Text Box 21"/>
          <p:cNvSpPr txBox="1">
            <a:spLocks noChangeArrowheads="1"/>
          </p:cNvSpPr>
          <p:nvPr/>
        </p:nvSpPr>
        <p:spPr bwMode="auto">
          <a:xfrm>
            <a:off x="2173288" y="465138"/>
            <a:ext cx="2608262" cy="954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Moat Game</a:t>
            </a:r>
          </a:p>
        </p:txBody>
      </p:sp>
      <p:sp>
        <p:nvSpPr>
          <p:cNvPr id="27657" name="Text Box 23"/>
          <p:cNvSpPr txBox="1">
            <a:spLocks noChangeArrowheads="1"/>
          </p:cNvSpPr>
          <p:nvPr/>
        </p:nvSpPr>
        <p:spPr bwMode="auto">
          <a:xfrm>
            <a:off x="509588" y="1676400"/>
            <a:ext cx="3148012" cy="46482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In this game there is no NO NET!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rally scoring.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PLUS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Shuttles hit in the moat = 1 point for the opponent.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the line are “in.”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8 or are timed.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The teacher may change the width of the Moat. . 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5609" name="Text Box 36"/>
          <p:cNvSpPr txBox="1">
            <a:spLocks noChangeArrowheads="1"/>
          </p:cNvSpPr>
          <p:nvPr/>
        </p:nvSpPr>
        <p:spPr bwMode="auto">
          <a:xfrm>
            <a:off x="4441825" y="4271963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Player B</a:t>
            </a:r>
          </a:p>
        </p:txBody>
      </p:sp>
      <p:sp>
        <p:nvSpPr>
          <p:cNvPr id="25610" name="Text Box 37"/>
          <p:cNvSpPr txBox="1">
            <a:spLocks noChangeArrowheads="1"/>
          </p:cNvSpPr>
          <p:nvPr/>
        </p:nvSpPr>
        <p:spPr bwMode="auto">
          <a:xfrm>
            <a:off x="4459288" y="2214563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1800">
                <a:solidFill>
                  <a:srgbClr val="FF0000"/>
                </a:solidFill>
                <a:latin typeface="Times New Roman" charset="0"/>
              </a:rPr>
              <a:t>Player A</a:t>
            </a:r>
          </a:p>
        </p:txBody>
      </p:sp>
      <p:sp>
        <p:nvSpPr>
          <p:cNvPr id="25611" name="Rectangle 66"/>
          <p:cNvSpPr>
            <a:spLocks noChangeArrowheads="1"/>
          </p:cNvSpPr>
          <p:nvPr/>
        </p:nvSpPr>
        <p:spPr bwMode="auto">
          <a:xfrm>
            <a:off x="3962400" y="3162300"/>
            <a:ext cx="2590800" cy="457200"/>
          </a:xfrm>
          <a:prstGeom prst="rect">
            <a:avLst/>
          </a:prstGeom>
          <a:solidFill>
            <a:srgbClr val="EAEAEA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charset="0"/>
            </a:endParaRPr>
          </a:p>
        </p:txBody>
      </p:sp>
      <p:sp>
        <p:nvSpPr>
          <p:cNvPr id="25612" name="Rectangle 65"/>
          <p:cNvSpPr>
            <a:spLocks noChangeArrowheads="1"/>
          </p:cNvSpPr>
          <p:nvPr/>
        </p:nvSpPr>
        <p:spPr bwMode="auto">
          <a:xfrm>
            <a:off x="3962400" y="5370513"/>
            <a:ext cx="2590800" cy="954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The teacher may vary the width of the moat.</a:t>
            </a:r>
          </a:p>
        </p:txBody>
      </p:sp>
      <p:sp>
        <p:nvSpPr>
          <p:cNvPr id="25613" name="Text Box 31"/>
          <p:cNvSpPr txBox="1">
            <a:spLocks noChangeArrowheads="1"/>
          </p:cNvSpPr>
          <p:nvPr/>
        </p:nvSpPr>
        <p:spPr bwMode="auto">
          <a:xfrm>
            <a:off x="4432300" y="3200400"/>
            <a:ext cx="160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Moat Area</a:t>
            </a:r>
          </a:p>
        </p:txBody>
      </p:sp>
      <p:sp>
        <p:nvSpPr>
          <p:cNvPr id="25614" name="Text Box 68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561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6450013"/>
            <a:ext cx="3238500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4"/>
          <p:cNvSpPr txBox="1">
            <a:spLocks noChangeArrowheads="1"/>
          </p:cNvSpPr>
          <p:nvPr/>
        </p:nvSpPr>
        <p:spPr bwMode="auto">
          <a:xfrm>
            <a:off x="1079500" y="635000"/>
            <a:ext cx="4329113" cy="5445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Moat Game</a:t>
            </a:r>
          </a:p>
        </p:txBody>
      </p:sp>
      <p:sp>
        <p:nvSpPr>
          <p:cNvPr id="26626" name="Text Box 9"/>
          <p:cNvSpPr txBox="1">
            <a:spLocks noChangeArrowheads="1"/>
          </p:cNvSpPr>
          <p:nvPr/>
        </p:nvSpPr>
        <p:spPr bwMode="auto">
          <a:xfrm>
            <a:off x="88900" y="2590800"/>
            <a:ext cx="6400800" cy="19192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>
                <a:latin typeface="Times New Roman" charset="0"/>
              </a:rPr>
              <a:t> </a:t>
            </a: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action.</a:t>
            </a:r>
          </a:p>
        </p:txBody>
      </p:sp>
      <p:sp>
        <p:nvSpPr>
          <p:cNvPr id="26627" name="Text Box 10"/>
          <p:cNvSpPr txBox="1">
            <a:spLocks noChangeArrowheads="1"/>
          </p:cNvSpPr>
          <p:nvPr/>
        </p:nvSpPr>
        <p:spPr bwMode="auto">
          <a:xfrm>
            <a:off x="88900" y="132715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26628" name="Text Box 15"/>
          <p:cNvSpPr txBox="1">
            <a:spLocks noChangeArrowheads="1"/>
          </p:cNvSpPr>
          <p:nvPr/>
        </p:nvSpPr>
        <p:spPr bwMode="auto">
          <a:xfrm>
            <a:off x="88900" y="4648200"/>
            <a:ext cx="3200400" cy="3400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get your opponent to the right or left side of the court?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would it be better to try and score deep?  What shot might be effective then?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does the fact that there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NO NET affect the types of shot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that you can play?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decrease your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opponents chances of hitting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winning shot?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tactic might you apply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this game and why?</a:t>
            </a:r>
          </a:p>
        </p:txBody>
      </p:sp>
      <p:sp>
        <p:nvSpPr>
          <p:cNvPr id="26629" name="Text Box 16"/>
          <p:cNvSpPr txBox="1">
            <a:spLocks noChangeArrowheads="1"/>
          </p:cNvSpPr>
          <p:nvPr/>
        </p:nvSpPr>
        <p:spPr bwMode="auto">
          <a:xfrm>
            <a:off x="3441700" y="4651375"/>
            <a:ext cx="3055938" cy="3894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7663" indent="-3476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court positioning?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6630" name="Text Box 19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6631" name="Text Box 20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1"/>
          <p:cNvSpPr txBox="1">
            <a:spLocks noChangeArrowheads="1"/>
          </p:cNvSpPr>
          <p:nvPr/>
        </p:nvSpPr>
        <p:spPr bwMode="auto">
          <a:xfrm>
            <a:off x="1770063" y="231775"/>
            <a:ext cx="3276600" cy="4619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Deep Alley Bonus Game</a:t>
            </a:r>
          </a:p>
        </p:txBody>
      </p:sp>
      <p:sp>
        <p:nvSpPr>
          <p:cNvPr id="27650" name="Text Box 23"/>
          <p:cNvSpPr txBox="1">
            <a:spLocks noChangeArrowheads="1"/>
          </p:cNvSpPr>
          <p:nvPr/>
        </p:nvSpPr>
        <p:spPr bwMode="auto">
          <a:xfrm>
            <a:off x="508000" y="1447800"/>
            <a:ext cx="5588000" cy="12001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scoring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Deep alley winners = 2 bonus points.  </a:t>
            </a:r>
          </a:p>
        </p:txBody>
      </p:sp>
      <p:sp>
        <p:nvSpPr>
          <p:cNvPr id="27651" name="Rectangle 41"/>
          <p:cNvSpPr>
            <a:spLocks noChangeArrowheads="1"/>
          </p:cNvSpPr>
          <p:nvPr/>
        </p:nvSpPr>
        <p:spPr bwMode="auto">
          <a:xfrm>
            <a:off x="533400" y="3048000"/>
            <a:ext cx="5562600" cy="6461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Players can only score points using deep alley winners. </a:t>
            </a:r>
          </a:p>
        </p:txBody>
      </p:sp>
      <p:sp>
        <p:nvSpPr>
          <p:cNvPr id="27652" name="Text Box 63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76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84663"/>
            <a:ext cx="585946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571500" y="609600"/>
            <a:ext cx="5370513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 b="1" i="1">
                <a:latin typeface="Times New Roman" charset="0"/>
              </a:rPr>
              <a:t> </a:t>
            </a:r>
            <a:r>
              <a:rPr lang="en-US" altLang="en-US" sz="1800">
                <a:latin typeface="Times New Roman" charset="0"/>
              </a:rPr>
              <a:t> </a:t>
            </a:r>
            <a:r>
              <a:rPr lang="en-US" altLang="en-US" sz="2800" b="1" i="1">
                <a:latin typeface="Times New Roman" charset="0"/>
              </a:rPr>
              <a:t>Alley Bonus Game</a:t>
            </a:r>
          </a:p>
        </p:txBody>
      </p:sp>
      <p:sp>
        <p:nvSpPr>
          <p:cNvPr id="28674" name="Text Box 9"/>
          <p:cNvSpPr txBox="1">
            <a:spLocks noChangeArrowheads="1"/>
          </p:cNvSpPr>
          <p:nvPr/>
        </p:nvSpPr>
        <p:spPr bwMode="auto">
          <a:xfrm>
            <a:off x="88900" y="2601912"/>
            <a:ext cx="6400800" cy="19192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What tactical moves are emphasized?</a:t>
            </a:r>
            <a:r>
              <a:rPr lang="en-US" altLang="en-US" sz="1800" b="1" dirty="0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dirty="0">
                <a:latin typeface="Times New Roman" charset="0"/>
              </a:rPr>
              <a:t>  </a:t>
            </a:r>
            <a:r>
              <a:rPr lang="en-US" altLang="en-US" sz="1600" b="1" i="1" dirty="0">
                <a:latin typeface="Times New Roman" charset="0"/>
              </a:rPr>
              <a:t>Offensive</a:t>
            </a:r>
            <a:r>
              <a:rPr lang="en-US" altLang="en-US" sz="1600" dirty="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Shuttle placement?; Remembering to return to Base?) </a:t>
            </a:r>
            <a:endParaRPr lang="en-US" altLang="en-US" sz="1200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Defensive</a:t>
            </a:r>
            <a:r>
              <a:rPr lang="en-US" altLang="en-US" sz="1600" dirty="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 dirty="0">
                <a:latin typeface="Times New Roman" charset="0"/>
              </a:rPr>
              <a:t> </a:t>
            </a:r>
            <a:endParaRPr lang="en-US" altLang="en-US" sz="1600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Both</a:t>
            </a:r>
            <a:r>
              <a:rPr lang="en-US" altLang="en-US" sz="1600" dirty="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action.</a:t>
            </a:r>
          </a:p>
        </p:txBody>
      </p:sp>
      <p:sp>
        <p:nvSpPr>
          <p:cNvPr id="28675" name="Text Box 10"/>
          <p:cNvSpPr txBox="1">
            <a:spLocks noChangeArrowheads="1"/>
          </p:cNvSpPr>
          <p:nvPr/>
        </p:nvSpPr>
        <p:spPr bwMode="auto">
          <a:xfrm>
            <a:off x="88900" y="1301750"/>
            <a:ext cx="6400800" cy="11557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dirty="0">
                <a:latin typeface="Times New Roman" charset="0"/>
              </a:rPr>
              <a:t>   </a:t>
            </a:r>
            <a:r>
              <a:rPr lang="en-US" altLang="en-US" sz="1600" b="1" i="1" dirty="0">
                <a:latin typeface="Times New Roman" charset="0"/>
              </a:rPr>
              <a:t>Offensive</a:t>
            </a:r>
            <a:r>
              <a:rPr lang="en-US" altLang="en-US" sz="1600" dirty="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 dirty="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 dirty="0">
                <a:latin typeface="Times New Roman" charset="0"/>
              </a:rPr>
              <a:t>   Defensive</a:t>
            </a:r>
            <a:r>
              <a:rPr lang="en-US" altLang="en-US" sz="1600" dirty="0">
                <a:latin typeface="Times New Roman" charset="0"/>
              </a:rPr>
              <a:t> – Defend your court space? Maintain/return to base pos.?    </a:t>
            </a:r>
          </a:p>
        </p:txBody>
      </p:sp>
      <p:sp>
        <p:nvSpPr>
          <p:cNvPr id="30725" name="Text Box 11"/>
          <p:cNvSpPr txBox="1">
            <a:spLocks noChangeArrowheads="1"/>
          </p:cNvSpPr>
          <p:nvPr/>
        </p:nvSpPr>
        <p:spPr bwMode="auto">
          <a:xfrm>
            <a:off x="88900" y="4648200"/>
            <a:ext cx="3200400" cy="28622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114300" indent="-1143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en-US" sz="2000" b="1" i="1" dirty="0" smtClean="0"/>
              <a:t>Possible questions to ask: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When is a good time to go to the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tram areas to try to hit a winner? 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/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What types of shots should you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play to increase your chances of</a:t>
            </a:r>
          </a:p>
          <a:p>
            <a:pPr marL="228600" indent="-228600" eaLnBrk="1" hangingPunct="1">
              <a:defRPr/>
            </a:pPr>
            <a:r>
              <a:rPr lang="en-US" altLang="en-US" sz="1600" dirty="0" smtClean="0"/>
              <a:t>    being the player who gets that type of winner?</a:t>
            </a:r>
          </a:p>
          <a:p>
            <a:pPr eaLnBrk="1" hangingPunct="1">
              <a:defRPr/>
            </a:pPr>
            <a:endParaRPr lang="en-US" altLang="en-US" sz="1600" dirty="0" smtClean="0"/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/>
              <a:t>  When might it be the wrong time</a:t>
            </a:r>
          </a:p>
          <a:p>
            <a:pPr eaLnBrk="1" hangingPunct="1">
              <a:defRPr/>
            </a:pPr>
            <a:r>
              <a:rPr lang="en-US" altLang="en-US" sz="1600" dirty="0" smtClean="0"/>
              <a:t>    to go for the alley?  </a:t>
            </a:r>
            <a:endParaRPr lang="en-US" altLang="en-US" sz="2000" b="1" i="1" dirty="0" smtClean="0"/>
          </a:p>
        </p:txBody>
      </p:sp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3441700" y="4651375"/>
            <a:ext cx="3055938" cy="3693319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What might you ask players regarding court positioning?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b="1" dirty="0">
                <a:latin typeface="Times New Roman" charset="0"/>
              </a:rPr>
              <a:t>Let them know! </a:t>
            </a:r>
            <a:r>
              <a:rPr lang="en-US" altLang="en-US" sz="1400" b="1" dirty="0">
                <a:latin typeface="Times New Roman" charset="0"/>
                <a:sym typeface="Wingdings" charset="2"/>
              </a:rPr>
              <a:t></a:t>
            </a:r>
            <a:endParaRPr lang="en-US" altLang="en-US" sz="1400" b="1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 b="1" dirty="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charset="0"/>
              </a:rPr>
              <a:t>If/when using time-outs:</a:t>
            </a:r>
            <a:r>
              <a:rPr lang="en-US" altLang="en-US" sz="1400" u="sng" dirty="0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Times New Roman" charset="0"/>
              </a:rPr>
              <a:t>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dirty="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8678" name="Text Box 15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8679" name="Text Box 16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3462338" y="1355725"/>
            <a:ext cx="3022600" cy="169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technical aspects are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you watching for?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Footwork?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Stroke preparation?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Swing 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Return to ready position? </a:t>
            </a: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84138" y="1354138"/>
            <a:ext cx="3251200" cy="1385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technique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Forehand stroke?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Backhand clear?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Overhead clear? 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Others?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4138" y="6781800"/>
            <a:ext cx="6400800" cy="18780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What might you try to do to help your teammate be able to hit a good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    return shot to keep the rally going?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As they gain experience, can they challenge themselves by hitting the shuttle as close to the net as possible?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76200" y="3368675"/>
            <a:ext cx="6408738" cy="31083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Look to see the players are focused on the challenge that you assigned.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Which team members are having more difficulty?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>
                <a:latin typeface="Times New Roman" charset="0"/>
              </a:rPr>
              <a:t>Let them know! </a:t>
            </a:r>
            <a:r>
              <a:rPr lang="en-US" altLang="en-US" sz="1600" b="1">
                <a:latin typeface="Times New Roman" charset="0"/>
                <a:sym typeface="Wingdings" charset="2"/>
              </a:rPr>
              <a:t></a:t>
            </a: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Ask him/her what might be done differently to use more effective shots.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274638" y="623888"/>
            <a:ext cx="5608637" cy="5445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Personal Best Technique Challenges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Group 2"/>
          <p:cNvGraphicFramePr>
            <a:graphicFrameLocks noGrp="1"/>
          </p:cNvGraphicFramePr>
          <p:nvPr/>
        </p:nvGraphicFramePr>
        <p:xfrm>
          <a:off x="4419600" y="1941513"/>
          <a:ext cx="2133600" cy="3424237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42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367" name="Line 10"/>
          <p:cNvSpPr>
            <a:spLocks noChangeShapeType="1"/>
          </p:cNvSpPr>
          <p:nvPr/>
        </p:nvSpPr>
        <p:spPr bwMode="auto">
          <a:xfrm>
            <a:off x="4419600" y="2246313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1"/>
          <p:cNvSpPr>
            <a:spLocks noChangeShapeType="1"/>
          </p:cNvSpPr>
          <p:nvPr/>
        </p:nvSpPr>
        <p:spPr bwMode="auto">
          <a:xfrm flipV="1">
            <a:off x="4267200" y="3605213"/>
            <a:ext cx="24384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Text Box 12"/>
          <p:cNvSpPr txBox="1">
            <a:spLocks noChangeArrowheads="1"/>
          </p:cNvSpPr>
          <p:nvPr/>
        </p:nvSpPr>
        <p:spPr bwMode="auto">
          <a:xfrm>
            <a:off x="5322888" y="19050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5314950" y="50292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5318125" y="30861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5318125" y="3695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5335588" y="4330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5335588" y="2476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5375" name="Line 18"/>
          <p:cNvSpPr>
            <a:spLocks noChangeShapeType="1"/>
          </p:cNvSpPr>
          <p:nvPr/>
        </p:nvSpPr>
        <p:spPr bwMode="auto">
          <a:xfrm>
            <a:off x="4419600" y="30480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6" name="Line 20"/>
          <p:cNvSpPr>
            <a:spLocks noChangeShapeType="1"/>
          </p:cNvSpPr>
          <p:nvPr/>
        </p:nvSpPr>
        <p:spPr bwMode="auto">
          <a:xfrm>
            <a:off x="4419600" y="4989513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7" name="Text Box 21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5378" name="Text Box 33"/>
          <p:cNvSpPr txBox="1">
            <a:spLocks noChangeArrowheads="1"/>
          </p:cNvSpPr>
          <p:nvPr/>
        </p:nvSpPr>
        <p:spPr bwMode="auto">
          <a:xfrm>
            <a:off x="790575" y="466725"/>
            <a:ext cx="561975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Deep – Short Bonus Zone Challenge</a:t>
            </a:r>
          </a:p>
        </p:txBody>
      </p:sp>
      <p:sp>
        <p:nvSpPr>
          <p:cNvPr id="15379" name="Rectangle 35"/>
          <p:cNvSpPr>
            <a:spLocks noChangeArrowheads="1"/>
          </p:cNvSpPr>
          <p:nvPr/>
        </p:nvSpPr>
        <p:spPr bwMode="auto">
          <a:xfrm>
            <a:off x="4152900" y="5986463"/>
            <a:ext cx="2400300" cy="157003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The teacher may change the point value of the front and back court.</a:t>
            </a:r>
          </a:p>
        </p:txBody>
      </p:sp>
      <p:sp>
        <p:nvSpPr>
          <p:cNvPr id="15380" name="TextBox 24"/>
          <p:cNvSpPr txBox="1">
            <a:spLocks noChangeArrowheads="1"/>
          </p:cNvSpPr>
          <p:nvPr/>
        </p:nvSpPr>
        <p:spPr bwMode="auto">
          <a:xfrm>
            <a:off x="647700" y="1930400"/>
            <a:ext cx="3352800" cy="56324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remembers: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Winners are valued based on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 points marked on the court.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Serves touching the net are legal.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Serve must go past the </a:t>
            </a:r>
            <a:r>
              <a:rPr lang="en-US" altLang="en-US" sz="1600" b="1" i="1">
                <a:solidFill>
                  <a:srgbClr val="0000FF"/>
                </a:solidFill>
                <a:latin typeface="Times New Roman" charset="0"/>
              </a:rPr>
              <a:t>blue front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0000FF"/>
                </a:solidFill>
                <a:latin typeface="Times New Roman" charset="0"/>
              </a:rPr>
              <a:t>     service line.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Rally scoring.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Shuttles on outside line are in.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lines get lower point values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the two.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 goes to10 or are timed.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5382" name="Line 18"/>
          <p:cNvSpPr>
            <a:spLocks noChangeShapeType="1"/>
          </p:cNvSpPr>
          <p:nvPr/>
        </p:nvSpPr>
        <p:spPr bwMode="auto">
          <a:xfrm>
            <a:off x="4419600" y="4164013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76200" y="647700"/>
            <a:ext cx="6670675" cy="4619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latin typeface="Times New Roman" charset="0"/>
              </a:rPr>
              <a:t>Practice Game: </a:t>
            </a: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Deep/Short Bonus Zone Challenge</a:t>
            </a:r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76200" y="4900613"/>
            <a:ext cx="3200400" cy="34163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What do you need to do to get your opponent to the back court? Or the front court?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When would be a better time is to try and score in the 3 box?  What about 4 box? 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How can you increase your chances of having good shots at the areas w. higher bonus values?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When might the 1 box be the best option?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429000" y="4903788"/>
            <a:ext cx="3055938" cy="375443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Look to see if/how players are trying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 b="1">
                <a:latin typeface="Times New Roman" charset="0"/>
              </a:rPr>
              <a:t>Let them know! </a:t>
            </a:r>
            <a:r>
              <a:rPr lang="en-US" altLang="en-US" sz="1400" b="1">
                <a:latin typeface="Times New Roman" charset="0"/>
                <a:sym typeface="Wingdings" charset="2"/>
              </a:rPr>
              <a:t></a:t>
            </a:r>
            <a:endParaRPr lang="en-US" altLang="en-US" sz="14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Times New Roman" charset="0"/>
              </a:rPr>
              <a:t>  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6200" y="2805113"/>
            <a:ext cx="6400800" cy="19192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When to use the assigned stroke?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Shuttle placement?; Remembering to return to Base?) 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Maintain/return to base pos.?</a:t>
            </a:r>
            <a:r>
              <a:rPr lang="en-US" altLang="en-US" sz="1800">
                <a:latin typeface="Times New Roman" charset="0"/>
              </a:rPr>
              <a:t> </a:t>
            </a:r>
            <a:endParaRPr lang="en-US" altLang="en-US" sz="16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action.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76200" y="1281113"/>
            <a:ext cx="6400800" cy="1400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– move opponent out of position? Set up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an attack shot? 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 Defensive</a:t>
            </a:r>
            <a:r>
              <a:rPr lang="en-US" altLang="en-US" sz="1600">
                <a:latin typeface="Times New Roman" charset="0"/>
              </a:rPr>
              <a:t> – Defend your court space? Maintain/return to base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 position?    </a:t>
            </a: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04" name="Group 72"/>
          <p:cNvGraphicFramePr>
            <a:graphicFrameLocks noGrp="1"/>
          </p:cNvGraphicFramePr>
          <p:nvPr/>
        </p:nvGraphicFramePr>
        <p:xfrm>
          <a:off x="4248150" y="1562100"/>
          <a:ext cx="2133600" cy="342423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415" name="Text Box 21"/>
          <p:cNvSpPr txBox="1">
            <a:spLocks noChangeArrowheads="1"/>
          </p:cNvSpPr>
          <p:nvPr/>
        </p:nvSpPr>
        <p:spPr bwMode="auto">
          <a:xfrm>
            <a:off x="1847850" y="457200"/>
            <a:ext cx="311785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Bonus Challenge II</a:t>
            </a:r>
          </a:p>
        </p:txBody>
      </p:sp>
      <p:sp>
        <p:nvSpPr>
          <p:cNvPr id="17417" name="Text Box 23"/>
          <p:cNvSpPr txBox="1">
            <a:spLocks noChangeArrowheads="1"/>
          </p:cNvSpPr>
          <p:nvPr/>
        </p:nvSpPr>
        <p:spPr bwMode="auto">
          <a:xfrm>
            <a:off x="508000" y="1600200"/>
            <a:ext cx="3073400" cy="60944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Shuttles hit out-of-bounds or in the net result in 1 point for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opponent.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are valued according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the points marked on the right.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</a:t>
            </a: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Call out the score before each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   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Serves touching the net are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legal.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lines get the higher point values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of the two.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" name="Line 25"/>
          <p:cNvSpPr>
            <a:spLocks noChangeShapeType="1"/>
          </p:cNvSpPr>
          <p:nvPr/>
        </p:nvSpPr>
        <p:spPr bwMode="auto">
          <a:xfrm>
            <a:off x="4248150" y="1866900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8" name="Line 26"/>
          <p:cNvSpPr>
            <a:spLocks noChangeShapeType="1"/>
          </p:cNvSpPr>
          <p:nvPr/>
        </p:nvSpPr>
        <p:spPr bwMode="auto">
          <a:xfrm>
            <a:off x="4248150" y="4686300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9" name="Line 27"/>
          <p:cNvSpPr>
            <a:spLocks noChangeShapeType="1"/>
          </p:cNvSpPr>
          <p:nvPr/>
        </p:nvSpPr>
        <p:spPr bwMode="auto">
          <a:xfrm>
            <a:off x="6127750" y="1562100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0" name="Line 28"/>
          <p:cNvSpPr>
            <a:spLocks noChangeShapeType="1"/>
          </p:cNvSpPr>
          <p:nvPr/>
        </p:nvSpPr>
        <p:spPr bwMode="auto">
          <a:xfrm>
            <a:off x="4502150" y="1562100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1" name="Text Box 29"/>
          <p:cNvSpPr txBox="1">
            <a:spLocks noChangeArrowheads="1"/>
          </p:cNvSpPr>
          <p:nvPr/>
        </p:nvSpPr>
        <p:spPr bwMode="auto">
          <a:xfrm>
            <a:off x="4227513" y="4014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2" name="Text Box 30"/>
          <p:cNvSpPr txBox="1">
            <a:spLocks noChangeArrowheads="1"/>
          </p:cNvSpPr>
          <p:nvPr/>
        </p:nvSpPr>
        <p:spPr bwMode="auto">
          <a:xfrm>
            <a:off x="6107113" y="2095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3" name="Text Box 31"/>
          <p:cNvSpPr txBox="1">
            <a:spLocks noChangeArrowheads="1"/>
          </p:cNvSpPr>
          <p:nvPr/>
        </p:nvSpPr>
        <p:spPr bwMode="auto">
          <a:xfrm>
            <a:off x="4227513" y="20986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4" name="Text Box 32"/>
          <p:cNvSpPr txBox="1">
            <a:spLocks noChangeArrowheads="1"/>
          </p:cNvSpPr>
          <p:nvPr/>
        </p:nvSpPr>
        <p:spPr bwMode="auto">
          <a:xfrm>
            <a:off x="6107113" y="40020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7425" name="Line 33"/>
          <p:cNvSpPr>
            <a:spLocks noChangeShapeType="1"/>
          </p:cNvSpPr>
          <p:nvPr/>
        </p:nvSpPr>
        <p:spPr bwMode="auto">
          <a:xfrm>
            <a:off x="3962400" y="3238500"/>
            <a:ext cx="26670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6" name="Text Box 34"/>
          <p:cNvSpPr txBox="1">
            <a:spLocks noChangeArrowheads="1"/>
          </p:cNvSpPr>
          <p:nvPr/>
        </p:nvSpPr>
        <p:spPr bwMode="auto">
          <a:xfrm>
            <a:off x="6089650" y="4649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27" name="Text Box 35"/>
          <p:cNvSpPr txBox="1">
            <a:spLocks noChangeArrowheads="1"/>
          </p:cNvSpPr>
          <p:nvPr/>
        </p:nvSpPr>
        <p:spPr bwMode="auto">
          <a:xfrm>
            <a:off x="5162550" y="15255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28" name="Text Box 36"/>
          <p:cNvSpPr txBox="1">
            <a:spLocks noChangeArrowheads="1"/>
          </p:cNvSpPr>
          <p:nvPr/>
        </p:nvSpPr>
        <p:spPr bwMode="auto">
          <a:xfrm>
            <a:off x="5141913" y="46624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29" name="Text Box 37"/>
          <p:cNvSpPr txBox="1">
            <a:spLocks noChangeArrowheads="1"/>
          </p:cNvSpPr>
          <p:nvPr/>
        </p:nvSpPr>
        <p:spPr bwMode="auto">
          <a:xfrm>
            <a:off x="4227513" y="15382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0" name="Text Box 38"/>
          <p:cNvSpPr txBox="1">
            <a:spLocks noChangeArrowheads="1"/>
          </p:cNvSpPr>
          <p:nvPr/>
        </p:nvSpPr>
        <p:spPr bwMode="auto">
          <a:xfrm>
            <a:off x="6102350" y="154305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1" name="Text Box 39"/>
          <p:cNvSpPr txBox="1">
            <a:spLocks noChangeArrowheads="1"/>
          </p:cNvSpPr>
          <p:nvPr/>
        </p:nvSpPr>
        <p:spPr bwMode="auto">
          <a:xfrm>
            <a:off x="4222750" y="4649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2" name="Text Box 40"/>
          <p:cNvSpPr txBox="1">
            <a:spLocks noChangeArrowheads="1"/>
          </p:cNvSpPr>
          <p:nvPr/>
        </p:nvSpPr>
        <p:spPr bwMode="auto">
          <a:xfrm>
            <a:off x="5137150" y="40147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7433" name="Text Box 41"/>
          <p:cNvSpPr txBox="1">
            <a:spLocks noChangeArrowheads="1"/>
          </p:cNvSpPr>
          <p:nvPr/>
        </p:nvSpPr>
        <p:spPr bwMode="auto">
          <a:xfrm>
            <a:off x="5149850" y="2095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7434" name="Line 42"/>
          <p:cNvSpPr>
            <a:spLocks noChangeShapeType="1"/>
          </p:cNvSpPr>
          <p:nvPr/>
        </p:nvSpPr>
        <p:spPr bwMode="auto">
          <a:xfrm>
            <a:off x="4248150" y="27813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5" name="Line 43"/>
          <p:cNvSpPr>
            <a:spLocks noChangeShapeType="1"/>
          </p:cNvSpPr>
          <p:nvPr/>
        </p:nvSpPr>
        <p:spPr bwMode="auto">
          <a:xfrm>
            <a:off x="4248150" y="3757613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Text Box 52"/>
          <p:cNvSpPr txBox="1">
            <a:spLocks noChangeArrowheads="1"/>
          </p:cNvSpPr>
          <p:nvPr/>
        </p:nvSpPr>
        <p:spPr bwMode="auto">
          <a:xfrm>
            <a:off x="5164138" y="2835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37" name="Text Box 53"/>
          <p:cNvSpPr txBox="1">
            <a:spLocks noChangeArrowheads="1"/>
          </p:cNvSpPr>
          <p:nvPr/>
        </p:nvSpPr>
        <p:spPr bwMode="auto">
          <a:xfrm>
            <a:off x="4229100" y="2847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8" name="Text Box 54"/>
          <p:cNvSpPr txBox="1">
            <a:spLocks noChangeArrowheads="1"/>
          </p:cNvSpPr>
          <p:nvPr/>
        </p:nvSpPr>
        <p:spPr bwMode="auto">
          <a:xfrm>
            <a:off x="6103938" y="28527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39" name="Text Box 55"/>
          <p:cNvSpPr txBox="1">
            <a:spLocks noChangeArrowheads="1"/>
          </p:cNvSpPr>
          <p:nvPr/>
        </p:nvSpPr>
        <p:spPr bwMode="auto">
          <a:xfrm>
            <a:off x="5164138" y="32924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7440" name="Text Box 56"/>
          <p:cNvSpPr txBox="1">
            <a:spLocks noChangeArrowheads="1"/>
          </p:cNvSpPr>
          <p:nvPr/>
        </p:nvSpPr>
        <p:spPr bwMode="auto">
          <a:xfrm>
            <a:off x="4229100" y="33051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41" name="Text Box 57"/>
          <p:cNvSpPr txBox="1">
            <a:spLocks noChangeArrowheads="1"/>
          </p:cNvSpPr>
          <p:nvPr/>
        </p:nvSpPr>
        <p:spPr bwMode="auto">
          <a:xfrm>
            <a:off x="6103938" y="33099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7442" name="Text Box 80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174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5048250"/>
            <a:ext cx="24130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101600" y="4419600"/>
            <a:ext cx="2971800" cy="37084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168275" indent="-1682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How can you increase your chances of having good shots at the areas w. higher bonus values?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you be better off NOT going for the 3 and/or 4 boxes?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bonus areas are easier to defend? Harder? Why?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aim for sides?  What about 3’s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&amp; 4’s?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latin typeface="Times New Roman" charset="0"/>
            </a:endParaRP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585788" y="685800"/>
            <a:ext cx="5621337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Bonus Challenge II</a:t>
            </a:r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76200" y="2438400"/>
            <a:ext cx="6400800" cy="17843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>
                <a:latin typeface="Times New Roman" charset="0"/>
              </a:rPr>
              <a:t>  </a:t>
            </a:r>
            <a:r>
              <a:rPr lang="en-US" altLang="en-US" sz="1500" b="1" i="1">
                <a:latin typeface="Times New Roman" charset="0"/>
              </a:rPr>
              <a:t>Offensive</a:t>
            </a:r>
            <a:r>
              <a:rPr lang="en-US" altLang="en-US" sz="1500">
                <a:latin typeface="Times New Roman" charset="0"/>
              </a:rPr>
              <a:t> – Decision-making (i.e., shot selection, shuttle placement)?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500">
                <a:latin typeface="Times New Roman" charset="0"/>
              </a:rPr>
              <a:t>                         Anticipation?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 b="1" i="1">
                <a:latin typeface="Times New Roman" charset="0"/>
              </a:rPr>
              <a:t>  Defensive</a:t>
            </a:r>
            <a:r>
              <a:rPr lang="en-US" altLang="en-US" sz="1500">
                <a:latin typeface="Times New Roman" charset="0"/>
              </a:rPr>
              <a:t> – Decision making (i.e., where to move, covering the entire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                     court“). Return to base position?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500" b="1" i="1">
                <a:latin typeface="Times New Roman" charset="0"/>
              </a:rPr>
              <a:t>   Both</a:t>
            </a:r>
            <a:r>
              <a:rPr lang="en-US" altLang="en-US" sz="1500">
                <a:latin typeface="Times New Roman" charset="0"/>
              </a:rPr>
              <a:t> – Seeing your opponent actions;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500">
                <a:latin typeface="Times New Roman" charset="0"/>
              </a:rPr>
              <a:t>                   action.</a:t>
            </a:r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76200" y="1357313"/>
            <a:ext cx="6400800" cy="911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Getting opponent out of position? Setting up attack shot?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Maintain court coverage – defending space?  </a:t>
            </a: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3314700" y="4435475"/>
            <a:ext cx="3149600" cy="41544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placement?</a:t>
            </a:r>
          </a:p>
          <a:p>
            <a:pPr eaLnBrk="1" hangingPunct="1">
              <a:spcBef>
                <a:spcPct val="0"/>
              </a:spcBef>
            </a:pPr>
            <a:endParaRPr lang="en-US" altLang="en-US" sz="700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working well.</a:t>
            </a:r>
          </a:p>
          <a:p>
            <a:pPr eaLnBrk="1" hangingPunct="1">
              <a:spcBef>
                <a:spcPct val="0"/>
              </a:spcBef>
            </a:pPr>
            <a:endParaRPr lang="en-US" altLang="en-US" sz="7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>
                <a:latin typeface="Times New Roman" charset="0"/>
              </a:rPr>
              <a:t>Let them know! </a:t>
            </a:r>
            <a:r>
              <a:rPr lang="en-US" altLang="en-US" sz="1600" b="1">
                <a:latin typeface="Times New Roman" charset="0"/>
                <a:sym typeface="Wingdings" charset="2"/>
              </a:rPr>
              <a:t></a:t>
            </a: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 what is going well!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>
              <a:latin typeface="Times New Roman" charset="0"/>
            </a:endParaRPr>
          </a:p>
        </p:txBody>
      </p:sp>
      <p:sp>
        <p:nvSpPr>
          <p:cNvPr id="18438" name="Text Box 16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18439" name="Text Box 17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87" name="Group 123"/>
          <p:cNvGraphicFramePr>
            <a:graphicFrameLocks noGrp="1"/>
          </p:cNvGraphicFramePr>
          <p:nvPr/>
        </p:nvGraphicFramePr>
        <p:xfrm>
          <a:off x="4305300" y="1889125"/>
          <a:ext cx="2133600" cy="342423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42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37931725" indent="-37474525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463" name="Text Box 21"/>
          <p:cNvSpPr txBox="1">
            <a:spLocks noChangeArrowheads="1"/>
          </p:cNvSpPr>
          <p:nvPr/>
        </p:nvSpPr>
        <p:spPr bwMode="auto">
          <a:xfrm>
            <a:off x="2014538" y="542925"/>
            <a:ext cx="2776537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 Bingo Challenge</a:t>
            </a:r>
          </a:p>
        </p:txBody>
      </p:sp>
      <p:sp>
        <p:nvSpPr>
          <p:cNvPr id="19465" name="Text Box 23"/>
          <p:cNvSpPr txBox="1">
            <a:spLocks noChangeArrowheads="1"/>
          </p:cNvSpPr>
          <p:nvPr/>
        </p:nvSpPr>
        <p:spPr bwMode="auto">
          <a:xfrm>
            <a:off x="457200" y="1776413"/>
            <a:ext cx="3048000" cy="61087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en-US" b="1" i="1" dirty="0" smtClean="0">
                <a:solidFill>
                  <a:srgbClr val="FF0000"/>
                </a:solidFill>
              </a:rPr>
              <a:t>Players, remember:</a:t>
            </a:r>
          </a:p>
          <a:p>
            <a:pPr eaLnBrk="1" hangingPunct="1">
              <a:defRPr/>
            </a:pPr>
            <a:r>
              <a:rPr lang="en-US" altLang="en-US" sz="1600" b="1" i="1" dirty="0" smtClean="0">
                <a:solidFill>
                  <a:srgbClr val="FF0000"/>
                </a:solidFill>
              </a:rPr>
              <a:t>(Extension of Bonus Challenge II)</a:t>
            </a:r>
            <a:r>
              <a:rPr lang="en-US" altLang="en-US" sz="1600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Players play to score in/win all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‘zones.’ </a:t>
            </a:r>
          </a:p>
          <a:p>
            <a:pPr eaLnBrk="1" hangingPunct="1"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Zones are won by a) hitting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an outright winner into a ‘zone’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or b) being the first player to get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to five points – if this occurs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the player gets to choose a zone.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The winning player is the one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who gets all nine zones first.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Zones can only be won once and</a:t>
            </a:r>
          </a:p>
          <a:p>
            <a:pPr eaLnBrk="1" hangingPunct="1"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   zones cannot be traded.</a:t>
            </a:r>
          </a:p>
          <a:p>
            <a:pPr eaLnBrk="1" hangingPunct="1">
              <a:buFontTx/>
              <a:buChar char="•"/>
              <a:defRPr/>
            </a:pPr>
            <a:endParaRPr lang="en-US" altLang="en-US" sz="1600" dirty="0" smtClean="0">
              <a:solidFill>
                <a:srgbClr val="FF0000"/>
              </a:solidFill>
            </a:endParaRPr>
          </a:p>
          <a:p>
            <a:pPr marL="165100" indent="-165100" eaLnBrk="1" hangingPunct="1">
              <a:buFontTx/>
              <a:buChar char="•"/>
              <a:defRPr/>
            </a:pPr>
            <a:r>
              <a:rPr lang="en-US" altLang="en-US" sz="1600" dirty="0" smtClean="0">
                <a:solidFill>
                  <a:srgbClr val="FF0000"/>
                </a:solidFill>
              </a:rPr>
              <a:t>Serves must go past the short serve line (</a:t>
            </a:r>
            <a:r>
              <a:rPr lang="en-US" altLang="en-US" sz="1600" b="1" i="1" dirty="0" smtClean="0">
                <a:solidFill>
                  <a:srgbClr val="0000FF"/>
                </a:solidFill>
              </a:rPr>
              <a:t>blue</a:t>
            </a:r>
            <a:r>
              <a:rPr lang="en-US" altLang="en-US" sz="1600" dirty="0" smtClean="0">
                <a:solidFill>
                  <a:srgbClr val="FF0000"/>
                </a:solidFill>
              </a:rPr>
              <a:t>).</a:t>
            </a:r>
          </a:p>
          <a:p>
            <a:pPr eaLnBrk="1" hangingPunct="1">
              <a:defRPr/>
            </a:pPr>
            <a:endParaRPr lang="en-US" altLang="en-US" sz="900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US" altLang="en-US" sz="1800" b="1" i="1" dirty="0" smtClean="0">
                <a:solidFill>
                  <a:srgbClr val="FF0000"/>
                </a:solidFill>
              </a:rPr>
              <a:t>If you are not certain about which box was hit, . .. .”Do over/Replay the point”! </a:t>
            </a:r>
            <a:r>
              <a:rPr lang="en-US" altLang="en-US" sz="1800" b="1" dirty="0" smtClean="0">
                <a:solidFill>
                  <a:srgbClr val="FF0000"/>
                </a:solidFill>
                <a:sym typeface="Wingdings" charset="2"/>
              </a:rPr>
              <a:t></a:t>
            </a:r>
            <a:endParaRPr lang="en-US" altLang="en-US" sz="1800" b="1" dirty="0" smtClean="0">
              <a:solidFill>
                <a:srgbClr val="FF0000"/>
              </a:solidFill>
            </a:endParaRPr>
          </a:p>
        </p:txBody>
      </p:sp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3657600" y="5738813"/>
            <a:ext cx="3048000" cy="21240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Remember the following: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Serves touching the net are legal.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Rally scoring.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Shuttles on outside line are in.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Winners on interior (dotted)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lines get lower point values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the two. </a:t>
            </a:r>
            <a:endParaRPr lang="en-US" altLang="en-US" sz="1200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19466" name="Line 25"/>
          <p:cNvSpPr>
            <a:spLocks noChangeShapeType="1"/>
          </p:cNvSpPr>
          <p:nvPr/>
        </p:nvSpPr>
        <p:spPr bwMode="auto">
          <a:xfrm>
            <a:off x="4305300" y="2193925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Line 26"/>
          <p:cNvSpPr>
            <a:spLocks noChangeShapeType="1"/>
          </p:cNvSpPr>
          <p:nvPr/>
        </p:nvSpPr>
        <p:spPr bwMode="auto">
          <a:xfrm>
            <a:off x="4305300" y="5013325"/>
            <a:ext cx="2133600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8" name="Line 27"/>
          <p:cNvSpPr>
            <a:spLocks noChangeShapeType="1"/>
          </p:cNvSpPr>
          <p:nvPr/>
        </p:nvSpPr>
        <p:spPr bwMode="auto">
          <a:xfrm>
            <a:off x="6107113" y="1889125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9" name="Line 28"/>
          <p:cNvSpPr>
            <a:spLocks noChangeShapeType="1"/>
          </p:cNvSpPr>
          <p:nvPr/>
        </p:nvSpPr>
        <p:spPr bwMode="auto">
          <a:xfrm>
            <a:off x="4637088" y="1889125"/>
            <a:ext cx="0" cy="3429000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0" name="Text Box 29"/>
          <p:cNvSpPr txBox="1">
            <a:spLocks noChangeArrowheads="1"/>
          </p:cNvSpPr>
          <p:nvPr/>
        </p:nvSpPr>
        <p:spPr bwMode="auto">
          <a:xfrm>
            <a:off x="4302125" y="43259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6</a:t>
            </a:r>
          </a:p>
        </p:txBody>
      </p:sp>
      <p:sp>
        <p:nvSpPr>
          <p:cNvPr id="19471" name="Text Box 30"/>
          <p:cNvSpPr txBox="1">
            <a:spLocks noChangeArrowheads="1"/>
          </p:cNvSpPr>
          <p:nvPr/>
        </p:nvSpPr>
        <p:spPr bwMode="auto">
          <a:xfrm>
            <a:off x="6111875" y="24082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6</a:t>
            </a:r>
          </a:p>
        </p:txBody>
      </p:sp>
      <p:sp>
        <p:nvSpPr>
          <p:cNvPr id="19472" name="Text Box 31"/>
          <p:cNvSpPr txBox="1">
            <a:spLocks noChangeArrowheads="1"/>
          </p:cNvSpPr>
          <p:nvPr/>
        </p:nvSpPr>
        <p:spPr bwMode="auto">
          <a:xfrm>
            <a:off x="4302125" y="24257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9473" name="Text Box 32"/>
          <p:cNvSpPr txBox="1">
            <a:spLocks noChangeArrowheads="1"/>
          </p:cNvSpPr>
          <p:nvPr/>
        </p:nvSpPr>
        <p:spPr bwMode="auto">
          <a:xfrm>
            <a:off x="6146800" y="434816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4</a:t>
            </a:r>
          </a:p>
        </p:txBody>
      </p:sp>
      <p:sp>
        <p:nvSpPr>
          <p:cNvPr id="19474" name="Line 33"/>
          <p:cNvSpPr>
            <a:spLocks noChangeShapeType="1"/>
          </p:cNvSpPr>
          <p:nvPr/>
        </p:nvSpPr>
        <p:spPr bwMode="auto">
          <a:xfrm>
            <a:off x="4114800" y="3532188"/>
            <a:ext cx="2514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Text Box 34"/>
          <p:cNvSpPr txBox="1">
            <a:spLocks noChangeArrowheads="1"/>
          </p:cNvSpPr>
          <p:nvPr/>
        </p:nvSpPr>
        <p:spPr bwMode="auto">
          <a:xfrm>
            <a:off x="6146800" y="49768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7</a:t>
            </a:r>
          </a:p>
        </p:txBody>
      </p:sp>
      <p:sp>
        <p:nvSpPr>
          <p:cNvPr id="19476" name="Text Box 35"/>
          <p:cNvSpPr txBox="1">
            <a:spLocks noChangeArrowheads="1"/>
          </p:cNvSpPr>
          <p:nvPr/>
        </p:nvSpPr>
        <p:spPr bwMode="auto">
          <a:xfrm>
            <a:off x="5219700" y="18526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8</a:t>
            </a:r>
          </a:p>
        </p:txBody>
      </p:sp>
      <p:sp>
        <p:nvSpPr>
          <p:cNvPr id="19477" name="Text Box 36"/>
          <p:cNvSpPr txBox="1">
            <a:spLocks noChangeArrowheads="1"/>
          </p:cNvSpPr>
          <p:nvPr/>
        </p:nvSpPr>
        <p:spPr bwMode="auto">
          <a:xfrm>
            <a:off x="5181600" y="49895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8</a:t>
            </a:r>
          </a:p>
        </p:txBody>
      </p:sp>
      <p:sp>
        <p:nvSpPr>
          <p:cNvPr id="19478" name="Text Box 37"/>
          <p:cNvSpPr txBox="1">
            <a:spLocks noChangeArrowheads="1"/>
          </p:cNvSpPr>
          <p:nvPr/>
        </p:nvSpPr>
        <p:spPr bwMode="auto">
          <a:xfrm>
            <a:off x="4302125" y="1865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7</a:t>
            </a:r>
          </a:p>
        </p:txBody>
      </p:sp>
      <p:sp>
        <p:nvSpPr>
          <p:cNvPr id="19479" name="Text Box 38"/>
          <p:cNvSpPr txBox="1">
            <a:spLocks noChangeArrowheads="1"/>
          </p:cNvSpPr>
          <p:nvPr/>
        </p:nvSpPr>
        <p:spPr bwMode="auto">
          <a:xfrm>
            <a:off x="6107113" y="18526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9</a:t>
            </a:r>
          </a:p>
        </p:txBody>
      </p:sp>
      <p:sp>
        <p:nvSpPr>
          <p:cNvPr id="19480" name="Text Box 39"/>
          <p:cNvSpPr txBox="1">
            <a:spLocks noChangeArrowheads="1"/>
          </p:cNvSpPr>
          <p:nvPr/>
        </p:nvSpPr>
        <p:spPr bwMode="auto">
          <a:xfrm>
            <a:off x="4314825" y="4994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9</a:t>
            </a:r>
          </a:p>
        </p:txBody>
      </p:sp>
      <p:sp>
        <p:nvSpPr>
          <p:cNvPr id="19481" name="Text Box 40"/>
          <p:cNvSpPr txBox="1">
            <a:spLocks noChangeArrowheads="1"/>
          </p:cNvSpPr>
          <p:nvPr/>
        </p:nvSpPr>
        <p:spPr bwMode="auto">
          <a:xfrm>
            <a:off x="5194300" y="43513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5</a:t>
            </a:r>
          </a:p>
        </p:txBody>
      </p:sp>
      <p:sp>
        <p:nvSpPr>
          <p:cNvPr id="19482" name="Text Box 41"/>
          <p:cNvSpPr txBox="1">
            <a:spLocks noChangeArrowheads="1"/>
          </p:cNvSpPr>
          <p:nvPr/>
        </p:nvSpPr>
        <p:spPr bwMode="auto">
          <a:xfrm>
            <a:off x="5207000" y="241776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5</a:t>
            </a:r>
          </a:p>
        </p:txBody>
      </p:sp>
      <p:sp>
        <p:nvSpPr>
          <p:cNvPr id="19483" name="Line 43"/>
          <p:cNvSpPr>
            <a:spLocks noChangeShapeType="1"/>
          </p:cNvSpPr>
          <p:nvPr/>
        </p:nvSpPr>
        <p:spPr bwMode="auto">
          <a:xfrm>
            <a:off x="4305300" y="4073525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4" name="Text Box 44"/>
          <p:cNvSpPr txBox="1">
            <a:spLocks noChangeArrowheads="1"/>
          </p:cNvSpPr>
          <p:nvPr/>
        </p:nvSpPr>
        <p:spPr bwMode="auto">
          <a:xfrm>
            <a:off x="4297363" y="31099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9485" name="Text Box 45"/>
          <p:cNvSpPr txBox="1">
            <a:spLocks noChangeArrowheads="1"/>
          </p:cNvSpPr>
          <p:nvPr/>
        </p:nvSpPr>
        <p:spPr bwMode="auto">
          <a:xfrm>
            <a:off x="6134100" y="310832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9486" name="Text Box 46"/>
          <p:cNvSpPr txBox="1">
            <a:spLocks noChangeArrowheads="1"/>
          </p:cNvSpPr>
          <p:nvPr/>
        </p:nvSpPr>
        <p:spPr bwMode="auto">
          <a:xfrm>
            <a:off x="5219700" y="31099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9487" name="Text Box 47"/>
          <p:cNvSpPr txBox="1">
            <a:spLocks noChangeArrowheads="1"/>
          </p:cNvSpPr>
          <p:nvPr/>
        </p:nvSpPr>
        <p:spPr bwMode="auto">
          <a:xfrm>
            <a:off x="613410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1</a:t>
            </a:r>
          </a:p>
        </p:txBody>
      </p:sp>
      <p:sp>
        <p:nvSpPr>
          <p:cNvPr id="19488" name="Text Box 48"/>
          <p:cNvSpPr txBox="1">
            <a:spLocks noChangeArrowheads="1"/>
          </p:cNvSpPr>
          <p:nvPr/>
        </p:nvSpPr>
        <p:spPr bwMode="auto">
          <a:xfrm>
            <a:off x="521970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2</a:t>
            </a:r>
          </a:p>
        </p:txBody>
      </p:sp>
      <p:sp>
        <p:nvSpPr>
          <p:cNvPr id="19489" name="Text Box 49"/>
          <p:cNvSpPr txBox="1">
            <a:spLocks noChangeArrowheads="1"/>
          </p:cNvSpPr>
          <p:nvPr/>
        </p:nvSpPr>
        <p:spPr bwMode="auto">
          <a:xfrm>
            <a:off x="4324350" y="36433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Times New Roman" charset="0"/>
              </a:rPr>
              <a:t>3</a:t>
            </a:r>
          </a:p>
        </p:txBody>
      </p:sp>
      <p:sp>
        <p:nvSpPr>
          <p:cNvPr id="19490" name="Text Box 114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sp>
        <p:nvSpPr>
          <p:cNvPr id="19492" name="Line 43"/>
          <p:cNvSpPr>
            <a:spLocks noChangeShapeType="1"/>
          </p:cNvSpPr>
          <p:nvPr/>
        </p:nvSpPr>
        <p:spPr bwMode="auto">
          <a:xfrm>
            <a:off x="4318000" y="3048000"/>
            <a:ext cx="21336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93663" y="4625975"/>
            <a:ext cx="3208337" cy="3632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Possible questions to ask: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zone is easiest to defend? Hardest? Why?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Which zones will be easier for winners? Why?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When might be a good time to aim for the zones nearest the net? What about the 7 or 9 box?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do to try and gain zones you do not have, when you begin to accumulate others?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Think what might be an effective way to score in each box.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To score the 5 box, what do you have to do first?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3465513" y="4625975"/>
            <a:ext cx="3036887" cy="3954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23838" indent="-2238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or Team Coach: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Look to see if/how players try to move their opponent out of position.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What might you ask players regarding shot selection?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Check to see what is (not)  working well.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 b="1">
                <a:latin typeface="Times New Roman" charset="0"/>
              </a:rPr>
              <a:t>Let them know! </a:t>
            </a:r>
            <a:r>
              <a:rPr lang="en-US" altLang="en-US" sz="1500" b="1">
                <a:latin typeface="Times New Roman" charset="0"/>
                <a:sym typeface="Wingdings" charset="2"/>
              </a:rPr>
              <a:t></a:t>
            </a:r>
            <a:endParaRPr lang="en-US" altLang="en-US" sz="15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If/when using time-outs:</a:t>
            </a:r>
            <a:r>
              <a:rPr lang="en-US" altLang="en-US" sz="1400" u="sng">
                <a:latin typeface="Times New Roman" charset="0"/>
              </a:rPr>
              <a:t>                     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Ask him/her what might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>
                <a:latin typeface="Times New Roman" charset="0"/>
              </a:rPr>
              <a:t>    done differently to use more effective shots.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500">
                <a:latin typeface="Times New Roman" charset="0"/>
              </a:rPr>
              <a:t>Be sure to give feedback on what is going well! 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981075" y="685800"/>
            <a:ext cx="5103813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latin typeface="Times New Roman" charset="0"/>
              </a:rPr>
              <a:t>Practice Game:</a:t>
            </a:r>
            <a:r>
              <a:rPr lang="en-US" altLang="en-US" sz="1800">
                <a:latin typeface="Times New Roman" charset="0"/>
              </a:rPr>
              <a:t>  </a:t>
            </a:r>
            <a:r>
              <a:rPr lang="en-US" altLang="en-US" sz="2800" b="1" i="1">
                <a:latin typeface="Times New Roman" charset="0"/>
              </a:rPr>
              <a:t>Bingo Challenge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101600" y="2562225"/>
            <a:ext cx="6400800" cy="18891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moves are emphasized?</a:t>
            </a:r>
            <a:r>
              <a:rPr lang="en-US" altLang="en-US" sz="1800" b="1" i="1">
                <a:latin typeface="Times New Roman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Decision-making (i.e., shot selection, shuttle placement)? 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Anticipation?</a:t>
            </a:r>
            <a:endParaRPr lang="en-US" altLang="en-US" sz="1200"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Defensive</a:t>
            </a:r>
            <a:r>
              <a:rPr lang="en-US" altLang="en-US" sz="1600">
                <a:latin typeface="Times New Roman" charset="0"/>
              </a:rPr>
              <a:t> – Decision making (i.e., where to move, covering the entire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        court“). Return to base position? 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v"/>
            </a:pPr>
            <a:r>
              <a:rPr lang="en-US" altLang="en-US" sz="1600" b="1" i="1">
                <a:latin typeface="Times New Roman" charset="0"/>
              </a:rPr>
              <a:t>  Both</a:t>
            </a:r>
            <a:r>
              <a:rPr lang="en-US" altLang="en-US" sz="1600">
                <a:latin typeface="Times New Roman" charset="0"/>
              </a:rPr>
              <a:t> – Seeing your opponents’ moves; Anticipate their possible next </a:t>
            </a:r>
          </a:p>
          <a:p>
            <a:pPr eaLnBrk="1" hangingPunct="1">
              <a:spcBef>
                <a:spcPct val="0"/>
              </a:spcBef>
              <a:buFont typeface="Wingdings" charset="2"/>
              <a:buNone/>
            </a:pPr>
            <a:r>
              <a:rPr lang="en-US" altLang="en-US" sz="1600">
                <a:latin typeface="Times New Roman" charset="0"/>
              </a:rPr>
              <a:t>                  action.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01600" y="1458913"/>
            <a:ext cx="6400800" cy="911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What tactical problem is the focus?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Offensive</a:t>
            </a:r>
            <a:r>
              <a:rPr lang="en-US" altLang="en-US" sz="1600">
                <a:latin typeface="Times New Roman" charset="0"/>
              </a:rPr>
              <a:t> – Creating space to get a zone?  Setting up an attack shot?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  <a:buFont typeface="Wingdings" charset="2"/>
              <a:buChar char="v"/>
            </a:pPr>
            <a:r>
              <a:rPr lang="en-US" altLang="en-US" sz="1600">
                <a:latin typeface="Times New Roman" charset="0"/>
              </a:rPr>
              <a:t>    </a:t>
            </a:r>
            <a:r>
              <a:rPr lang="en-US" altLang="en-US" sz="1600" b="1" i="1">
                <a:latin typeface="Times New Roman" charset="0"/>
              </a:rPr>
              <a:t>Defensive</a:t>
            </a:r>
            <a:r>
              <a:rPr lang="en-US" altLang="en-US" sz="1600">
                <a:latin typeface="Times New Roman" charset="0"/>
              </a:rPr>
              <a:t> – Defend zones not yet scored on?  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88900" y="88900"/>
            <a:ext cx="2409825" cy="42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Times New Roman" charset="0"/>
              </a:rPr>
              <a:t>Team Practice Card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3667125" y="92075"/>
            <a:ext cx="3089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Times New Roman" charset="0"/>
              </a:rPr>
              <a:t>Teacher / Team Coach Side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6"/>
          <p:cNvSpPr txBox="1">
            <a:spLocks noChangeArrowheads="1"/>
          </p:cNvSpPr>
          <p:nvPr/>
        </p:nvSpPr>
        <p:spPr bwMode="auto">
          <a:xfrm>
            <a:off x="533400" y="584200"/>
            <a:ext cx="6096000" cy="9540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Practice Game: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FF0000"/>
                </a:solidFill>
                <a:latin typeface="Times New Roman" charset="0"/>
              </a:rPr>
              <a:t>Cross court vs. down-the-line Ball</a:t>
            </a:r>
          </a:p>
        </p:txBody>
      </p:sp>
      <p:sp>
        <p:nvSpPr>
          <p:cNvPr id="21506" name="Text Box 48"/>
          <p:cNvSpPr txBox="1">
            <a:spLocks noChangeArrowheads="1"/>
          </p:cNvSpPr>
          <p:nvPr/>
        </p:nvSpPr>
        <p:spPr bwMode="auto">
          <a:xfrm>
            <a:off x="533400" y="1882775"/>
            <a:ext cx="3276600" cy="31702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</a:rPr>
              <a:t>Players, remember: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Regular rally scoring. 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Games go to 5 or 10 (or are timed).</a:t>
            </a:r>
          </a:p>
          <a:p>
            <a:pPr eaLnBrk="1" hangingPunct="1">
              <a:spcBef>
                <a:spcPct val="0"/>
              </a:spcBef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 b="1" i="1">
                <a:solidFill>
                  <a:srgbClr val="FF0000"/>
                </a:solidFill>
                <a:latin typeface="Times New Roman" charset="0"/>
              </a:rPr>
              <a:t>  Call out score before each serve!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Lines are “in.”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>
              <a:solidFill>
                <a:srgbClr val="FF0000"/>
              </a:solidFill>
              <a:latin typeface="Times New Roman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Times New Roman" charset="0"/>
              </a:rPr>
              <a:t>PLUS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You can score 2 pts. By hitting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</a:rPr>
              <a:t>    winner using the assigned stroke. </a:t>
            </a:r>
            <a:endParaRPr lang="en-US" altLang="en-US" sz="1600" b="1" i="1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1507" name="Rectangle 90"/>
          <p:cNvSpPr>
            <a:spLocks noChangeArrowheads="1"/>
          </p:cNvSpPr>
          <p:nvPr/>
        </p:nvSpPr>
        <p:spPr bwMode="auto">
          <a:xfrm>
            <a:off x="533400" y="5943600"/>
            <a:ext cx="6096000" cy="708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FF0000"/>
                </a:solidFill>
                <a:latin typeface="Times New Roman" charset="0"/>
                <a:sym typeface="Wingdings" charset="2"/>
              </a:rPr>
              <a:t>Advanced Game Variation: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0000"/>
                </a:solidFill>
                <a:latin typeface="Times New Roman" charset="0"/>
                <a:sym typeface="Wingdings" charset="2"/>
              </a:rPr>
              <a:t>Scoring can only occur by using the assigned strokes for winners</a:t>
            </a:r>
          </a:p>
        </p:txBody>
      </p:sp>
      <p:sp>
        <p:nvSpPr>
          <p:cNvPr id="21508" name="Text Box 92"/>
          <p:cNvSpPr txBox="1">
            <a:spLocks noChangeArrowheads="1"/>
          </p:cNvSpPr>
          <p:nvPr/>
        </p:nvSpPr>
        <p:spPr bwMode="auto">
          <a:xfrm>
            <a:off x="5567363" y="0"/>
            <a:ext cx="129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Times New Roman" charset="0"/>
              </a:rPr>
              <a:t>Team Side</a:t>
            </a:r>
          </a:p>
        </p:txBody>
      </p:sp>
      <p:pic>
        <p:nvPicPr>
          <p:cNvPr id="2151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8" y="1857375"/>
            <a:ext cx="2640012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3345</Words>
  <Application>Microsoft Office PowerPoint</Application>
  <PresentationFormat>On-screen Show (4:3)</PresentationFormat>
  <Paragraphs>505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ＭＳ Ｐゴシック</vt:lpstr>
      <vt:lpstr>Arial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Melissa Feld</cp:lastModifiedBy>
  <cp:revision>10</cp:revision>
  <dcterms:created xsi:type="dcterms:W3CDTF">2016-01-07T19:26:02Z</dcterms:created>
  <dcterms:modified xsi:type="dcterms:W3CDTF">2019-01-22T20:08:41Z</dcterms:modified>
</cp:coreProperties>
</file>